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Lst>
  <p:notesMasterIdLst>
    <p:notesMasterId r:id="rId82"/>
  </p:notesMasterIdLst>
  <p:handoutMasterIdLst>
    <p:handoutMasterId r:id="rId83"/>
  </p:handoutMasterIdLst>
  <p:sldIdLst>
    <p:sldId id="256" r:id="rId2"/>
    <p:sldId id="260" r:id="rId3"/>
    <p:sldId id="544" r:id="rId4"/>
    <p:sldId id="546" r:id="rId5"/>
    <p:sldId id="545" r:id="rId6"/>
    <p:sldId id="487" r:id="rId7"/>
    <p:sldId id="480" r:id="rId8"/>
    <p:sldId id="271" r:id="rId9"/>
    <p:sldId id="262" r:id="rId10"/>
    <p:sldId id="263" r:id="rId11"/>
    <p:sldId id="264" r:id="rId12"/>
    <p:sldId id="307" r:id="rId13"/>
    <p:sldId id="450" r:id="rId14"/>
    <p:sldId id="449" r:id="rId15"/>
    <p:sldId id="451" r:id="rId16"/>
    <p:sldId id="448" r:id="rId17"/>
    <p:sldId id="453" r:id="rId18"/>
    <p:sldId id="454" r:id="rId19"/>
    <p:sldId id="455" r:id="rId20"/>
    <p:sldId id="452" r:id="rId21"/>
    <p:sldId id="446" r:id="rId22"/>
    <p:sldId id="447" r:id="rId23"/>
    <p:sldId id="291" r:id="rId24"/>
    <p:sldId id="393" r:id="rId25"/>
    <p:sldId id="392" r:id="rId26"/>
    <p:sldId id="396" r:id="rId27"/>
    <p:sldId id="354" r:id="rId28"/>
    <p:sldId id="488" r:id="rId29"/>
    <p:sldId id="268" r:id="rId30"/>
    <p:sldId id="429" r:id="rId31"/>
    <p:sldId id="539" r:id="rId32"/>
    <p:sldId id="523" r:id="rId33"/>
    <p:sldId id="369" r:id="rId34"/>
    <p:sldId id="335" r:id="rId35"/>
    <p:sldId id="430" r:id="rId36"/>
    <p:sldId id="302" r:id="rId37"/>
    <p:sldId id="481" r:id="rId38"/>
    <p:sldId id="387" r:id="rId39"/>
    <p:sldId id="413" r:id="rId40"/>
    <p:sldId id="304" r:id="rId41"/>
    <p:sldId id="406" r:id="rId42"/>
    <p:sldId id="431" r:id="rId43"/>
    <p:sldId id="358" r:id="rId44"/>
    <p:sldId id="418" r:id="rId45"/>
    <p:sldId id="419" r:id="rId46"/>
    <p:sldId id="344" r:id="rId47"/>
    <p:sldId id="475" r:id="rId48"/>
    <p:sldId id="467" r:id="rId49"/>
    <p:sldId id="466" r:id="rId50"/>
    <p:sldId id="465" r:id="rId51"/>
    <p:sldId id="464" r:id="rId52"/>
    <p:sldId id="468" r:id="rId53"/>
    <p:sldId id="469" r:id="rId54"/>
    <p:sldId id="538" r:id="rId55"/>
    <p:sldId id="489" r:id="rId56"/>
    <p:sldId id="483" r:id="rId57"/>
    <p:sldId id="261" r:id="rId58"/>
    <p:sldId id="568" r:id="rId59"/>
    <p:sldId id="569" r:id="rId60"/>
    <p:sldId id="547" r:id="rId61"/>
    <p:sldId id="548" r:id="rId62"/>
    <p:sldId id="549" r:id="rId63"/>
    <p:sldId id="562" r:id="rId64"/>
    <p:sldId id="563" r:id="rId65"/>
    <p:sldId id="564" r:id="rId66"/>
    <p:sldId id="550" r:id="rId67"/>
    <p:sldId id="551" r:id="rId68"/>
    <p:sldId id="552" r:id="rId69"/>
    <p:sldId id="553" r:id="rId70"/>
    <p:sldId id="554" r:id="rId71"/>
    <p:sldId id="555" r:id="rId72"/>
    <p:sldId id="556" r:id="rId73"/>
    <p:sldId id="340" r:id="rId74"/>
    <p:sldId id="557" r:id="rId75"/>
    <p:sldId id="558" r:id="rId76"/>
    <p:sldId id="559" r:id="rId77"/>
    <p:sldId id="570" r:id="rId78"/>
    <p:sldId id="560" r:id="rId79"/>
    <p:sldId id="565" r:id="rId80"/>
    <p:sldId id="277"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inne Jaeck" initials="CJ" lastIdx="0" clrIdx="0">
    <p:extLst/>
  </p:cmAuthor>
  <p:cmAuthor id="2" name="Eric " initials="E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64" autoAdjust="0"/>
    <p:restoredTop sz="84543" autoAdjust="0"/>
  </p:normalViewPr>
  <p:slideViewPr>
    <p:cSldViewPr snapToGrid="0">
      <p:cViewPr varScale="1">
        <p:scale>
          <a:sx n="94" d="100"/>
          <a:sy n="94" d="100"/>
        </p:scale>
        <p:origin x="49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0" d="100"/>
          <a:sy n="40" d="100"/>
        </p:scale>
        <p:origin x="1420" y="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E0B777E-7F4E-413D-B601-E07E2DFAE1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F900C2F-16F8-47F6-A068-187B8AB2B0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460357-A6DC-4EF5-87A6-B0A8C55AB02D}" type="datetimeFigureOut">
              <a:rPr lang="fr-FR" smtClean="0"/>
              <a:t>18/03/2019</a:t>
            </a:fld>
            <a:endParaRPr lang="fr-FR"/>
          </a:p>
        </p:txBody>
      </p:sp>
      <p:sp>
        <p:nvSpPr>
          <p:cNvPr id="4" name="Espace réservé du pied de page 3">
            <a:extLst>
              <a:ext uri="{FF2B5EF4-FFF2-40B4-BE49-F238E27FC236}">
                <a16:creationId xmlns:a16="http://schemas.microsoft.com/office/drawing/2014/main" id="{32506C94-78D4-434C-BF88-6C85D87F7D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0F75DC-D6C5-458D-9C1F-E10046FA58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FF0130-1F1B-4072-B747-45A63129E76E}" type="slidenum">
              <a:rPr lang="fr-FR" smtClean="0"/>
              <a:t>‹N°›</a:t>
            </a:fld>
            <a:endParaRPr lang="fr-FR"/>
          </a:p>
        </p:txBody>
      </p:sp>
    </p:spTree>
    <p:extLst>
      <p:ext uri="{BB962C8B-B14F-4D97-AF65-F5344CB8AC3E}">
        <p14:creationId xmlns:p14="http://schemas.microsoft.com/office/powerpoint/2010/main" val="650076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10211-467A-42B8-BEA8-1EF290009890}" type="datetimeFigureOut">
              <a:rPr lang="fr-FR" smtClean="0"/>
              <a:t>18/03/2019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7DE84-B325-4F38-A54F-34B8E00915F6}" type="slidenum">
              <a:rPr lang="fr-FR" smtClean="0"/>
              <a:t>‹N°›</a:t>
            </a:fld>
            <a:endParaRPr lang="fr-FR"/>
          </a:p>
        </p:txBody>
      </p:sp>
    </p:spTree>
    <p:extLst>
      <p:ext uri="{BB962C8B-B14F-4D97-AF65-F5344CB8AC3E}">
        <p14:creationId xmlns:p14="http://schemas.microsoft.com/office/powerpoint/2010/main" val="309387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Petit détour historique : le nombre pour garder la mémoire/communiquer/anticiper la quantité ou le rang (historiquement plutôt la quantité)</a:t>
            </a:r>
          </a:p>
          <a:p>
            <a:r>
              <a:rPr lang="fr-FR" dirty="0"/>
              <a:t>Lien avec les programmes de maternelle</a:t>
            </a:r>
          </a:p>
          <a:p>
            <a:r>
              <a:rPr lang="fr-FR" dirty="0"/>
              <a:t>Revenir sur « mots », « gestes », « signes »</a:t>
            </a:r>
          </a:p>
          <a:p>
            <a:pPr marL="0" indent="0">
              <a:lnSpc>
                <a:spcPct val="110000"/>
              </a:lnSpc>
              <a:buNone/>
            </a:pPr>
            <a:r>
              <a:rPr lang="fr-FR" sz="1200" dirty="0">
                <a:solidFill>
                  <a:schemeClr val="tx1"/>
                </a:solidFill>
              </a:rPr>
              <a:t>Un enjeu du cycle 2 est le travail spécifique autour de notre système de numération symbolique (chiffrée), qui est, à ce niveau, un </a:t>
            </a:r>
            <a:r>
              <a:rPr lang="fr-FR" sz="1200" b="1" dirty="0">
                <a:solidFill>
                  <a:schemeClr val="tx1"/>
                </a:solidFill>
              </a:rPr>
              <a:t>objet d’étude </a:t>
            </a:r>
          </a:p>
          <a:p>
            <a:pPr marL="0" indent="0">
              <a:lnSpc>
                <a:spcPct val="110000"/>
              </a:lnSpc>
              <a:buNone/>
            </a:pPr>
            <a:r>
              <a:rPr lang="fr-FR" sz="1200" dirty="0">
                <a:solidFill>
                  <a:schemeClr val="tx1"/>
                </a:solidFill>
              </a:rPr>
              <a:t>(cf. dialectique outil/objet de Régine </a:t>
            </a:r>
            <a:r>
              <a:rPr lang="fr-FR" sz="1200" dirty="0" err="1">
                <a:solidFill>
                  <a:schemeClr val="tx1"/>
                </a:solidFill>
              </a:rPr>
              <a:t>Douady</a:t>
            </a:r>
            <a:r>
              <a:rPr lang="fr-FR" sz="1200" dirty="0">
                <a:solidFill>
                  <a:schemeClr val="tx1"/>
                </a:solidFill>
              </a:rPr>
              <a:t>).</a:t>
            </a:r>
          </a:p>
          <a:p>
            <a:endParaRPr lang="fr-FR" dirty="0"/>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2</a:t>
            </a:fld>
            <a:endParaRPr lang="fr-FR"/>
          </a:p>
        </p:txBody>
      </p:sp>
    </p:spTree>
    <p:extLst>
      <p:ext uri="{BB962C8B-B14F-4D97-AF65-F5344CB8AC3E}">
        <p14:creationId xmlns:p14="http://schemas.microsoft.com/office/powerpoint/2010/main" val="174981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L’écrit n’est pas la transcription de l’oral.</a:t>
            </a:r>
          </a:p>
          <a:p>
            <a:endParaRPr lang="fr-FR" dirty="0"/>
          </a:p>
        </p:txBody>
      </p:sp>
      <p:sp>
        <p:nvSpPr>
          <p:cNvPr id="4" name="Espace réservé du numéro de diapositive 3"/>
          <p:cNvSpPr>
            <a:spLocks noGrp="1"/>
          </p:cNvSpPr>
          <p:nvPr>
            <p:ph type="sldNum" sz="quarter" idx="5"/>
          </p:nvPr>
        </p:nvSpPr>
        <p:spPr/>
        <p:txBody>
          <a:bodyPr/>
          <a:lstStyle/>
          <a:p>
            <a:fld id="{FA6D0355-7AE1-4452-AE49-73FFD71F4C6D}" type="slidenum">
              <a:rPr lang="fr-FR" smtClean="0"/>
              <a:pPr/>
              <a:t>16</a:t>
            </a:fld>
            <a:endParaRPr lang="fr-FR"/>
          </a:p>
        </p:txBody>
      </p:sp>
    </p:spTree>
    <p:extLst>
      <p:ext uri="{BB962C8B-B14F-4D97-AF65-F5344CB8AC3E}">
        <p14:creationId xmlns:p14="http://schemas.microsoft.com/office/powerpoint/2010/main" val="161286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17</a:t>
            </a:fld>
            <a:endParaRPr lang="fr-FR"/>
          </a:p>
        </p:txBody>
      </p:sp>
    </p:spTree>
    <p:extLst>
      <p:ext uri="{BB962C8B-B14F-4D97-AF65-F5344CB8AC3E}">
        <p14:creationId xmlns:p14="http://schemas.microsoft.com/office/powerpoint/2010/main" val="2047666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20</a:t>
            </a:fld>
            <a:endParaRPr lang="fr-FR"/>
          </a:p>
        </p:txBody>
      </p:sp>
    </p:spTree>
    <p:extLst>
      <p:ext uri="{BB962C8B-B14F-4D97-AF65-F5344CB8AC3E}">
        <p14:creationId xmlns:p14="http://schemas.microsoft.com/office/powerpoint/2010/main" val="177329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21</a:t>
            </a:fld>
            <a:endParaRPr lang="fr-FR"/>
          </a:p>
        </p:txBody>
      </p:sp>
    </p:spTree>
    <p:extLst>
      <p:ext uri="{BB962C8B-B14F-4D97-AF65-F5344CB8AC3E}">
        <p14:creationId xmlns:p14="http://schemas.microsoft.com/office/powerpoint/2010/main" val="1829759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22</a:t>
            </a:fld>
            <a:endParaRPr lang="fr-FR"/>
          </a:p>
        </p:txBody>
      </p:sp>
    </p:spTree>
    <p:extLst>
      <p:ext uri="{BB962C8B-B14F-4D97-AF65-F5344CB8AC3E}">
        <p14:creationId xmlns:p14="http://schemas.microsoft.com/office/powerpoint/2010/main" val="3224057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CC47573B-E52C-42CA-B3F7-7BA910F832D8}" type="slidenum">
              <a:rPr lang="fr-FR" sz="1200" smtClean="0">
                <a:solidFill>
                  <a:prstClr val="black"/>
                </a:solidFill>
                <a:latin typeface="Arial" charset="0"/>
              </a:rPr>
              <a:pPr eaLnBrk="1" hangingPunct="1"/>
              <a:t>23</a:t>
            </a:fld>
            <a:endParaRPr lang="fr-FR" sz="1200">
              <a:solidFill>
                <a:prstClr val="black"/>
              </a:solidFill>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Insister sur la procédure qui porte les propriétés de la numération écrite chiffrée: organiser/coder, pas besoin de connaitre le nom du nombre … mais le nombres de dizaines !</a:t>
            </a:r>
          </a:p>
          <a:p>
            <a:pPr eaLnBrk="1" hangingPunct="1"/>
            <a:endParaRPr lang="fr-FR" b="1" dirty="0"/>
          </a:p>
          <a:p>
            <a:pPr eaLnBrk="1" hangingPunct="1"/>
            <a:endParaRPr lang="fr-FR" b="1" dirty="0"/>
          </a:p>
        </p:txBody>
      </p:sp>
    </p:spTree>
    <p:extLst>
      <p:ext uri="{BB962C8B-B14F-4D97-AF65-F5344CB8AC3E}">
        <p14:creationId xmlns:p14="http://schemas.microsoft.com/office/powerpoint/2010/main" val="1332887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CC47573B-E52C-42CA-B3F7-7BA910F832D8}" type="slidenum">
              <a:rPr lang="fr-FR" sz="1200" smtClean="0">
                <a:solidFill>
                  <a:prstClr val="black"/>
                </a:solidFill>
                <a:latin typeface="Arial" charset="0"/>
              </a:rPr>
              <a:pPr eaLnBrk="1" hangingPunct="1"/>
              <a:t>24</a:t>
            </a:fld>
            <a:endParaRPr lang="fr-FR" sz="1200">
              <a:solidFill>
                <a:prstClr val="black"/>
              </a:solidFill>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fr-FR" b="1" dirty="0"/>
              <a:t>Insister sur la procédure qui porte les propriétés de la numération écrite chiffrée: organiser/coder, pas besoin de connaitre le nom du nombre … mais le nombres de dizaines !</a:t>
            </a:r>
          </a:p>
          <a:p>
            <a:pPr eaLnBrk="1" hangingPunct="1"/>
            <a:endParaRPr lang="fr-FR" b="1" dirty="0"/>
          </a:p>
        </p:txBody>
      </p:sp>
    </p:spTree>
    <p:extLst>
      <p:ext uri="{BB962C8B-B14F-4D97-AF65-F5344CB8AC3E}">
        <p14:creationId xmlns:p14="http://schemas.microsoft.com/office/powerpoint/2010/main" val="264880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CC47573B-E52C-42CA-B3F7-7BA910F832D8}" type="slidenum">
              <a:rPr lang="fr-FR" sz="1200" smtClean="0">
                <a:solidFill>
                  <a:prstClr val="black"/>
                </a:solidFill>
                <a:latin typeface="Arial" charset="0"/>
              </a:rPr>
              <a:pPr eaLnBrk="1" hangingPunct="1"/>
              <a:t>25</a:t>
            </a:fld>
            <a:endParaRPr lang="fr-FR" sz="1200">
              <a:solidFill>
                <a:prstClr val="black"/>
              </a:solidFill>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fr-FR" dirty="0"/>
              <a:t>On voit ici tout d’abord un </a:t>
            </a:r>
            <a:r>
              <a:rPr lang="fr-FR" u="sng" dirty="0"/>
              <a:t>usage important du nombre c’est celui d’indiquer le cardinal d’une collection d’objets, à l’aide d’une désignation parlée.</a:t>
            </a:r>
            <a:r>
              <a:rPr lang="fr-FR" b="1" dirty="0"/>
              <a:t> A la maternelle, l</a:t>
            </a:r>
            <a:r>
              <a:rPr lang="fr-FR" dirty="0"/>
              <a:t>’écriture chiffrées est considérée avant tout comme la traduction écrite du nom des nombres dits à l’oral. </a:t>
            </a:r>
            <a:endParaRPr lang="fr-FR" b="1" dirty="0"/>
          </a:p>
          <a:p>
            <a:pPr eaLnBrk="1" hangingPunct="1"/>
            <a:r>
              <a:rPr lang="fr-FR" dirty="0"/>
              <a:t>A la fin du CP, les écritures chiffrées doivent être utilisées pour </a:t>
            </a:r>
            <a:r>
              <a:rPr lang="fr-FR" u="sng" dirty="0"/>
              <a:t>résoudre des problèmes nouveaux</a:t>
            </a:r>
            <a:r>
              <a:rPr lang="fr-FR" dirty="0"/>
              <a:t> qui nécessite d’utiliser </a:t>
            </a:r>
            <a:r>
              <a:rPr lang="fr-FR" u="sng" dirty="0"/>
              <a:t>des propriétés propres à l’écriture chiffrée</a:t>
            </a:r>
            <a:r>
              <a:rPr lang="fr-FR" dirty="0"/>
              <a:t> : par exemple la position des chiffres et le groupement par dix dans une technique opératoire de l’addition posée ou pour comparer, ranger, encadrer les nombres, pour indiquer le cardinal d’une collection,.</a:t>
            </a:r>
          </a:p>
          <a:p>
            <a:pPr eaLnBrk="1" hangingPunct="1"/>
            <a:r>
              <a:rPr lang="fr-FR" dirty="0"/>
              <a:t>Or en classe à différentes occasions les désignations orales sont utilisées pour dire les nombres, par exemple pour indiquer l’opération 42+29 qui fera appel aux chiffres …</a:t>
            </a:r>
          </a:p>
          <a:p>
            <a:pPr eaLnBrk="1" hangingPunct="1"/>
            <a:r>
              <a:rPr lang="fr-FR" dirty="0"/>
              <a:t>Comment enseigner les aspects positionnels de l’écriture chiffrées quand celle-ci est dite, prononcée, ce qui fait donc appel à des connaissances anciennes sur le nombre qui le structurent de manière différente de ce qui est attendu pour la numération de position ? </a:t>
            </a:r>
            <a:r>
              <a:rPr lang="fr-FR" b="1" dirty="0"/>
              <a:t>Insister sur la procédure qui porte les propriétés de la numération écrite chiffrée: organiser/coder</a:t>
            </a:r>
          </a:p>
          <a:p>
            <a:pPr eaLnBrk="1" hangingPunct="1"/>
            <a:endParaRPr lang="fr-FR" b="1" dirty="0"/>
          </a:p>
        </p:txBody>
      </p:sp>
    </p:spTree>
    <p:extLst>
      <p:ext uri="{BB962C8B-B14F-4D97-AF65-F5344CB8AC3E}">
        <p14:creationId xmlns:p14="http://schemas.microsoft.com/office/powerpoint/2010/main" val="2137382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maternelle, le codage d’une quantité est d’abord oral (pout les toutes petites en tout cas); et les tâches de dénombrement, en théorie, ne devraient pas se contenter d’utiliser la comptine, mais les décompositions.</a:t>
            </a:r>
          </a:p>
          <a:p>
            <a:r>
              <a:rPr lang="fr-FR" dirty="0"/>
              <a:t>Au CP  : la compréhension de l’écriture chiffrée ne permet pas , pas toujours, pas directement, un rétro éclairage de la compréhension de l’oral</a:t>
            </a:r>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26</a:t>
            </a:fld>
            <a:endParaRPr lang="fr-FR"/>
          </a:p>
        </p:txBody>
      </p:sp>
    </p:spTree>
    <p:extLst>
      <p:ext uri="{BB962C8B-B14F-4D97-AF65-F5344CB8AC3E}">
        <p14:creationId xmlns:p14="http://schemas.microsoft.com/office/powerpoint/2010/main" val="3218051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27</a:t>
            </a:fld>
            <a:endParaRPr lang="fr-FR"/>
          </a:p>
        </p:txBody>
      </p:sp>
    </p:spTree>
    <p:extLst>
      <p:ext uri="{BB962C8B-B14F-4D97-AF65-F5344CB8AC3E}">
        <p14:creationId xmlns:p14="http://schemas.microsoft.com/office/powerpoint/2010/main" val="164155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7</a:t>
            </a:fld>
            <a:endParaRPr lang="fr-FR"/>
          </a:p>
        </p:txBody>
      </p:sp>
    </p:spTree>
    <p:extLst>
      <p:ext uri="{BB962C8B-B14F-4D97-AF65-F5344CB8AC3E}">
        <p14:creationId xmlns:p14="http://schemas.microsoft.com/office/powerpoint/2010/main" val="1037614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Tâche de comparaison, bien-sûr puisqu’on ne peut pas dénombrer jusqu’aux quantités travaillées.</a:t>
            </a:r>
          </a:p>
          <a:p>
            <a:r>
              <a:rPr lang="fr-FR" dirty="0"/>
              <a:t>Ensuite, un travail de codage de la quantité est nécessaire, dont rend comte l’écriture chiffrée.</a:t>
            </a:r>
          </a:p>
        </p:txBody>
      </p:sp>
      <p:sp>
        <p:nvSpPr>
          <p:cNvPr id="4" name="Espace réservé du numéro de diapositive 3"/>
          <p:cNvSpPr>
            <a:spLocks noGrp="1"/>
          </p:cNvSpPr>
          <p:nvPr>
            <p:ph type="sldNum" sz="quarter" idx="5"/>
          </p:nvPr>
        </p:nvSpPr>
        <p:spPr/>
        <p:txBody>
          <a:bodyPr/>
          <a:lstStyle/>
          <a:p>
            <a:fld id="{4AC08359-1F5B-4F09-B213-B2815DB615BE}" type="slidenum">
              <a:rPr lang="fr-FR" smtClean="0"/>
              <a:t>29</a:t>
            </a:fld>
            <a:endParaRPr lang="fr-FR"/>
          </a:p>
        </p:txBody>
      </p:sp>
    </p:spTree>
    <p:extLst>
      <p:ext uri="{BB962C8B-B14F-4D97-AF65-F5344CB8AC3E}">
        <p14:creationId xmlns:p14="http://schemas.microsoft.com/office/powerpoint/2010/main" val="494479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33</a:t>
            </a:fld>
            <a:endParaRPr lang="fr-FR"/>
          </a:p>
        </p:txBody>
      </p:sp>
    </p:spTree>
    <p:extLst>
      <p:ext uri="{BB962C8B-B14F-4D97-AF65-F5344CB8AC3E}">
        <p14:creationId xmlns:p14="http://schemas.microsoft.com/office/powerpoint/2010/main" val="134536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Développement de son apprentissage dans Retz</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34</a:t>
            </a:fld>
            <a:endParaRPr lang="fr-FR"/>
          </a:p>
        </p:txBody>
      </p:sp>
    </p:spTree>
    <p:extLst>
      <p:ext uri="{BB962C8B-B14F-4D97-AF65-F5344CB8AC3E}">
        <p14:creationId xmlns:p14="http://schemas.microsoft.com/office/powerpoint/2010/main" val="61550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36</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Il</a:t>
            </a:r>
            <a:r>
              <a:rPr lang="fr-FR" baseline="0" dirty="0"/>
              <a:t> s’agit de c</a:t>
            </a:r>
            <a:r>
              <a:rPr lang="fr-FR" dirty="0"/>
              <a:t>omparer rapidement le cardinal de 2 collections d’objets,</a:t>
            </a:r>
          </a:p>
          <a:p>
            <a:r>
              <a:rPr lang="fr-FR" dirty="0"/>
              <a:t>en augmentant les quantités en jeu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Wingdings" pitchFamily="2" charset="2"/>
              </a:rPr>
              <a:t>la solution au problème passe par l’organisation en groupes identiques. </a:t>
            </a:r>
            <a:r>
              <a:rPr lang="fr-FR" dirty="0"/>
              <a:t>Voici</a:t>
            </a:r>
            <a:r>
              <a:rPr lang="fr-FR" baseline="0" dirty="0"/>
              <a:t> par exemple un des exercices proposés.</a:t>
            </a:r>
            <a:endParaRPr lang="fr-FR" dirty="0"/>
          </a:p>
          <a:p>
            <a:endParaRPr lang="fr-FR" dirty="0"/>
          </a:p>
          <a:p>
            <a:pPr eaLnBrk="1" hangingPunct="1"/>
            <a:endParaRPr lang="fr-FR" dirty="0"/>
          </a:p>
        </p:txBody>
      </p:sp>
    </p:spTree>
    <p:extLst>
      <p:ext uri="{BB962C8B-B14F-4D97-AF65-F5344CB8AC3E}">
        <p14:creationId xmlns:p14="http://schemas.microsoft.com/office/powerpoint/2010/main" val="35482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37</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Il</a:t>
            </a:r>
            <a:r>
              <a:rPr lang="fr-FR" baseline="0" dirty="0"/>
              <a:t> s’agit de c</a:t>
            </a:r>
            <a:r>
              <a:rPr lang="fr-FR" dirty="0"/>
              <a:t>omparer rapidement le cardinal de 2 collections d’objets,</a:t>
            </a:r>
          </a:p>
          <a:p>
            <a:r>
              <a:rPr lang="fr-FR" dirty="0"/>
              <a:t>en augmentant les quantités en jeu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Wingdings" pitchFamily="2" charset="2"/>
              </a:rPr>
              <a:t>la solution au problème passe par l’organisation en groupes identiques. </a:t>
            </a:r>
            <a:r>
              <a:rPr lang="fr-FR" dirty="0"/>
              <a:t>Voici</a:t>
            </a:r>
            <a:r>
              <a:rPr lang="fr-FR" baseline="0" dirty="0"/>
              <a:t> par exemple un des exercices proposés.</a:t>
            </a:r>
            <a:endParaRPr lang="fr-FR" dirty="0"/>
          </a:p>
          <a:p>
            <a:endParaRPr lang="fr-FR" dirty="0"/>
          </a:p>
          <a:p>
            <a:pPr eaLnBrk="1" hangingPunct="1"/>
            <a:endParaRPr lang="fr-FR" dirty="0"/>
          </a:p>
        </p:txBody>
      </p:sp>
    </p:spTree>
    <p:extLst>
      <p:ext uri="{BB962C8B-B14F-4D97-AF65-F5344CB8AC3E}">
        <p14:creationId xmlns:p14="http://schemas.microsoft.com/office/powerpoint/2010/main" val="734428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Ici</a:t>
            </a:r>
            <a:r>
              <a:rPr lang="fr-FR" baseline="0" dirty="0"/>
              <a:t> on est arrivé à l’étape où les groupements de dix ont été introduits. </a:t>
            </a:r>
            <a:endParaRPr lang="fr-FR" dirty="0"/>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38</a:t>
            </a:fld>
            <a:endParaRPr lang="fr-FR"/>
          </a:p>
        </p:txBody>
      </p:sp>
    </p:spTree>
    <p:extLst>
      <p:ext uri="{BB962C8B-B14F-4D97-AF65-F5344CB8AC3E}">
        <p14:creationId xmlns:p14="http://schemas.microsoft.com/office/powerpoint/2010/main" val="152324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L’étape suivante consiste à poser le problème de codage écrit de l’organisation et de mettre en perspective les choix faits dans l’écriture chiffrée (qu’on élabore donc avec les élèves). Puis à proposer (entre autres) des tâches de comparaison en utilisant les écritures chiffrées.</a:t>
            </a:r>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39</a:t>
            </a:fld>
            <a:endParaRPr lang="fr-FR"/>
          </a:p>
        </p:txBody>
      </p:sp>
    </p:spTree>
    <p:extLst>
      <p:ext uri="{BB962C8B-B14F-4D97-AF65-F5344CB8AC3E}">
        <p14:creationId xmlns:p14="http://schemas.microsoft.com/office/powerpoint/2010/main" val="4260567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L’étape suivante consiste à poser le problème de codage écrit de l’organisation et de mettre en perspective les choix faits dans l’écriture chiffrée (qu’on élabore donc avec les élèves). Puis à proposer (entre autres) des tâches de comparaison en utilisant les écritures chiffrées.</a:t>
            </a:r>
          </a:p>
          <a:p>
            <a:endParaRPr lang="fr-FR" dirty="0"/>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40</a:t>
            </a:fld>
            <a:endParaRPr lang="fr-FR"/>
          </a:p>
        </p:txBody>
      </p:sp>
    </p:spTree>
    <p:extLst>
      <p:ext uri="{BB962C8B-B14F-4D97-AF65-F5344CB8AC3E}">
        <p14:creationId xmlns:p14="http://schemas.microsoft.com/office/powerpoint/2010/main" val="2000894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41</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413897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43</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225792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8</a:t>
            </a:fld>
            <a:endParaRPr lang="fr-FR"/>
          </a:p>
        </p:txBody>
      </p:sp>
    </p:spTree>
    <p:extLst>
      <p:ext uri="{BB962C8B-B14F-4D97-AF65-F5344CB8AC3E}">
        <p14:creationId xmlns:p14="http://schemas.microsoft.com/office/powerpoint/2010/main" val="1850518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44</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1951956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45</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La question de Stella </a:t>
            </a:r>
            <a:r>
              <a:rPr lang="fr-FR" dirty="0" err="1"/>
              <a:t>Baruk</a:t>
            </a:r>
            <a:r>
              <a:rPr lang="fr-FR" dirty="0"/>
              <a:t>..</a:t>
            </a:r>
          </a:p>
        </p:txBody>
      </p:sp>
    </p:spTree>
    <p:extLst>
      <p:ext uri="{BB962C8B-B14F-4D97-AF65-F5344CB8AC3E}">
        <p14:creationId xmlns:p14="http://schemas.microsoft.com/office/powerpoint/2010/main" val="2371832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47</a:t>
            </a:fld>
            <a:endParaRPr lang="fr-FR"/>
          </a:p>
        </p:txBody>
      </p:sp>
    </p:spTree>
    <p:extLst>
      <p:ext uri="{BB962C8B-B14F-4D97-AF65-F5344CB8AC3E}">
        <p14:creationId xmlns:p14="http://schemas.microsoft.com/office/powerpoint/2010/main" val="3210894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48</a:t>
            </a:fld>
            <a:endParaRPr lang="fr-FR"/>
          </a:p>
        </p:txBody>
      </p:sp>
    </p:spTree>
    <p:extLst>
      <p:ext uri="{BB962C8B-B14F-4D97-AF65-F5344CB8AC3E}">
        <p14:creationId xmlns:p14="http://schemas.microsoft.com/office/powerpoint/2010/main" val="86693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49</a:t>
            </a:fld>
            <a:endParaRPr lang="fr-FR"/>
          </a:p>
        </p:txBody>
      </p:sp>
    </p:spTree>
    <p:extLst>
      <p:ext uri="{BB962C8B-B14F-4D97-AF65-F5344CB8AC3E}">
        <p14:creationId xmlns:p14="http://schemas.microsoft.com/office/powerpoint/2010/main" val="1399101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50</a:t>
            </a:fld>
            <a:endParaRPr lang="fr-FR"/>
          </a:p>
        </p:txBody>
      </p:sp>
    </p:spTree>
    <p:extLst>
      <p:ext uri="{BB962C8B-B14F-4D97-AF65-F5344CB8AC3E}">
        <p14:creationId xmlns:p14="http://schemas.microsoft.com/office/powerpoint/2010/main" val="2092163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51</a:t>
            </a:fld>
            <a:endParaRPr lang="fr-FR"/>
          </a:p>
        </p:txBody>
      </p:sp>
    </p:spTree>
    <p:extLst>
      <p:ext uri="{BB962C8B-B14F-4D97-AF65-F5344CB8AC3E}">
        <p14:creationId xmlns:p14="http://schemas.microsoft.com/office/powerpoint/2010/main" val="635854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52</a:t>
            </a:fld>
            <a:endParaRPr lang="fr-FR"/>
          </a:p>
        </p:txBody>
      </p:sp>
    </p:spTree>
    <p:extLst>
      <p:ext uri="{BB962C8B-B14F-4D97-AF65-F5344CB8AC3E}">
        <p14:creationId xmlns:p14="http://schemas.microsoft.com/office/powerpoint/2010/main" val="1333101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53</a:t>
            </a:fld>
            <a:endParaRPr lang="fr-FR"/>
          </a:p>
        </p:txBody>
      </p:sp>
    </p:spTree>
    <p:extLst>
      <p:ext uri="{BB962C8B-B14F-4D97-AF65-F5344CB8AC3E}">
        <p14:creationId xmlns:p14="http://schemas.microsoft.com/office/powerpoint/2010/main" val="1932922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54</a:t>
            </a:fld>
            <a:endParaRPr lang="fr-FR"/>
          </a:p>
        </p:txBody>
      </p:sp>
    </p:spTree>
    <p:extLst>
      <p:ext uri="{BB962C8B-B14F-4D97-AF65-F5344CB8AC3E}">
        <p14:creationId xmlns:p14="http://schemas.microsoft.com/office/powerpoint/2010/main" val="170567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Du point de vue de la relation d’ordre, « 0 » est bien sûr le premier nombre, mais pas d’un point de vue épistémologique : il a été inventé après, dans un contexte de numération positionnelle (ou de calcul). Pour dénombrer, 0 ne sert pas et c’est d’ailleurs pour cela qu’il n’est pas vu en maternelle.</a:t>
            </a:r>
          </a:p>
          <a:p>
            <a:endParaRPr lang="fr-FR" dirty="0"/>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9</a:t>
            </a:fld>
            <a:endParaRPr lang="fr-FR"/>
          </a:p>
        </p:txBody>
      </p:sp>
    </p:spTree>
    <p:extLst>
      <p:ext uri="{BB962C8B-B14F-4D97-AF65-F5344CB8AC3E}">
        <p14:creationId xmlns:p14="http://schemas.microsoft.com/office/powerpoint/2010/main" val="1168948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56</a:t>
            </a:fld>
            <a:endParaRPr lang="fr-FR"/>
          </a:p>
        </p:txBody>
      </p:sp>
    </p:spTree>
    <p:extLst>
      <p:ext uri="{BB962C8B-B14F-4D97-AF65-F5344CB8AC3E}">
        <p14:creationId xmlns:p14="http://schemas.microsoft.com/office/powerpoint/2010/main" val="781407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8314d617c_2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48314d617c_2_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Réponse : il suffit de connaître l’aspect positionnel de la numération décimale :</a:t>
            </a:r>
            <a:endParaRPr dirty="0"/>
          </a:p>
          <a:p>
            <a:pPr marL="171450" lvl="0" indent="-171450" algn="l" rtl="0">
              <a:spcBef>
                <a:spcPts val="0"/>
              </a:spcBef>
              <a:spcAft>
                <a:spcPts val="0"/>
              </a:spcAft>
              <a:buClr>
                <a:schemeClr val="dk1"/>
              </a:buClr>
              <a:buSzPts val="1200"/>
              <a:buFont typeface="Arial"/>
              <a:buChar char="•"/>
            </a:pPr>
            <a:r>
              <a:rPr lang="fr-FR" dirty="0"/>
              <a:t>La place de chaque unité de numération dans l’écriture chiffrée</a:t>
            </a:r>
            <a:endParaRPr dirty="0"/>
          </a:p>
          <a:p>
            <a:pPr marL="171450" lvl="0" indent="-171450" algn="l" rtl="0">
              <a:spcBef>
                <a:spcPts val="0"/>
              </a:spcBef>
              <a:spcAft>
                <a:spcPts val="0"/>
              </a:spcAft>
              <a:buClr>
                <a:schemeClr val="dk1"/>
              </a:buClr>
              <a:buSzPts val="1200"/>
              <a:buFont typeface="Arial"/>
              <a:buChar char="•"/>
            </a:pPr>
            <a:r>
              <a:rPr lang="fr-FR" dirty="0"/>
              <a:t>L’absence d’une unité de numération se traduit par un « zéro » dans l’écriture chiffrée</a:t>
            </a:r>
            <a:endParaRPr dirty="0"/>
          </a:p>
          <a:p>
            <a:pPr marL="171450" lvl="0" indent="-171450" algn="l" rtl="0">
              <a:spcBef>
                <a:spcPts val="0"/>
              </a:spcBef>
              <a:spcAft>
                <a:spcPts val="0"/>
              </a:spcAft>
              <a:buClr>
                <a:schemeClr val="dk1"/>
              </a:buClr>
              <a:buSzPts val="1200"/>
              <a:buFont typeface="Arial"/>
              <a:buChar char="•"/>
            </a:pPr>
            <a:r>
              <a:rPr lang="fr-FR" dirty="0"/>
              <a:t>Théo ne connaît pas l’ordre des unités de numération</a:t>
            </a:r>
            <a:endParaRPr dirty="0"/>
          </a:p>
          <a:p>
            <a:pPr marL="171450" lvl="0" indent="-171450" algn="l" rtl="0">
              <a:spcBef>
                <a:spcPts val="0"/>
              </a:spcBef>
              <a:spcAft>
                <a:spcPts val="0"/>
              </a:spcAft>
              <a:buClr>
                <a:schemeClr val="dk1"/>
              </a:buClr>
              <a:buSzPts val="1200"/>
              <a:buFont typeface="Arial"/>
              <a:buChar char="•"/>
            </a:pPr>
            <a:r>
              <a:rPr lang="fr-FR" dirty="0"/>
              <a:t>Camille connaît l’ordre mais pas la position (car elle ne met pas de « zéro »)</a:t>
            </a:r>
            <a:endParaRPr dirty="0"/>
          </a:p>
        </p:txBody>
      </p:sp>
      <p:sp>
        <p:nvSpPr>
          <p:cNvPr id="269" name="Google Shape;269;g48314d617c_2_1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57</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8314d617c_2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48314d617c_2_1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Elisa connaît l’aspect positionnel de la numération mais n’a pas compris son aspect décimal, à savoir les relations entre les unités de numération.</a:t>
            </a:r>
            <a:endParaRPr/>
          </a:p>
          <a:p>
            <a:pPr marL="0" lvl="0" indent="0" algn="l" rtl="0">
              <a:spcBef>
                <a:spcPts val="0"/>
              </a:spcBef>
              <a:spcAft>
                <a:spcPts val="0"/>
              </a:spcAft>
              <a:buNone/>
            </a:pPr>
            <a:r>
              <a:rPr lang="fr-FR"/>
              <a:t>Elle semble savoir que 1D = 10U ; mais dès que l’on a plus que 9 occurrences d’une unité de numération, ça ne va plus. </a:t>
            </a:r>
            <a:endParaRPr/>
          </a:p>
        </p:txBody>
      </p:sp>
      <p:sp>
        <p:nvSpPr>
          <p:cNvPr id="278" name="Google Shape;278;g48314d617c_2_1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58</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8314d617c_2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48314d617c_2_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Ordre de présentation des unités </a:t>
            </a:r>
            <a:endParaRPr/>
          </a:p>
          <a:p>
            <a:pPr marL="0" lvl="0" indent="0" algn="l" rtl="0">
              <a:spcBef>
                <a:spcPts val="0"/>
              </a:spcBef>
              <a:spcAft>
                <a:spcPts val="0"/>
              </a:spcAft>
              <a:buNone/>
            </a:pPr>
            <a:r>
              <a:rPr lang="fr-FR"/>
              <a:t>Présence / absence d’unités isolées à chaque rang</a:t>
            </a:r>
            <a:endParaRPr/>
          </a:p>
          <a:p>
            <a:pPr marL="0" lvl="0" indent="0" algn="l" rtl="0">
              <a:spcBef>
                <a:spcPts val="0"/>
              </a:spcBef>
              <a:spcAft>
                <a:spcPts val="0"/>
              </a:spcAft>
              <a:buNone/>
            </a:pPr>
            <a:r>
              <a:rPr lang="fr-FR"/>
              <a:t>Présence d’un groupement supérieur à 9 unités à un certain rang</a:t>
            </a:r>
            <a:endParaRPr/>
          </a:p>
          <a:p>
            <a:pPr marL="0" lvl="0" indent="0" algn="l" rtl="0">
              <a:spcBef>
                <a:spcPts val="0"/>
              </a:spcBef>
              <a:spcAft>
                <a:spcPts val="0"/>
              </a:spcAft>
              <a:buNone/>
            </a:pPr>
            <a:endParaRPr/>
          </a:p>
        </p:txBody>
      </p:sp>
      <p:sp>
        <p:nvSpPr>
          <p:cNvPr id="285" name="Google Shape;285;g48314d617c_2_1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solidFill>
                  <a:srgbClr val="000000"/>
                </a:solidFill>
              </a:rPr>
              <a:t>59</a:t>
            </a:fld>
            <a:endParaRPr>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795">
            <a:extLst>
              <a:ext uri="{FF2B5EF4-FFF2-40B4-BE49-F238E27FC236}">
                <a16:creationId xmlns:a16="http://schemas.microsoft.com/office/drawing/2014/main" id="{9E9FF9CE-4955-4250-BDE5-28A5EFEB8DCD}"/>
              </a:ext>
            </a:extLst>
          </p:cNvPr>
          <p:cNvSpPr>
            <a:spLocks noGrp="1" noRot="1" noChangeAspect="1"/>
          </p:cNvSpPr>
          <p:nvPr>
            <p:ph type="sldImg"/>
          </p:nvPr>
        </p:nvSpPr>
        <p:spPr>
          <a:xfrm>
            <a:off x="381000" y="685800"/>
            <a:ext cx="6096000" cy="3429000"/>
          </a:xfrm>
        </p:spPr>
      </p:sp>
      <p:sp>
        <p:nvSpPr>
          <p:cNvPr id="3" name="Shape 796">
            <a:extLst>
              <a:ext uri="{FF2B5EF4-FFF2-40B4-BE49-F238E27FC236}">
                <a16:creationId xmlns:a16="http://schemas.microsoft.com/office/drawing/2014/main" id="{0C88A028-F3D8-4261-93CD-463DAA2F4A05}"/>
              </a:ext>
            </a:extLst>
          </p:cNvPr>
          <p:cNvSpPr txBox="1">
            <a:spLocks noGrp="1"/>
          </p:cNvSpPr>
          <p:nvPr>
            <p:ph type="body" sz="quarter" idx="1"/>
          </p:nvPr>
        </p:nvSpPr>
        <p:spPr/>
        <p:txBody>
          <a:bodyPr/>
          <a:lstStyle/>
          <a:p>
            <a:pPr lvl="0">
              <a:buNone/>
            </a:pPr>
            <a:r>
              <a:rPr lang="fr-FR"/>
              <a:t>c’est ce qui fonde l’écriture symbolique...et cela ne s‘entend pas dans la désignation verbale.</a:t>
            </a:r>
          </a:p>
          <a:p>
            <a:pPr lvl="0">
              <a:buNone/>
            </a:pPr>
            <a:r>
              <a:rPr lang="fr-FR"/>
              <a:t>Continuité avec la base 10 en écriture décimale, mais la difficulté continue car la numération orale passe en base mille, pour les grands nombres.</a:t>
            </a:r>
          </a:p>
          <a:p>
            <a:pPr lvl="0">
              <a:buNone/>
            </a:pPr>
            <a:r>
              <a:rPr lang="fr-FR"/>
              <a:t>L’enseignement oublie souvent d’expliciter le lien entre les deux bases, l’orale et l’écrite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802">
            <a:extLst>
              <a:ext uri="{FF2B5EF4-FFF2-40B4-BE49-F238E27FC236}">
                <a16:creationId xmlns:a16="http://schemas.microsoft.com/office/drawing/2014/main" id="{9D31A761-BBDC-48D1-820F-28E0A71BC9ED}"/>
              </a:ext>
            </a:extLst>
          </p:cNvPr>
          <p:cNvSpPr>
            <a:spLocks noGrp="1" noRot="1" noChangeAspect="1"/>
          </p:cNvSpPr>
          <p:nvPr>
            <p:ph type="sldImg"/>
          </p:nvPr>
        </p:nvSpPr>
        <p:spPr>
          <a:xfrm>
            <a:off x="381000" y="685800"/>
            <a:ext cx="6096000" cy="3429000"/>
          </a:xfrm>
        </p:spPr>
      </p:sp>
      <p:sp>
        <p:nvSpPr>
          <p:cNvPr id="3" name="Shape 803">
            <a:extLst>
              <a:ext uri="{FF2B5EF4-FFF2-40B4-BE49-F238E27FC236}">
                <a16:creationId xmlns:a16="http://schemas.microsoft.com/office/drawing/2014/main" id="{41121E3C-26AB-451F-816D-89DD76DD108F}"/>
              </a:ext>
            </a:extLst>
          </p:cNvPr>
          <p:cNvSpPr txBox="1">
            <a:spLocks noGrp="1"/>
          </p:cNvSpPr>
          <p:nvPr>
            <p:ph type="body" sz="quarter" idx="1"/>
          </p:nvPr>
        </p:nvSpPr>
        <p:spPr/>
        <p:txBody>
          <a:bodyPr/>
          <a:lstStyle/>
          <a:p>
            <a:pPr lvl="0">
              <a:buNone/>
            </a:pPr>
            <a:r>
              <a:rPr lang="fr-FR"/>
              <a:t>c’est ce qui fonde la désignation orale</a:t>
            </a:r>
          </a:p>
          <a:p>
            <a:pPr lvl="0">
              <a:buNone/>
            </a:pPr>
            <a:r>
              <a:rPr lang="fr-FR"/>
              <a:t>Le travail d’une décomposition à l’autre est principalement fait via l’utilisation du tableau de numération,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808">
            <a:extLst>
              <a:ext uri="{FF2B5EF4-FFF2-40B4-BE49-F238E27FC236}">
                <a16:creationId xmlns:a16="http://schemas.microsoft.com/office/drawing/2014/main" id="{FBAD70B3-9020-4402-9EDE-4CB11A3632E5}"/>
              </a:ext>
            </a:extLst>
          </p:cNvPr>
          <p:cNvSpPr>
            <a:spLocks noGrp="1" noRot="1" noChangeAspect="1"/>
          </p:cNvSpPr>
          <p:nvPr>
            <p:ph type="sldImg"/>
          </p:nvPr>
        </p:nvSpPr>
        <p:spPr>
          <a:xfrm>
            <a:off x="381000" y="685800"/>
            <a:ext cx="6096000" cy="3429000"/>
          </a:xfrm>
        </p:spPr>
      </p:sp>
      <p:sp>
        <p:nvSpPr>
          <p:cNvPr id="3" name="Shape 809">
            <a:extLst>
              <a:ext uri="{FF2B5EF4-FFF2-40B4-BE49-F238E27FC236}">
                <a16:creationId xmlns:a16="http://schemas.microsoft.com/office/drawing/2014/main" id="{D1E9F9DE-D71D-4BB3-983A-C5648384B015}"/>
              </a:ext>
            </a:extLst>
          </p:cNvPr>
          <p:cNvSpPr txBox="1">
            <a:spLocks noGrp="1"/>
          </p:cNvSpPr>
          <p:nvPr>
            <p:ph type="body" sz="quarter" idx="1"/>
          </p:nvPr>
        </p:nvSpPr>
        <p:spPr/>
        <p:txBody>
          <a:bodyPr/>
          <a:lstStyle/>
          <a:p>
            <a:pPr lvl="0">
              <a:buNone/>
            </a:pPr>
            <a:r>
              <a:rPr lang="fr-FR" dirty="0"/>
              <a:t>limite du questionnement type : “quel est le chiffre des dizaines?”....</a:t>
            </a:r>
          </a:p>
          <a:p>
            <a:pPr lvl="0">
              <a:buNone/>
            </a:pPr>
            <a:endParaRPr lang="fr-F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64</a:t>
            </a:fld>
            <a:endParaRPr lang="fr-FR"/>
          </a:p>
        </p:txBody>
      </p:sp>
    </p:spTree>
    <p:extLst>
      <p:ext uri="{BB962C8B-B14F-4D97-AF65-F5344CB8AC3E}">
        <p14:creationId xmlns:p14="http://schemas.microsoft.com/office/powerpoint/2010/main" val="2444026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816">
            <a:extLst>
              <a:ext uri="{FF2B5EF4-FFF2-40B4-BE49-F238E27FC236}">
                <a16:creationId xmlns:a16="http://schemas.microsoft.com/office/drawing/2014/main" id="{C3BD0CDB-BB1E-45C9-BE63-D1F70717CDBB}"/>
              </a:ext>
            </a:extLst>
          </p:cNvPr>
          <p:cNvSpPr>
            <a:spLocks noGrp="1" noRot="1" noChangeAspect="1"/>
          </p:cNvSpPr>
          <p:nvPr>
            <p:ph type="sldImg"/>
          </p:nvPr>
        </p:nvSpPr>
        <p:spPr>
          <a:xfrm>
            <a:off x="381000" y="685800"/>
            <a:ext cx="6096000" cy="3429000"/>
          </a:xfrm>
        </p:spPr>
      </p:sp>
      <p:sp>
        <p:nvSpPr>
          <p:cNvPr id="3" name="Shape 817">
            <a:extLst>
              <a:ext uri="{FF2B5EF4-FFF2-40B4-BE49-F238E27FC236}">
                <a16:creationId xmlns:a16="http://schemas.microsoft.com/office/drawing/2014/main" id="{1C4663FE-3325-483E-8D8D-DEBAC4721378}"/>
              </a:ext>
            </a:extLst>
          </p:cNvPr>
          <p:cNvSpPr txBox="1">
            <a:spLocks noGrp="1"/>
          </p:cNvSpPr>
          <p:nvPr>
            <p:ph type="body" sz="quarter" idx="1"/>
          </p:nvPr>
        </p:nvSpPr>
        <p:spPr/>
        <p:txBody>
          <a:bodyPr/>
          <a:lstStyle/>
          <a:p>
            <a:pPr lvl="0">
              <a:buNone/>
            </a:pPr>
            <a:r>
              <a:rPr lang="fr-FR" dirty="0"/>
              <a:t>où est la “rupture “ entre entiers et décimaux  (sous entendu : non  entiers) ?</a:t>
            </a:r>
          </a:p>
          <a:p>
            <a:pPr lvl="0">
              <a:buNone/>
            </a:pPr>
            <a:r>
              <a:rPr lang="fr-FR" dirty="0"/>
              <a:t>Cette “rupture” n’est elle pas provoquée par les pratiques ? -&gt; règles </a:t>
            </a:r>
          </a:p>
          <a:p>
            <a:pPr lvl="0">
              <a:buNone/>
            </a:pPr>
            <a:endParaRPr lang="fr-F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860">
            <a:extLst>
              <a:ext uri="{FF2B5EF4-FFF2-40B4-BE49-F238E27FC236}">
                <a16:creationId xmlns:a16="http://schemas.microsoft.com/office/drawing/2014/main" id="{AA14F2AB-E168-473A-9B44-80D8A8A64981}"/>
              </a:ext>
            </a:extLst>
          </p:cNvPr>
          <p:cNvSpPr>
            <a:spLocks noGrp="1" noRot="1" noChangeAspect="1"/>
          </p:cNvSpPr>
          <p:nvPr>
            <p:ph type="sldImg"/>
          </p:nvPr>
        </p:nvSpPr>
        <p:spPr>
          <a:xfrm>
            <a:off x="381000" y="685800"/>
            <a:ext cx="6096000" cy="3429000"/>
          </a:xfrm>
        </p:spPr>
      </p:sp>
      <p:sp>
        <p:nvSpPr>
          <p:cNvPr id="3" name="Shape 861">
            <a:extLst>
              <a:ext uri="{FF2B5EF4-FFF2-40B4-BE49-F238E27FC236}">
                <a16:creationId xmlns:a16="http://schemas.microsoft.com/office/drawing/2014/main" id="{22BBF9C1-F573-444C-B88E-58FA764EB553}"/>
              </a:ext>
            </a:extLst>
          </p:cNvPr>
          <p:cNvSpPr txBox="1">
            <a:spLocks noGrp="1"/>
          </p:cNvSpPr>
          <p:nvPr>
            <p:ph type="body" sz="quarter" idx="1"/>
          </p:nvPr>
        </p:nvSpPr>
        <p:spPr/>
        <p:txBody>
          <a:bodyPr/>
          <a:lstStyle/>
          <a:p>
            <a:pPr lvl="0">
              <a:buNone/>
            </a:pPr>
            <a:r>
              <a:rPr lang="fr-FR" dirty="0" err="1"/>
              <a:t>cf</a:t>
            </a:r>
            <a:r>
              <a:rPr lang="fr-FR" dirty="0"/>
              <a:t> glisse nombre (tableau de numération dynamique)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37DE84-B325-4F38-A54F-34B8E00915F6}" type="slidenum">
              <a:rPr lang="fr-FR" smtClean="0"/>
              <a:t>10</a:t>
            </a:fld>
            <a:endParaRPr lang="fr-FR"/>
          </a:p>
        </p:txBody>
      </p:sp>
    </p:spTree>
    <p:extLst>
      <p:ext uri="{BB962C8B-B14F-4D97-AF65-F5344CB8AC3E}">
        <p14:creationId xmlns:p14="http://schemas.microsoft.com/office/powerpoint/2010/main" val="8882406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866">
            <a:extLst>
              <a:ext uri="{FF2B5EF4-FFF2-40B4-BE49-F238E27FC236}">
                <a16:creationId xmlns:a16="http://schemas.microsoft.com/office/drawing/2014/main" id="{1570E2CB-897A-4D1F-A0DB-7BFEF688FA60}"/>
              </a:ext>
            </a:extLst>
          </p:cNvPr>
          <p:cNvSpPr>
            <a:spLocks noGrp="1" noRot="1" noChangeAspect="1"/>
          </p:cNvSpPr>
          <p:nvPr>
            <p:ph type="sldImg"/>
          </p:nvPr>
        </p:nvSpPr>
        <p:spPr>
          <a:xfrm>
            <a:off x="381000" y="685800"/>
            <a:ext cx="6096000" cy="3429000"/>
          </a:xfrm>
        </p:spPr>
      </p:sp>
      <p:sp>
        <p:nvSpPr>
          <p:cNvPr id="3" name="Shape 867">
            <a:extLst>
              <a:ext uri="{FF2B5EF4-FFF2-40B4-BE49-F238E27FC236}">
                <a16:creationId xmlns:a16="http://schemas.microsoft.com/office/drawing/2014/main" id="{EFB03131-4323-4259-AD01-640982B60AC5}"/>
              </a:ext>
            </a:extLst>
          </p:cNvPr>
          <p:cNvSpPr txBox="1">
            <a:spLocks noGrp="1"/>
          </p:cNvSpPr>
          <p:nvPr>
            <p:ph type="body" sz="quarter" idx="1"/>
          </p:nvPr>
        </p:nvSpPr>
        <p:spPr/>
        <p:txBody>
          <a:bodyPr/>
          <a:lstStyle/>
          <a:p>
            <a:pPr lvl="0">
              <a:buNone/>
            </a:pPr>
            <a:r>
              <a:rPr lang="fr-FR"/>
              <a:t>La comparaison de deux nombres est souvent évoquée comme une rupture entre entiers et décimaux non entiers</a:t>
            </a:r>
          </a:p>
          <a:p>
            <a:pPr lvl="0">
              <a:buNone/>
            </a:pPr>
            <a:r>
              <a:rPr lang="fr-FR"/>
              <a:t>Cette “rupture “ a pour origine les règles (automatisées) telles qu’elles sont formulées...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872">
            <a:extLst>
              <a:ext uri="{FF2B5EF4-FFF2-40B4-BE49-F238E27FC236}">
                <a16:creationId xmlns:a16="http://schemas.microsoft.com/office/drawing/2014/main" id="{FE4472F1-B361-4A61-894D-F85F8AF5BDF6}"/>
              </a:ext>
            </a:extLst>
          </p:cNvPr>
          <p:cNvSpPr>
            <a:spLocks noGrp="1" noRot="1" noChangeAspect="1"/>
          </p:cNvSpPr>
          <p:nvPr>
            <p:ph type="sldImg"/>
          </p:nvPr>
        </p:nvSpPr>
        <p:spPr>
          <a:xfrm>
            <a:off x="381000" y="685800"/>
            <a:ext cx="6096000" cy="3429000"/>
          </a:xfrm>
        </p:spPr>
      </p:sp>
      <p:sp>
        <p:nvSpPr>
          <p:cNvPr id="3" name="Shape 873">
            <a:extLst>
              <a:ext uri="{FF2B5EF4-FFF2-40B4-BE49-F238E27FC236}">
                <a16:creationId xmlns:a16="http://schemas.microsoft.com/office/drawing/2014/main" id="{5AA5BBC6-A639-4D47-BD90-82B3D1F89AF7}"/>
              </a:ext>
            </a:extLst>
          </p:cNvPr>
          <p:cNvSpPr txBox="1">
            <a:spLocks noGrp="1"/>
          </p:cNvSpPr>
          <p:nvPr>
            <p:ph type="body" sz="quarter" idx="1"/>
          </p:nvPr>
        </p:nvSpPr>
        <p:spPr/>
        <p:txBody>
          <a:bodyPr/>
          <a:lstStyle/>
          <a:p>
            <a:pPr lvl="0">
              <a:buNone/>
            </a:pPr>
            <a:r>
              <a:rPr lang="fr-FR"/>
              <a:t>2 et 7 sont symétriques par rapport à 3 du point de vue  de la base</a:t>
            </a:r>
          </a:p>
          <a:p>
            <a:pPr lvl="0">
              <a:buNone/>
            </a:pPr>
            <a:r>
              <a:rPr lang="fr-FR"/>
              <a:t>Phonétiquement aussi, on a “dizaines” et “dixièmes”</a:t>
            </a:r>
          </a:p>
          <a:p>
            <a:pPr lvl="0">
              <a:buNone/>
            </a:pPr>
            <a:r>
              <a:rPr lang="fr-FR"/>
              <a:t>Cette symétrie est masquée (et du coup peut être difficilement perçue) par la présence de la virgule, qui s’impose ..</a:t>
            </a:r>
          </a:p>
          <a:p>
            <a:pPr lvl="0">
              <a:buNone/>
            </a:pPr>
            <a:r>
              <a:rPr lang="fr-FR"/>
              <a:t>De même, pourquoi parle-t-on de partie entière et de partie décimale et de quoi s’agit-il?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878">
            <a:extLst>
              <a:ext uri="{FF2B5EF4-FFF2-40B4-BE49-F238E27FC236}">
                <a16:creationId xmlns:a16="http://schemas.microsoft.com/office/drawing/2014/main" id="{2741A86B-3963-4A9D-8D64-7A8ED895F63D}"/>
              </a:ext>
            </a:extLst>
          </p:cNvPr>
          <p:cNvSpPr>
            <a:spLocks noGrp="1" noRot="1" noChangeAspect="1"/>
          </p:cNvSpPr>
          <p:nvPr>
            <p:ph type="sldImg"/>
          </p:nvPr>
        </p:nvSpPr>
        <p:spPr>
          <a:xfrm>
            <a:off x="381000" y="685800"/>
            <a:ext cx="6096000" cy="3429000"/>
          </a:xfrm>
        </p:spPr>
      </p:sp>
      <p:sp>
        <p:nvSpPr>
          <p:cNvPr id="3" name="Shape 879">
            <a:extLst>
              <a:ext uri="{FF2B5EF4-FFF2-40B4-BE49-F238E27FC236}">
                <a16:creationId xmlns:a16="http://schemas.microsoft.com/office/drawing/2014/main" id="{47D48B62-DFFD-4298-B2B7-8FA53B814F8F}"/>
              </a:ext>
            </a:extLst>
          </p:cNvPr>
          <p:cNvSpPr txBox="1">
            <a:spLocks noGrp="1"/>
          </p:cNvSpPr>
          <p:nvPr>
            <p:ph type="body" sz="quarter" idx="1"/>
          </p:nvPr>
        </p:nvSpPr>
        <p:spPr/>
        <p:txBody>
          <a:bodyPr/>
          <a:lstStyle/>
          <a:p>
            <a:pPr marL="457200" lvl="0" indent="-298451">
              <a:buAutoNum type="arabicPeriod"/>
            </a:pPr>
            <a:r>
              <a:rPr lang="fr-FR"/>
              <a:t>l’expression même “écriture à virgule” crée une rupture (dans l’esprit des élèves) entre entiers et décimaux</a:t>
            </a:r>
          </a:p>
          <a:p>
            <a:pPr marL="457200" lvl="0" indent="-298451">
              <a:buAutoNum type="arabicPeriod"/>
            </a:pPr>
            <a:r>
              <a:rPr lang="fr-FR"/>
              <a:t>c’est bien ce que l’on fait pour les entiers, non ?</a:t>
            </a:r>
          </a:p>
          <a:p>
            <a:pPr marL="457200" lvl="0" indent="-298451">
              <a:buAutoNum type="arabicPeriod"/>
            </a:pPr>
            <a:r>
              <a:rPr lang="fr-FR"/>
              <a:t>peut-on se passer du mot “unités”? exemple : 1000,27 il faut lever l’ambiguïté…”et “ peut jouer ce rôle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884">
            <a:extLst>
              <a:ext uri="{FF2B5EF4-FFF2-40B4-BE49-F238E27FC236}">
                <a16:creationId xmlns:a16="http://schemas.microsoft.com/office/drawing/2014/main" id="{B16CF36C-8EC0-4FF4-9AB5-2ACCC244CC83}"/>
              </a:ext>
            </a:extLst>
          </p:cNvPr>
          <p:cNvSpPr>
            <a:spLocks noGrp="1" noRot="1" noChangeAspect="1"/>
          </p:cNvSpPr>
          <p:nvPr>
            <p:ph type="sldImg"/>
          </p:nvPr>
        </p:nvSpPr>
        <p:spPr>
          <a:xfrm>
            <a:off x="381000" y="685800"/>
            <a:ext cx="6096000" cy="3429000"/>
          </a:xfrm>
        </p:spPr>
      </p:sp>
      <p:sp>
        <p:nvSpPr>
          <p:cNvPr id="3" name="Shape 885">
            <a:extLst>
              <a:ext uri="{FF2B5EF4-FFF2-40B4-BE49-F238E27FC236}">
                <a16:creationId xmlns:a16="http://schemas.microsoft.com/office/drawing/2014/main" id="{831BB0D3-D968-4164-88F4-A6642BD54204}"/>
              </a:ext>
            </a:extLst>
          </p:cNvPr>
          <p:cNvSpPr txBox="1">
            <a:spLocks noGrp="1"/>
          </p:cNvSpPr>
          <p:nvPr>
            <p:ph type="body" sz="quarter" idx="1"/>
          </p:nvPr>
        </p:nvSpPr>
        <p:spPr/>
        <p:txBody>
          <a:bodyPr/>
          <a:lstStyle/>
          <a:p>
            <a:pPr lvl="0">
              <a:buNone/>
            </a:pPr>
            <a:r>
              <a:rPr lang="fr-FR"/>
              <a:t>Les élèves formuleront seuls une “règle des zéros”; reformuler : on ne “rajoute” pas un “zéro” à la “droite du nombre”.</a:t>
            </a:r>
          </a:p>
          <a:p>
            <a:pPr lvl="0">
              <a:buNone/>
            </a:pPr>
            <a:r>
              <a:rPr lang="fr-FR"/>
              <a:t>D’abord, un nombre n’a pas de droite ou de gauche; </a:t>
            </a:r>
          </a:p>
          <a:p>
            <a:pPr lvl="0">
              <a:buNone/>
            </a:pPr>
            <a:r>
              <a:rPr lang="fr-FR"/>
              <a:t>Deuxièmement, rajouter 0 à un nombre n’a pas d’effet sur ce nombre (0 est un élément neutre).</a:t>
            </a:r>
          </a:p>
          <a:p>
            <a:pPr lvl="0">
              <a:buNone/>
            </a:pPr>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891">
            <a:extLst>
              <a:ext uri="{FF2B5EF4-FFF2-40B4-BE49-F238E27FC236}">
                <a16:creationId xmlns:a16="http://schemas.microsoft.com/office/drawing/2014/main" id="{79C5D00C-831A-4880-A89B-7B9F6BB030E8}"/>
              </a:ext>
            </a:extLst>
          </p:cNvPr>
          <p:cNvSpPr>
            <a:spLocks noGrp="1" noRot="1" noChangeAspect="1"/>
          </p:cNvSpPr>
          <p:nvPr>
            <p:ph type="sldImg"/>
          </p:nvPr>
        </p:nvSpPr>
        <p:spPr>
          <a:xfrm>
            <a:off x="381000" y="685800"/>
            <a:ext cx="6096000" cy="3429000"/>
          </a:xfrm>
        </p:spPr>
      </p:sp>
      <p:sp>
        <p:nvSpPr>
          <p:cNvPr id="3" name="Shape 892">
            <a:extLst>
              <a:ext uri="{FF2B5EF4-FFF2-40B4-BE49-F238E27FC236}">
                <a16:creationId xmlns:a16="http://schemas.microsoft.com/office/drawing/2014/main" id="{AFE65C9F-2754-4F1D-9A68-5A6FB77D26CF}"/>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897">
            <a:extLst>
              <a:ext uri="{FF2B5EF4-FFF2-40B4-BE49-F238E27FC236}">
                <a16:creationId xmlns:a16="http://schemas.microsoft.com/office/drawing/2014/main" id="{FF2175F0-791F-4C9C-AA0B-629E2AA09FD0}"/>
              </a:ext>
            </a:extLst>
          </p:cNvPr>
          <p:cNvSpPr>
            <a:spLocks noGrp="1" noRot="1" noChangeAspect="1"/>
          </p:cNvSpPr>
          <p:nvPr>
            <p:ph type="sldImg"/>
          </p:nvPr>
        </p:nvSpPr>
        <p:spPr>
          <a:xfrm>
            <a:off x="381000" y="685800"/>
            <a:ext cx="6096000" cy="3429000"/>
          </a:xfrm>
        </p:spPr>
      </p:sp>
      <p:sp>
        <p:nvSpPr>
          <p:cNvPr id="3" name="Shape 898">
            <a:extLst>
              <a:ext uri="{FF2B5EF4-FFF2-40B4-BE49-F238E27FC236}">
                <a16:creationId xmlns:a16="http://schemas.microsoft.com/office/drawing/2014/main" id="{A6690C60-CD95-454F-9848-4DD083F2004C}"/>
              </a:ext>
            </a:extLst>
          </p:cNvPr>
          <p:cNvSpPr txBox="1">
            <a:spLocks noGrp="1"/>
          </p:cNvSpPr>
          <p:nvPr>
            <p:ph type="body" sz="quarter" idx="1"/>
          </p:nvPr>
        </p:nvSpPr>
        <p:spPr/>
        <p:txBody>
          <a:bodyPr/>
          <a:lstStyle/>
          <a:p>
            <a:pPr lvl="0">
              <a:buNone/>
            </a:pPr>
            <a:r>
              <a:rPr lang="fr-FR"/>
              <a:t>les fractions sont elles des nombres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904">
            <a:extLst>
              <a:ext uri="{FF2B5EF4-FFF2-40B4-BE49-F238E27FC236}">
                <a16:creationId xmlns:a16="http://schemas.microsoft.com/office/drawing/2014/main" id="{E6042BF1-F202-4579-8D85-35FDEF7867AB}"/>
              </a:ext>
            </a:extLst>
          </p:cNvPr>
          <p:cNvSpPr>
            <a:spLocks noGrp="1" noRot="1" noChangeAspect="1"/>
          </p:cNvSpPr>
          <p:nvPr>
            <p:ph type="sldImg"/>
          </p:nvPr>
        </p:nvSpPr>
        <p:spPr>
          <a:xfrm>
            <a:off x="381000" y="685800"/>
            <a:ext cx="6096000" cy="3429000"/>
          </a:xfrm>
        </p:spPr>
      </p:sp>
      <p:sp>
        <p:nvSpPr>
          <p:cNvPr id="3" name="Shape 905">
            <a:extLst>
              <a:ext uri="{FF2B5EF4-FFF2-40B4-BE49-F238E27FC236}">
                <a16:creationId xmlns:a16="http://schemas.microsoft.com/office/drawing/2014/main" id="{9B9A599A-CC20-4CB2-A8E0-A41664FC044D}"/>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910">
            <a:extLst>
              <a:ext uri="{FF2B5EF4-FFF2-40B4-BE49-F238E27FC236}">
                <a16:creationId xmlns:a16="http://schemas.microsoft.com/office/drawing/2014/main" id="{7831DC47-74B6-41C7-88C9-B2C2E019DC82}"/>
              </a:ext>
            </a:extLst>
          </p:cNvPr>
          <p:cNvSpPr>
            <a:spLocks noGrp="1" noRot="1" noChangeAspect="1"/>
          </p:cNvSpPr>
          <p:nvPr>
            <p:ph type="sldImg"/>
          </p:nvPr>
        </p:nvSpPr>
        <p:spPr>
          <a:xfrm>
            <a:off x="381000" y="685800"/>
            <a:ext cx="6096000" cy="3429000"/>
          </a:xfrm>
        </p:spPr>
      </p:sp>
      <p:sp>
        <p:nvSpPr>
          <p:cNvPr id="3" name="Shape 911">
            <a:extLst>
              <a:ext uri="{FF2B5EF4-FFF2-40B4-BE49-F238E27FC236}">
                <a16:creationId xmlns:a16="http://schemas.microsoft.com/office/drawing/2014/main" id="{E04AEFA0-38BD-495B-BDC3-6B119DD8EAEE}"/>
              </a:ext>
            </a:extLst>
          </p:cNvPr>
          <p:cNvSpPr txBox="1">
            <a:spLocks noGrp="1"/>
          </p:cNvSpPr>
          <p:nvPr>
            <p:ph type="body" sz="quarter" idx="1"/>
          </p:nvPr>
        </p:nvSpPr>
        <p:spPr/>
        <p:txBody>
          <a:bodyPr/>
          <a:lstStyle/>
          <a:p>
            <a:pPr lvl="0">
              <a:buNone/>
            </a:pPr>
            <a:r>
              <a:rPr lang="fr-FR"/>
              <a:t>voir document d’accompagnement des programmes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916">
            <a:extLst>
              <a:ext uri="{FF2B5EF4-FFF2-40B4-BE49-F238E27FC236}">
                <a16:creationId xmlns:a16="http://schemas.microsoft.com/office/drawing/2014/main" id="{5B331788-1EA2-4A8D-8735-0586B59516E0}"/>
              </a:ext>
            </a:extLst>
          </p:cNvPr>
          <p:cNvSpPr>
            <a:spLocks noGrp="1" noRot="1" noChangeAspect="1"/>
          </p:cNvSpPr>
          <p:nvPr>
            <p:ph type="sldImg"/>
          </p:nvPr>
        </p:nvSpPr>
        <p:spPr>
          <a:xfrm>
            <a:off x="381000" y="685800"/>
            <a:ext cx="6096000" cy="3429000"/>
          </a:xfrm>
          <a:ln w="12701" cap="flat">
            <a:solidFill>
              <a:srgbClr val="000000"/>
            </a:solidFill>
            <a:prstDash val="solid"/>
            <a:round/>
          </a:ln>
        </p:spPr>
      </p:sp>
      <p:sp>
        <p:nvSpPr>
          <p:cNvPr id="3" name="Shape 917">
            <a:extLst>
              <a:ext uri="{FF2B5EF4-FFF2-40B4-BE49-F238E27FC236}">
                <a16:creationId xmlns:a16="http://schemas.microsoft.com/office/drawing/2014/main" id="{8CB28994-27BF-4FF8-85EF-E513A9DA76F0}"/>
              </a:ext>
            </a:extLst>
          </p:cNvPr>
          <p:cNvSpPr txBox="1">
            <a:spLocks noGrp="1"/>
          </p:cNvSpPr>
          <p:nvPr>
            <p:ph type="body" sz="quarter" idx="1"/>
          </p:nvPr>
        </p:nvSpPr>
        <p:spPr/>
        <p:txBody>
          <a:bodyPr tIns="45701" bIns="45701"/>
          <a:lstStyle/>
          <a:p>
            <a:pPr lvl="0">
              <a:buNone/>
            </a:pPr>
            <a:r>
              <a:rPr lang="fr-FR" sz="1200">
                <a:latin typeface="Calibri"/>
                <a:cs typeface="Calibri"/>
              </a:rPr>
              <a:t>L’enseignement à l’école élémentaire s’intéresse au  premier et au troisième aspect </a:t>
            </a:r>
          </a:p>
          <a:p>
            <a:pPr lvl="0">
              <a:buNone/>
            </a:pPr>
            <a:r>
              <a:rPr lang="fr-FR" sz="1200">
                <a:latin typeface="Calibri"/>
                <a:cs typeface="Calibri"/>
              </a:rPr>
              <a:t>L’écriture est introduite sous le premier aspect et dans le cadre de la mesure, puis on passe au cadre des graduations</a:t>
            </a:r>
          </a:p>
          <a:p>
            <a:pPr lvl="0">
              <a:buNone/>
            </a:pPr>
            <a:r>
              <a:rPr lang="fr-FR" sz="1200">
                <a:latin typeface="Calibri"/>
                <a:cs typeface="Calibri"/>
              </a:rPr>
              <a:t>L’aspect fonctionnel dans le cadre de la mesure est abordé lors de l’enseignement de la proportionnalité</a:t>
            </a:r>
          </a:p>
          <a:p>
            <a:pPr lvl="0">
              <a:buNone/>
            </a:pPr>
            <a:r>
              <a:rPr lang="fr-FR" sz="1200">
                <a:latin typeface="Calibri"/>
                <a:cs typeface="Calibri"/>
              </a:rPr>
              <a:t>L’aspect quotient est abordé en fin de cycle 3</a:t>
            </a:r>
          </a:p>
          <a:p>
            <a:pPr lvl="0">
              <a:buNone/>
            </a:pPr>
            <a:endParaRPr lang="fr-FR" sz="1200">
              <a:latin typeface="Calibri"/>
              <a:cs typeface="Calibri"/>
            </a:endParaRPr>
          </a:p>
          <a:p>
            <a:pPr lvl="0">
              <a:buNone/>
            </a:pPr>
            <a:r>
              <a:rPr lang="fr-FR" sz="1200">
                <a:latin typeface="Calibri"/>
                <a:cs typeface="Calibri"/>
              </a:rPr>
              <a:t>Questions : comment gérer le passage d’un aspect à l’autre ? d’un cadre à l’autre ?</a:t>
            </a:r>
          </a:p>
        </p:txBody>
      </p:sp>
      <p:sp>
        <p:nvSpPr>
          <p:cNvPr id="4" name="Shape 918">
            <a:extLst>
              <a:ext uri="{FF2B5EF4-FFF2-40B4-BE49-F238E27FC236}">
                <a16:creationId xmlns:a16="http://schemas.microsoft.com/office/drawing/2014/main" id="{110A9399-32C7-4E7B-8DAD-08E0A2FBF0A0}"/>
              </a:ext>
            </a:extLst>
          </p:cNvPr>
          <p:cNvSpPr txBox="1"/>
          <p:nvPr/>
        </p:nvSpPr>
        <p:spPr>
          <a:xfrm>
            <a:off x="3884608" y="8685208"/>
            <a:ext cx="2971800" cy="457200"/>
          </a:xfrm>
          <a:prstGeom prst="rect">
            <a:avLst/>
          </a:prstGeom>
          <a:noFill/>
          <a:ln cap="flat">
            <a:noFill/>
          </a:ln>
        </p:spPr>
        <p:txBody>
          <a:bodyPr vert="horz" wrap="square" lIns="91421" tIns="45701" rIns="91421"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2A78E3-421C-46EB-8E6F-AD5E798A41EA}" type="slidenum">
              <a:t>76</a:t>
            </a:fld>
            <a:endParaRPr lang="fr-FR" sz="1200" b="0" i="0" u="none" strike="noStrike" kern="0" cap="none" spc="0" baseline="0">
              <a:solidFill>
                <a:srgbClr val="000000"/>
              </a:solidFill>
              <a:uFillTx/>
              <a:latin typeface="Calibri"/>
              <a:ea typeface="Calibri"/>
              <a:cs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927">
            <a:extLst>
              <a:ext uri="{FF2B5EF4-FFF2-40B4-BE49-F238E27FC236}">
                <a16:creationId xmlns:a16="http://schemas.microsoft.com/office/drawing/2014/main" id="{59BFF225-C367-48DF-BFBB-C9196429BCD8}"/>
              </a:ext>
            </a:extLst>
          </p:cNvPr>
          <p:cNvSpPr>
            <a:spLocks noGrp="1" noRot="1" noChangeAspect="1"/>
          </p:cNvSpPr>
          <p:nvPr>
            <p:ph type="sldImg"/>
          </p:nvPr>
        </p:nvSpPr>
        <p:spPr>
          <a:xfrm>
            <a:off x="381000" y="685800"/>
            <a:ext cx="6096000" cy="3429000"/>
          </a:xfrm>
        </p:spPr>
      </p:sp>
      <p:sp>
        <p:nvSpPr>
          <p:cNvPr id="3" name="Shape 928">
            <a:extLst>
              <a:ext uri="{FF2B5EF4-FFF2-40B4-BE49-F238E27FC236}">
                <a16:creationId xmlns:a16="http://schemas.microsoft.com/office/drawing/2014/main" id="{F0169140-1EA5-4200-A083-1FFFB615AC2A}"/>
              </a:ext>
            </a:extLst>
          </p:cNvPr>
          <p:cNvSpPr txBox="1">
            <a:spLocks noGrp="1"/>
          </p:cNvSpPr>
          <p:nvPr>
            <p:ph type="body" sz="quarter" idx="1"/>
          </p:nvPr>
        </p:nvSpPr>
        <p:spPr/>
        <p:txBody>
          <a:bodyPr/>
          <a:lstStyle/>
          <a:p>
            <a:pPr lvl="0">
              <a:buNone/>
            </a:pPr>
            <a:r>
              <a:rPr lang="fr-FR" dirty="0"/>
              <a:t>voir document d’accompagnement des programmes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12</a:t>
            </a:fld>
            <a:endParaRPr lang="fr-FR"/>
          </a:p>
        </p:txBody>
      </p:sp>
    </p:spTree>
    <p:extLst>
      <p:ext uri="{BB962C8B-B14F-4D97-AF65-F5344CB8AC3E}">
        <p14:creationId xmlns:p14="http://schemas.microsoft.com/office/powerpoint/2010/main" val="41031375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8D3F8DF-D7DE-4548-8799-6F893B95C128}" type="slidenum">
              <a:rPr lang="fr-FR" smtClean="0"/>
              <a:pPr/>
              <a:t>80</a:t>
            </a:fld>
            <a:endParaRPr lang="fr-FR"/>
          </a:p>
        </p:txBody>
      </p:sp>
    </p:spTree>
    <p:extLst>
      <p:ext uri="{BB962C8B-B14F-4D97-AF65-F5344CB8AC3E}">
        <p14:creationId xmlns:p14="http://schemas.microsoft.com/office/powerpoint/2010/main" val="2604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Principes arithmétiques sous tend la numération écrite chiffrée</a:t>
            </a:r>
          </a:p>
          <a:p>
            <a:endParaRPr lang="fr-FR" dirty="0"/>
          </a:p>
        </p:txBody>
      </p:sp>
      <p:sp>
        <p:nvSpPr>
          <p:cNvPr id="4" name="Espace réservé du numéro de diapositive 3"/>
          <p:cNvSpPr>
            <a:spLocks noGrp="1"/>
          </p:cNvSpPr>
          <p:nvPr>
            <p:ph type="sldNum" sz="quarter" idx="5"/>
          </p:nvPr>
        </p:nvSpPr>
        <p:spPr/>
        <p:txBody>
          <a:bodyPr/>
          <a:lstStyle/>
          <a:p>
            <a:fld id="{FA6D0355-7AE1-4452-AE49-73FFD71F4C6D}" type="slidenum">
              <a:rPr lang="fr-FR" smtClean="0"/>
              <a:pPr/>
              <a:t>13</a:t>
            </a:fld>
            <a:endParaRPr lang="fr-FR"/>
          </a:p>
        </p:txBody>
      </p:sp>
    </p:spTree>
    <p:extLst>
      <p:ext uri="{BB962C8B-B14F-4D97-AF65-F5344CB8AC3E}">
        <p14:creationId xmlns:p14="http://schemas.microsoft.com/office/powerpoint/2010/main" val="818396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principes ordinaux sous-tendent la numération orale.</a:t>
            </a:r>
          </a:p>
          <a:p>
            <a:endParaRPr lang="fr-FR" dirty="0"/>
          </a:p>
          <a:p>
            <a:r>
              <a:rPr lang="fr-FR" dirty="0"/>
              <a:t>Sémiotiquement, l’une ne peux être la version écrite de l’autre.</a:t>
            </a:r>
          </a:p>
          <a:p>
            <a:r>
              <a:rPr lang="fr-FR" dirty="0"/>
              <a:t>Autres arguments historiques : </a:t>
            </a:r>
          </a:p>
          <a:p>
            <a:pPr marL="171450" indent="-171450">
              <a:buFontTx/>
              <a:buChar char="-"/>
            </a:pPr>
            <a:r>
              <a:rPr lang="fr-FR" dirty="0"/>
              <a:t>les numérations orales en premier, suivant les époques les système écrits étaient fort différents et ne traduisaient pas l’oral (on ne disait pas XXXXX II)</a:t>
            </a:r>
          </a:p>
        </p:txBody>
      </p:sp>
      <p:sp>
        <p:nvSpPr>
          <p:cNvPr id="4" name="Espace réservé du numéro de diapositive 3"/>
          <p:cNvSpPr>
            <a:spLocks noGrp="1"/>
          </p:cNvSpPr>
          <p:nvPr>
            <p:ph type="sldNum" sz="quarter" idx="5"/>
          </p:nvPr>
        </p:nvSpPr>
        <p:spPr/>
        <p:txBody>
          <a:bodyPr/>
          <a:lstStyle/>
          <a:p>
            <a:fld id="{FA6D0355-7AE1-4452-AE49-73FFD71F4C6D}" type="slidenum">
              <a:rPr lang="fr-FR" smtClean="0"/>
              <a:pPr/>
              <a:t>14</a:t>
            </a:fld>
            <a:endParaRPr lang="fr-FR"/>
          </a:p>
        </p:txBody>
      </p:sp>
    </p:spTree>
    <p:extLst>
      <p:ext uri="{BB962C8B-B14F-4D97-AF65-F5344CB8AC3E}">
        <p14:creationId xmlns:p14="http://schemas.microsoft.com/office/powerpoint/2010/main" val="91804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prstClr val="black"/>
                </a:solidFill>
                <a:effectLst/>
                <a:uLnTx/>
                <a:uFillTx/>
                <a:latin typeface="+mn-lt"/>
                <a:ea typeface="+mn-ea"/>
                <a:cs typeface="+mn-cs"/>
              </a:rPr>
              <a:t>Relation entre les signes de chaque numération et la décomposition polynomiale</a:t>
            </a:r>
          </a:p>
          <a:p>
            <a:r>
              <a:rPr lang="fr-FR" dirty="0"/>
              <a:t>L’écrit n’est pas la transcription de l’oral.</a:t>
            </a:r>
          </a:p>
          <a:p>
            <a:endParaRPr lang="fr-FR" dirty="0"/>
          </a:p>
        </p:txBody>
      </p:sp>
      <p:sp>
        <p:nvSpPr>
          <p:cNvPr id="4" name="Espace réservé du numéro de diapositive 3"/>
          <p:cNvSpPr>
            <a:spLocks noGrp="1"/>
          </p:cNvSpPr>
          <p:nvPr>
            <p:ph type="sldNum" sz="quarter" idx="5"/>
          </p:nvPr>
        </p:nvSpPr>
        <p:spPr/>
        <p:txBody>
          <a:bodyPr/>
          <a:lstStyle/>
          <a:p>
            <a:fld id="{FA6D0355-7AE1-4452-AE49-73FFD71F4C6D}" type="slidenum">
              <a:rPr lang="fr-FR" smtClean="0"/>
              <a:pPr/>
              <a:t>15</a:t>
            </a:fld>
            <a:endParaRPr lang="fr-FR"/>
          </a:p>
        </p:txBody>
      </p:sp>
    </p:spTree>
    <p:extLst>
      <p:ext uri="{BB962C8B-B14F-4D97-AF65-F5344CB8AC3E}">
        <p14:creationId xmlns:p14="http://schemas.microsoft.com/office/powerpoint/2010/main" val="341648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E8F00DC-D683-4AAF-ABC3-101B882097F0}" type="datetime1">
              <a:rPr lang="en-US" smtClean="0"/>
              <a:t>3/18/2019</a:t>
            </a:fld>
            <a:endParaRPr lang="en-US" dirty="0"/>
          </a:p>
        </p:txBody>
      </p:sp>
      <p:sp>
        <p:nvSpPr>
          <p:cNvPr id="5" name="Footer Placeholder 4"/>
          <p:cNvSpPr>
            <a:spLocks noGrp="1"/>
          </p:cNvSpPr>
          <p:nvPr>
            <p:ph type="ftr" sz="quarter" idx="11"/>
          </p:nvPr>
        </p:nvSpPr>
        <p:spPr/>
        <p:txBody>
          <a:bodyPr/>
          <a:lstStyle/>
          <a:p>
            <a:r>
              <a:rPr lang="en-US"/>
              <a:t>source : conférence Eric Mounier</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122001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AB99611-B9D3-4ED5-962B-79F4D89015A9}" type="datetime1">
              <a:rPr lang="en-US" smtClean="0"/>
              <a:t>3/18/2019</a:t>
            </a:fld>
            <a:endParaRPr lang="en-US" dirty="0"/>
          </a:p>
        </p:txBody>
      </p:sp>
      <p:sp>
        <p:nvSpPr>
          <p:cNvPr id="5" name="Footer Placeholder 4"/>
          <p:cNvSpPr>
            <a:spLocks noGrp="1"/>
          </p:cNvSpPr>
          <p:nvPr>
            <p:ph type="ftr" sz="quarter" idx="11"/>
          </p:nvPr>
        </p:nvSpPr>
        <p:spPr/>
        <p:txBody>
          <a:bodyPr/>
          <a:lstStyle/>
          <a:p>
            <a:r>
              <a:rPr lang="en-US"/>
              <a:t>source : conférence Eric Mounier</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06713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1804604-DC09-430F-BE2F-17AB7E18047A}" type="datetime1">
              <a:rPr lang="en-US" smtClean="0"/>
              <a:t>3/18/2019</a:t>
            </a:fld>
            <a:endParaRPr lang="en-US" dirty="0"/>
          </a:p>
        </p:txBody>
      </p:sp>
      <p:sp>
        <p:nvSpPr>
          <p:cNvPr id="5" name="Footer Placeholder 4"/>
          <p:cNvSpPr>
            <a:spLocks noGrp="1"/>
          </p:cNvSpPr>
          <p:nvPr>
            <p:ph type="ftr" sz="quarter" idx="11"/>
          </p:nvPr>
        </p:nvSpPr>
        <p:spPr/>
        <p:txBody>
          <a:bodyPr/>
          <a:lstStyle/>
          <a:p>
            <a:r>
              <a:rPr lang="en-US"/>
              <a:t>source : conférence Eric Mounier</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56632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53E3912-E110-4915-88A7-5E7B4CED0CC4}" type="datetime1">
              <a:rPr lang="en-US" smtClean="0"/>
              <a:t>3/18/2019</a:t>
            </a:fld>
            <a:endParaRPr lang="en-US" dirty="0"/>
          </a:p>
        </p:txBody>
      </p:sp>
      <p:sp>
        <p:nvSpPr>
          <p:cNvPr id="5" name="Footer Placeholder 4"/>
          <p:cNvSpPr>
            <a:spLocks noGrp="1"/>
          </p:cNvSpPr>
          <p:nvPr>
            <p:ph type="ftr" sz="quarter" idx="11"/>
          </p:nvPr>
        </p:nvSpPr>
        <p:spPr/>
        <p:txBody>
          <a:bodyPr/>
          <a:lstStyle/>
          <a:p>
            <a:r>
              <a:rPr lang="en-US"/>
              <a:t>source : conférence Eric Mounier</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7111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0F018C5-D3F3-4840-8C44-D7EBF0959EFE}" type="datetime1">
              <a:rPr lang="en-US" smtClean="0"/>
              <a:t>3/18/2019</a:t>
            </a:fld>
            <a:endParaRPr lang="en-US" dirty="0"/>
          </a:p>
        </p:txBody>
      </p:sp>
      <p:sp>
        <p:nvSpPr>
          <p:cNvPr id="5" name="Footer Placeholder 4"/>
          <p:cNvSpPr>
            <a:spLocks noGrp="1"/>
          </p:cNvSpPr>
          <p:nvPr>
            <p:ph type="ftr" sz="quarter" idx="11"/>
          </p:nvPr>
        </p:nvSpPr>
        <p:spPr/>
        <p:txBody>
          <a:bodyPr/>
          <a:lstStyle/>
          <a:p>
            <a:r>
              <a:rPr lang="en-US"/>
              <a:t>source : conférence Eric Mounier</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8340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D51C3F3-95AD-4504-B2A9-D65094C620F9}" type="datetime1">
              <a:rPr lang="en-US" smtClean="0"/>
              <a:t>3/18/2019</a:t>
            </a:fld>
            <a:endParaRPr lang="en-US" dirty="0"/>
          </a:p>
        </p:txBody>
      </p:sp>
      <p:sp>
        <p:nvSpPr>
          <p:cNvPr id="5" name="Footer Placeholder 4"/>
          <p:cNvSpPr>
            <a:spLocks noGrp="1"/>
          </p:cNvSpPr>
          <p:nvPr>
            <p:ph type="ftr" sz="quarter" idx="11"/>
          </p:nvPr>
        </p:nvSpPr>
        <p:spPr/>
        <p:txBody>
          <a:bodyPr/>
          <a:lstStyle/>
          <a:p>
            <a:r>
              <a:rPr lang="en-US"/>
              <a:t>source : conférence Eric Mounier</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389815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A76642-3357-421D-9BEC-DD75F6DD284B}" type="datetime1">
              <a:rPr lang="en-US" smtClean="0"/>
              <a:t>3/18/2019</a:t>
            </a:fld>
            <a:endParaRPr lang="en-US" dirty="0"/>
          </a:p>
        </p:txBody>
      </p:sp>
      <p:sp>
        <p:nvSpPr>
          <p:cNvPr id="5" name="Footer Placeholder 4"/>
          <p:cNvSpPr>
            <a:spLocks noGrp="1"/>
          </p:cNvSpPr>
          <p:nvPr>
            <p:ph type="ftr" sz="quarter" idx="11"/>
          </p:nvPr>
        </p:nvSpPr>
        <p:spPr/>
        <p:txBody>
          <a:bodyPr/>
          <a:lstStyle/>
          <a:p>
            <a:r>
              <a:rPr lang="en-US"/>
              <a:t>source : conférence Eric Mounier</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641247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2EF11C-9C1F-450D-966B-FF4ABA9C02F0}" type="datetime1">
              <a:rPr lang="en-US" smtClean="0"/>
              <a:t>3/18/2019</a:t>
            </a:fld>
            <a:endParaRPr lang="en-US" dirty="0"/>
          </a:p>
        </p:txBody>
      </p:sp>
      <p:sp>
        <p:nvSpPr>
          <p:cNvPr id="5" name="Footer Placeholder 4"/>
          <p:cNvSpPr>
            <a:spLocks noGrp="1"/>
          </p:cNvSpPr>
          <p:nvPr>
            <p:ph type="ftr" sz="quarter" idx="11"/>
          </p:nvPr>
        </p:nvSpPr>
        <p:spPr/>
        <p:txBody>
          <a:bodyPr/>
          <a:lstStyle/>
          <a:p>
            <a:r>
              <a:rPr lang="en-US"/>
              <a:t>source : conférence Eric Mounier</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640504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534585" y="214314"/>
            <a:ext cx="10390716" cy="1462087"/>
          </a:xfrm>
        </p:spPr>
        <p:txBody>
          <a:bodyPr/>
          <a:lstStyle/>
          <a:p>
            <a:r>
              <a:rPr lang="fr-FR"/>
              <a:t>Modifiez le style du titre</a:t>
            </a:r>
          </a:p>
        </p:txBody>
      </p:sp>
      <p:sp>
        <p:nvSpPr>
          <p:cNvPr id="3" name="Espace réservé du texte 2"/>
          <p:cNvSpPr>
            <a:spLocks noGrp="1"/>
          </p:cNvSpPr>
          <p:nvPr>
            <p:ph type="body" sz="half" idx="1"/>
          </p:nvPr>
        </p:nvSpPr>
        <p:spPr>
          <a:xfrm>
            <a:off x="1576917" y="2017713"/>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860117" y="2017713"/>
            <a:ext cx="508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860117" y="4151313"/>
            <a:ext cx="508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11"/>
          <p:cNvSpPr>
            <a:spLocks noGrp="1" noChangeArrowheads="1"/>
          </p:cNvSpPr>
          <p:nvPr>
            <p:ph type="dt" sz="half" idx="10"/>
          </p:nvPr>
        </p:nvSpPr>
        <p:spPr>
          <a:ln/>
        </p:spPr>
        <p:txBody>
          <a:bodyPr/>
          <a:lstStyle>
            <a:lvl1pPr>
              <a:defRPr/>
            </a:lvl1pPr>
          </a:lstStyle>
          <a:p>
            <a:pPr>
              <a:defRPr/>
            </a:pPr>
            <a:fld id="{88EF806E-7B51-4BB1-B09A-611B32ED3019}" type="datetime1">
              <a:rPr lang="en-US" smtClean="0"/>
              <a:t>3/18/2019</a:t>
            </a:fld>
            <a:endParaRPr lang="fr-FR"/>
          </a:p>
        </p:txBody>
      </p:sp>
      <p:sp>
        <p:nvSpPr>
          <p:cNvPr id="7" name="Rectangle 12"/>
          <p:cNvSpPr>
            <a:spLocks noGrp="1" noChangeArrowheads="1"/>
          </p:cNvSpPr>
          <p:nvPr>
            <p:ph type="ftr" sz="quarter" idx="11"/>
          </p:nvPr>
        </p:nvSpPr>
        <p:spPr>
          <a:ln/>
        </p:spPr>
        <p:txBody>
          <a:bodyPr/>
          <a:lstStyle>
            <a:lvl1pPr>
              <a:defRPr/>
            </a:lvl1pPr>
          </a:lstStyle>
          <a:p>
            <a:pPr>
              <a:defRPr/>
            </a:pPr>
            <a:r>
              <a:rPr lang="fr-FR"/>
              <a:t>source : conférence Eric Mounier</a:t>
            </a:r>
          </a:p>
        </p:txBody>
      </p:sp>
      <p:sp>
        <p:nvSpPr>
          <p:cNvPr id="8" name="Rectangle 13"/>
          <p:cNvSpPr>
            <a:spLocks noGrp="1" noChangeArrowheads="1"/>
          </p:cNvSpPr>
          <p:nvPr>
            <p:ph type="sldNum" sz="quarter" idx="12"/>
          </p:nvPr>
        </p:nvSpPr>
        <p:spPr>
          <a:ln/>
        </p:spPr>
        <p:txBody>
          <a:bodyPr/>
          <a:lstStyle>
            <a:lvl1pPr>
              <a:defRPr/>
            </a:lvl1pPr>
          </a:lstStyle>
          <a:p>
            <a:pPr>
              <a:defRPr/>
            </a:pPr>
            <a:fld id="{1A87A822-AC5A-49EB-B7F5-67B02315D4F7}" type="slidenum">
              <a:rPr lang="fr-FR"/>
              <a:pPr>
                <a:defRPr/>
              </a:pPr>
              <a:t>‹N°›</a:t>
            </a:fld>
            <a:endParaRPr lang="fr-FR"/>
          </a:p>
        </p:txBody>
      </p:sp>
    </p:spTree>
    <p:extLst>
      <p:ext uri="{BB962C8B-B14F-4D97-AF65-F5344CB8AC3E}">
        <p14:creationId xmlns:p14="http://schemas.microsoft.com/office/powerpoint/2010/main" val="3557359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bg>
      <p:bgRef idx="1001">
        <a:schemeClr val="bg1"/>
      </p:bgRef>
    </p:bg>
    <p:spTree>
      <p:nvGrpSpPr>
        <p:cNvPr id="1" name=""/>
        <p:cNvGrpSpPr/>
        <p:nvPr/>
      </p:nvGrpSpPr>
      <p:grpSpPr>
        <a:xfrm>
          <a:off x="0" y="0"/>
          <a:ext cx="0" cy="0"/>
          <a:chOff x="0" y="0"/>
          <a:chExt cx="0" cy="0"/>
        </a:xfrm>
      </p:grpSpPr>
      <p:sp>
        <p:nvSpPr>
          <p:cNvPr id="5" name="Shape 54">
            <a:extLst>
              <a:ext uri="{FF2B5EF4-FFF2-40B4-BE49-F238E27FC236}">
                <a16:creationId xmlns:a16="http://schemas.microsoft.com/office/drawing/2014/main" id="{7B71F5BD-58D3-47A1-B42A-C217A331557A}"/>
              </a:ext>
            </a:extLst>
          </p:cNvPr>
          <p:cNvSpPr txBox="1">
            <a:spLocks noGrp="1"/>
          </p:cNvSpPr>
          <p:nvPr>
            <p:ph type="title"/>
          </p:nvPr>
        </p:nvSpPr>
        <p:spPr>
          <a:xfrm>
            <a:off x="1092195" y="1127467"/>
            <a:ext cx="10007595" cy="1272796"/>
          </a:xfrm>
        </p:spPr>
        <p:txBody>
          <a:bodyPr/>
          <a:lstStyle>
            <a:lvl1pPr>
              <a:defRPr sz="4000"/>
            </a:lvl1pPr>
          </a:lstStyle>
          <a:p>
            <a:pPr lvl="0"/>
            <a:endParaRPr lang="fr-FR"/>
          </a:p>
        </p:txBody>
      </p:sp>
      <p:sp>
        <p:nvSpPr>
          <p:cNvPr id="6" name="Shape 55">
            <a:extLst>
              <a:ext uri="{FF2B5EF4-FFF2-40B4-BE49-F238E27FC236}">
                <a16:creationId xmlns:a16="http://schemas.microsoft.com/office/drawing/2014/main" id="{BC3D4393-C635-4C4C-909C-8100A9DD8857}"/>
              </a:ext>
            </a:extLst>
          </p:cNvPr>
          <p:cNvSpPr txBox="1">
            <a:spLocks noGrp="1"/>
          </p:cNvSpPr>
          <p:nvPr>
            <p:ph type="body" idx="1"/>
          </p:nvPr>
        </p:nvSpPr>
        <p:spPr>
          <a:xfrm>
            <a:off x="1092195" y="2654295"/>
            <a:ext cx="10007595" cy="3264005"/>
          </a:xfrm>
        </p:spPr>
        <p:txBody>
          <a:bodyPr/>
          <a:lstStyle>
            <a:lvl1pPr>
              <a:defRPr/>
            </a:lvl1pPr>
          </a:lstStyle>
          <a:p>
            <a:pPr lvl="0"/>
            <a:endParaRPr lang="fr-FR"/>
          </a:p>
        </p:txBody>
      </p:sp>
      <p:sp>
        <p:nvSpPr>
          <p:cNvPr id="7" name="Shape 56">
            <a:extLst>
              <a:ext uri="{FF2B5EF4-FFF2-40B4-BE49-F238E27FC236}">
                <a16:creationId xmlns:a16="http://schemas.microsoft.com/office/drawing/2014/main" id="{2AE66CBF-FB9B-4378-A9B7-B5E3B9A45117}"/>
              </a:ext>
            </a:extLst>
          </p:cNvPr>
          <p:cNvSpPr txBox="1">
            <a:spLocks noGrp="1"/>
          </p:cNvSpPr>
          <p:nvPr>
            <p:ph type="sldNum" sz="quarter" idx="8"/>
          </p:nvPr>
        </p:nvSpPr>
        <p:spPr/>
        <p:txBody>
          <a:bodyPr/>
          <a:lstStyle>
            <a:lvl1pPr algn="l">
              <a:defRPr sz="1867">
                <a:solidFill>
                  <a:srgbClr val="000000"/>
                </a:solidFill>
                <a:latin typeface="Arial"/>
                <a:ea typeface="Arial"/>
                <a:cs typeface="Arial"/>
              </a:defRPr>
            </a:lvl1pPr>
          </a:lstStyle>
          <a:p>
            <a:pPr lvl="0"/>
            <a:fld id="{31E99AED-C56E-4994-851C-2780B8B89982}" type="slidenum">
              <a:t>‹N°›</a:t>
            </a:fld>
            <a:endParaRPr lang="fr-FR"/>
          </a:p>
        </p:txBody>
      </p:sp>
    </p:spTree>
    <p:extLst>
      <p:ext uri="{BB962C8B-B14F-4D97-AF65-F5344CB8AC3E}">
        <p14:creationId xmlns:p14="http://schemas.microsoft.com/office/powerpoint/2010/main" val="183402482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Trebuchet MS" panose="020B0603020202020204" pitchFamily="34" charset="0"/>
              </a:defRPr>
            </a:lvl1p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CAB09B60-C1DF-4AB9-A34D-C074DD9DD0A0}" type="datetime1">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90746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6827ED0-CDFC-4D3C-A0D4-72AAC2A40C28}" type="datetime1">
              <a:rPr lang="en-US" smtClean="0"/>
              <a:t>3/18/2019</a:t>
            </a:fld>
            <a:endParaRPr lang="en-US" dirty="0"/>
          </a:p>
        </p:txBody>
      </p:sp>
      <p:sp>
        <p:nvSpPr>
          <p:cNvPr id="5" name="Footer Placeholder 4"/>
          <p:cNvSpPr>
            <a:spLocks noGrp="1"/>
          </p:cNvSpPr>
          <p:nvPr>
            <p:ph type="ftr" sz="quarter" idx="11"/>
          </p:nvPr>
        </p:nvSpPr>
        <p:spPr/>
        <p:txBody>
          <a:bodyPr/>
          <a:lstStyle/>
          <a:p>
            <a:r>
              <a:rPr lang="en-US"/>
              <a:t>source : conférence Eric Mounier</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100701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863D725-5C08-423C-805A-5ACD3BD57125}" type="datetime1">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58918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374508E-0690-4AC6-B3F5-CB14BB0E3BB4}" type="datetime1">
              <a:rPr lang="en-US" smtClean="0"/>
              <a:t>3/18/2019</a:t>
            </a:fld>
            <a:endParaRPr lang="en-US" dirty="0"/>
          </a:p>
        </p:txBody>
      </p:sp>
      <p:sp>
        <p:nvSpPr>
          <p:cNvPr id="8" name="Footer Placeholder 7"/>
          <p:cNvSpPr>
            <a:spLocks noGrp="1"/>
          </p:cNvSpPr>
          <p:nvPr>
            <p:ph type="ftr" sz="quarter" idx="11"/>
          </p:nvPr>
        </p:nvSpPr>
        <p:spPr/>
        <p:txBody>
          <a:bodyPr/>
          <a:lstStyle/>
          <a:p>
            <a:r>
              <a:rPr lang="en-US"/>
              <a:t>source : conférence Eric Mounier</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34036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63EFDBA-4BBB-44C6-9C25-2EF72067B4B1}" type="datetime1">
              <a:rPr lang="en-US" smtClean="0"/>
              <a:t>3/18/2019</a:t>
            </a:fld>
            <a:endParaRPr lang="en-US" dirty="0"/>
          </a:p>
        </p:txBody>
      </p:sp>
      <p:sp>
        <p:nvSpPr>
          <p:cNvPr id="4" name="Footer Placeholder 3"/>
          <p:cNvSpPr>
            <a:spLocks noGrp="1"/>
          </p:cNvSpPr>
          <p:nvPr>
            <p:ph type="ftr" sz="quarter" idx="11"/>
          </p:nvPr>
        </p:nvSpPr>
        <p:spPr/>
        <p:txBody>
          <a:bodyPr/>
          <a:lstStyle/>
          <a:p>
            <a:r>
              <a:rPr lang="en-US"/>
              <a:t>source : conférence Eric Mounier</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58844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D23D9-8963-4C45-A138-27868A3D2CB4}" type="datetime1">
              <a:rPr lang="en-US" smtClean="0"/>
              <a:t>3/18/2019</a:t>
            </a:fld>
            <a:endParaRPr lang="en-US" dirty="0"/>
          </a:p>
        </p:txBody>
      </p:sp>
      <p:sp>
        <p:nvSpPr>
          <p:cNvPr id="3" name="Footer Placeholder 2"/>
          <p:cNvSpPr>
            <a:spLocks noGrp="1"/>
          </p:cNvSpPr>
          <p:nvPr>
            <p:ph type="ftr" sz="quarter" idx="11"/>
          </p:nvPr>
        </p:nvSpPr>
        <p:spPr/>
        <p:txBody>
          <a:bodyPr/>
          <a:lstStyle/>
          <a:p>
            <a:r>
              <a:rPr lang="en-US"/>
              <a:t>source : conférence Eric Mounier</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46091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0987C49-0BA5-4F5B-8F83-934072BFA207}" type="datetime1">
              <a:rPr lang="en-US" smtClean="0"/>
              <a:t>3/18/2019</a:t>
            </a:fld>
            <a:endParaRPr lang="en-US" dirty="0"/>
          </a:p>
        </p:txBody>
      </p:sp>
      <p:sp>
        <p:nvSpPr>
          <p:cNvPr id="6" name="Footer Placeholder 5"/>
          <p:cNvSpPr>
            <a:spLocks noGrp="1"/>
          </p:cNvSpPr>
          <p:nvPr>
            <p:ph type="ftr" sz="quarter" idx="11"/>
          </p:nvPr>
        </p:nvSpPr>
        <p:spPr/>
        <p:txBody>
          <a:bodyPr/>
          <a:lstStyle/>
          <a:p>
            <a:r>
              <a:rPr lang="en-US"/>
              <a:t>source : conférence Eric Mounier</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35880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BC9FAE1-D70F-4701-A2E7-7FB4382DA11A}" type="datetime1">
              <a:rPr lang="en-US" smtClean="0"/>
              <a:t>3/18/2019</a:t>
            </a:fld>
            <a:endParaRPr lang="en-US" dirty="0"/>
          </a:p>
        </p:txBody>
      </p:sp>
      <p:sp>
        <p:nvSpPr>
          <p:cNvPr id="6" name="Footer Placeholder 5"/>
          <p:cNvSpPr>
            <a:spLocks noGrp="1"/>
          </p:cNvSpPr>
          <p:nvPr>
            <p:ph type="ftr" sz="quarter" idx="11"/>
          </p:nvPr>
        </p:nvSpPr>
        <p:spPr/>
        <p:txBody>
          <a:bodyPr/>
          <a:lstStyle/>
          <a:p>
            <a:r>
              <a:rPr lang="en-US"/>
              <a:t>source : conférence Eric Mounier</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404491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467F43-47CF-4FBC-90FC-ADBD0DED966D}" type="datetime1">
              <a:rPr lang="en-US" smtClean="0"/>
              <a:t>3/18/2019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source : conférence Eric Mounier</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3526866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Document_Microsoft_Word.doc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Document_Microsoft_Word1.docx"/></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Document_Microsoft_Word2.docx"/></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package" Target="../embeddings/Document_Microsoft_Word3.doc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package" Target="../embeddings/Document_Microsoft_Word4.docx"/></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package" Target="../embeddings/Document_Microsoft_Word5.docx"/></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package" Target="../embeddings/Document_Microsoft_Word6.docx"/></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package" Target="../embeddings/Document_Microsoft_Word7.docx"/></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numerationdecimale.free.f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6600" dirty="0"/>
              <a:t>Numération et calcul aux cycles 2 et 3</a:t>
            </a:r>
            <a:br>
              <a:rPr lang="fr-FR" sz="6600" dirty="0"/>
            </a:br>
            <a:r>
              <a:rPr lang="fr-FR" sz="2800" dirty="0">
                <a:solidFill>
                  <a:schemeClr val="tx1">
                    <a:lumMod val="50000"/>
                    <a:lumOff val="50000"/>
                  </a:schemeClr>
                </a:solidFill>
                <a:latin typeface="+mn-lt"/>
                <a:ea typeface="+mn-ea"/>
                <a:cs typeface="+mn-cs"/>
              </a:rPr>
              <a:t>Par : Corinne Jaeck (corinne.jaeck@espe.unistra.fr)</a:t>
            </a:r>
          </a:p>
        </p:txBody>
      </p:sp>
      <p:sp>
        <p:nvSpPr>
          <p:cNvPr id="3" name="Sous-titre 2"/>
          <p:cNvSpPr>
            <a:spLocks noGrp="1"/>
          </p:cNvSpPr>
          <p:nvPr>
            <p:ph type="subTitle" idx="1"/>
          </p:nvPr>
        </p:nvSpPr>
        <p:spPr/>
        <p:txBody>
          <a:bodyPr/>
          <a:lstStyle/>
          <a:p>
            <a:r>
              <a:rPr lang="fr-FR" sz="2800" dirty="0"/>
              <a:t>Animation de circonscription, Strasbourg 10</a:t>
            </a:r>
          </a:p>
          <a:p>
            <a:pPr algn="r"/>
            <a:r>
              <a:rPr lang="fr-FR" dirty="0"/>
              <a:t>27 février 2019</a:t>
            </a:r>
          </a:p>
        </p:txBody>
      </p:sp>
      <p:sp>
        <p:nvSpPr>
          <p:cNvPr id="4" name="Espace réservé du numéro de diapositive 3">
            <a:extLst>
              <a:ext uri="{FF2B5EF4-FFF2-40B4-BE49-F238E27FC236}">
                <a16:creationId xmlns:a16="http://schemas.microsoft.com/office/drawing/2014/main" id="{E71615DA-C8E3-494F-A39A-EEF832EB8B40}"/>
              </a:ext>
            </a:extLst>
          </p:cNvPr>
          <p:cNvSpPr>
            <a:spLocks noGrp="1"/>
          </p:cNvSpPr>
          <p:nvPr>
            <p:ph type="sldNum" sz="quarter" idx="12"/>
          </p:nvPr>
        </p:nvSpPr>
        <p:spPr/>
        <p:txBody>
          <a:bodyPr/>
          <a:lstStyle/>
          <a:p>
            <a:fld id="{69E57DC2-970A-4B3E-BB1C-7A09969E49DF}" type="slidenum">
              <a:rPr lang="en-US" smtClean="0"/>
              <a:pPr/>
              <a:t>1</a:t>
            </a:fld>
            <a:endParaRPr lang="en-US" dirty="0"/>
          </a:p>
        </p:txBody>
      </p:sp>
    </p:spTree>
    <p:extLst>
      <p:ext uri="{BB962C8B-B14F-4D97-AF65-F5344CB8AC3E}">
        <p14:creationId xmlns:p14="http://schemas.microsoft.com/office/powerpoint/2010/main" val="206511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D80E9D-C220-4873-8B28-3C5C97E342E2}"/>
              </a:ext>
            </a:extLst>
          </p:cNvPr>
          <p:cNvSpPr>
            <a:spLocks noGrp="1"/>
          </p:cNvSpPr>
          <p:nvPr>
            <p:ph type="title"/>
          </p:nvPr>
        </p:nvSpPr>
        <p:spPr>
          <a:xfrm>
            <a:off x="677334" y="609600"/>
            <a:ext cx="8596668" cy="632059"/>
          </a:xfrm>
        </p:spPr>
        <p:txBody>
          <a:bodyPr>
            <a:normAutofit/>
          </a:bodyPr>
          <a:lstStyle/>
          <a:p>
            <a:r>
              <a:rPr lang="fr-FR" sz="2400" dirty="0"/>
              <a:t>Pratiques ordinaires et propositions des manuels</a:t>
            </a:r>
          </a:p>
        </p:txBody>
      </p:sp>
      <p:sp>
        <p:nvSpPr>
          <p:cNvPr id="3" name="Espace réservé du contenu 2">
            <a:extLst>
              <a:ext uri="{FF2B5EF4-FFF2-40B4-BE49-F238E27FC236}">
                <a16:creationId xmlns:a16="http://schemas.microsoft.com/office/drawing/2014/main" id="{D6764910-B8F8-4ECF-BB5D-6D13A35AEB85}"/>
              </a:ext>
            </a:extLst>
          </p:cNvPr>
          <p:cNvSpPr>
            <a:spLocks noGrp="1"/>
          </p:cNvSpPr>
          <p:nvPr>
            <p:ph idx="1"/>
          </p:nvPr>
        </p:nvSpPr>
        <p:spPr>
          <a:xfrm>
            <a:off x="677334" y="1116531"/>
            <a:ext cx="8596668" cy="5496025"/>
          </a:xfrm>
        </p:spPr>
        <p:txBody>
          <a:bodyPr>
            <a:normAutofit fontScale="92500" lnSpcReduction="10000"/>
          </a:bodyPr>
          <a:lstStyle/>
          <a:p>
            <a:r>
              <a:rPr lang="fr-FR" dirty="0">
                <a:solidFill>
                  <a:schemeClr val="tx1"/>
                </a:solidFill>
              </a:rPr>
              <a:t>L’aspect algorithmique, </a:t>
            </a:r>
          </a:p>
          <a:p>
            <a:pPr marL="0" indent="0">
              <a:buNone/>
            </a:pPr>
            <a:r>
              <a:rPr lang="fr-FR" dirty="0">
                <a:solidFill>
                  <a:schemeClr val="tx1"/>
                </a:solidFill>
              </a:rPr>
              <a:t>     l’algorithme étant le suivant :</a:t>
            </a:r>
          </a:p>
          <a:p>
            <a:pPr marL="0" indent="0">
              <a:buNone/>
            </a:pPr>
            <a:r>
              <a:rPr lang="fr-FR" dirty="0">
                <a:solidFill>
                  <a:schemeClr val="tx1"/>
                </a:solidFill>
              </a:rPr>
              <a:t> « Pour écrire en chiffres le suivant d’un nombre (écrit en chiffres) il suffit de :</a:t>
            </a:r>
          </a:p>
          <a:p>
            <a:pPr>
              <a:buFont typeface="+mj-lt"/>
              <a:buAutoNum type="arabicPeriod"/>
            </a:pPr>
            <a:r>
              <a:rPr lang="fr-FR" dirty="0">
                <a:solidFill>
                  <a:schemeClr val="tx1"/>
                </a:solidFill>
              </a:rPr>
              <a:t> repérer le chiffre le plus à droite,</a:t>
            </a:r>
          </a:p>
          <a:p>
            <a:pPr>
              <a:buFont typeface="+mj-lt"/>
              <a:buAutoNum type="arabicPeriod"/>
            </a:pPr>
            <a:r>
              <a:rPr lang="fr-FR" dirty="0">
                <a:solidFill>
                  <a:schemeClr val="tx1"/>
                </a:solidFill>
              </a:rPr>
              <a:t> le remplacer par le suivant en respectant l’ordre suivant :</a:t>
            </a:r>
          </a:p>
          <a:p>
            <a:pPr>
              <a:buFont typeface="+mj-lt"/>
              <a:buAutoNum type="arabicPeriod"/>
            </a:pPr>
            <a:endParaRPr lang="fr-FR" dirty="0">
              <a:solidFill>
                <a:schemeClr val="tx1"/>
              </a:solidFill>
            </a:endParaRPr>
          </a:p>
          <a:p>
            <a:pPr>
              <a:buFont typeface="+mj-lt"/>
              <a:buAutoNum type="arabicPeriod"/>
            </a:pPr>
            <a:endParaRPr lang="fr-FR" dirty="0">
              <a:solidFill>
                <a:schemeClr val="tx1"/>
              </a:solidFill>
            </a:endParaRPr>
          </a:p>
          <a:p>
            <a:pPr marL="0" indent="0">
              <a:buNone/>
            </a:pPr>
            <a:endParaRPr lang="fr-FR" dirty="0">
              <a:solidFill>
                <a:schemeClr val="tx1"/>
              </a:solidFill>
            </a:endParaRPr>
          </a:p>
          <a:p>
            <a:pPr marL="0" indent="0">
              <a:buNone/>
            </a:pPr>
            <a:endParaRPr lang="fr-FR" dirty="0">
              <a:solidFill>
                <a:schemeClr val="tx1"/>
              </a:solidFill>
            </a:endParaRPr>
          </a:p>
          <a:p>
            <a:pPr>
              <a:buFont typeface="+mj-lt"/>
              <a:buAutoNum type="arabicPeriod"/>
            </a:pPr>
            <a:r>
              <a:rPr lang="fr-FR" dirty="0">
                <a:solidFill>
                  <a:schemeClr val="tx1"/>
                </a:solidFill>
              </a:rPr>
              <a:t>Si on a écrit autre chose que 0, on arrête.</a:t>
            </a:r>
          </a:p>
          <a:p>
            <a:pPr marL="0" indent="0">
              <a:buNone/>
            </a:pPr>
            <a:r>
              <a:rPr lang="fr-FR" dirty="0">
                <a:solidFill>
                  <a:schemeClr val="tx1"/>
                </a:solidFill>
              </a:rPr>
              <a:t>     Si on a écrit 0, on se place à la position directement supérieure en se  </a:t>
            </a:r>
          </a:p>
          <a:p>
            <a:pPr marL="0" indent="0">
              <a:buNone/>
            </a:pPr>
            <a:r>
              <a:rPr lang="fr-FR" dirty="0">
                <a:solidFill>
                  <a:schemeClr val="tx1"/>
                </a:solidFill>
              </a:rPr>
              <a:t>     décalant d’un rang vers la gauche et on reprend les étapes 2 et 3.</a:t>
            </a:r>
          </a:p>
          <a:p>
            <a:pPr marL="0" indent="0">
              <a:buNone/>
            </a:pPr>
            <a:r>
              <a:rPr lang="fr-FR" dirty="0">
                <a:solidFill>
                  <a:schemeClr val="tx1"/>
                </a:solidFill>
              </a:rPr>
              <a:t>     L’absence de symbole dans une position est interprétée comme la présence</a:t>
            </a:r>
          </a:p>
          <a:p>
            <a:pPr marL="0" indent="0">
              <a:buNone/>
            </a:pPr>
            <a:r>
              <a:rPr lang="fr-FR" dirty="0">
                <a:solidFill>
                  <a:schemeClr val="tx1"/>
                </a:solidFill>
              </a:rPr>
              <a:t>     d’un 0. »</a:t>
            </a:r>
          </a:p>
          <a:p>
            <a:r>
              <a:rPr lang="fr-FR" dirty="0">
                <a:solidFill>
                  <a:schemeClr val="tx1"/>
                </a:solidFill>
              </a:rPr>
              <a:t>Activité type : château des nombres, compteurs, Pascaline</a:t>
            </a:r>
            <a:endParaRPr lang="fr-FR" dirty="0"/>
          </a:p>
        </p:txBody>
      </p:sp>
      <p:sp>
        <p:nvSpPr>
          <p:cNvPr id="4" name="Espace réservé du numéro de diapositive 3">
            <a:extLst>
              <a:ext uri="{FF2B5EF4-FFF2-40B4-BE49-F238E27FC236}">
                <a16:creationId xmlns:a16="http://schemas.microsoft.com/office/drawing/2014/main" id="{14CC18C3-1CA8-49E9-B5B8-2C749EF89EB4}"/>
              </a:ext>
            </a:extLst>
          </p:cNvPr>
          <p:cNvSpPr>
            <a:spLocks noGrp="1"/>
          </p:cNvSpPr>
          <p:nvPr>
            <p:ph type="sldNum" sz="quarter" idx="12"/>
          </p:nvPr>
        </p:nvSpPr>
        <p:spPr/>
        <p:txBody>
          <a:bodyPr/>
          <a:lstStyle/>
          <a:p>
            <a:fld id="{69E57DC2-970A-4B3E-BB1C-7A09969E49DF}" type="slidenum">
              <a:rPr lang="en-US" smtClean="0"/>
              <a:t>10</a:t>
            </a:fld>
            <a:endParaRPr lang="en-US" dirty="0"/>
          </a:p>
        </p:txBody>
      </p:sp>
      <p:sp>
        <p:nvSpPr>
          <p:cNvPr id="5" name="ZoneTexte 4"/>
          <p:cNvSpPr txBox="1"/>
          <p:nvPr/>
        </p:nvSpPr>
        <p:spPr>
          <a:xfrm>
            <a:off x="9414032" y="2333170"/>
            <a:ext cx="2263785" cy="3139321"/>
          </a:xfrm>
          <a:prstGeom prst="rect">
            <a:avLst/>
          </a:prstGeom>
          <a:noFill/>
        </p:spPr>
        <p:txBody>
          <a:bodyPr wrap="square" rtlCol="0">
            <a:spAutoFit/>
          </a:bodyPr>
          <a:lstStyle/>
          <a:p>
            <a:r>
              <a:rPr lang="fr-FR" dirty="0"/>
              <a:t>2 9 9</a:t>
            </a:r>
          </a:p>
          <a:p>
            <a:r>
              <a:rPr lang="fr-FR" dirty="0"/>
              <a:t>     </a:t>
            </a:r>
            <a:r>
              <a:rPr lang="fr-FR" dirty="0">
                <a:latin typeface="Wingdings"/>
                <a:ea typeface="Wingdings"/>
                <a:cs typeface="Wingdings"/>
                <a:sym typeface="Wingdings"/>
              </a:rPr>
              <a:t></a:t>
            </a:r>
          </a:p>
          <a:p>
            <a:endParaRPr lang="fr-FR" dirty="0">
              <a:latin typeface="Wingdings"/>
              <a:ea typeface="Wingdings"/>
              <a:cs typeface="Wingdings"/>
              <a:sym typeface="Wingdings"/>
            </a:endParaRPr>
          </a:p>
          <a:p>
            <a:r>
              <a:rPr lang="fr-FR" dirty="0"/>
              <a:t>2 9 0</a:t>
            </a:r>
          </a:p>
          <a:p>
            <a:r>
              <a:rPr lang="fr-FR" dirty="0"/>
              <a:t>  </a:t>
            </a:r>
            <a:r>
              <a:rPr lang="fr-FR" dirty="0">
                <a:latin typeface="Wingdings"/>
                <a:ea typeface="Wingdings"/>
                <a:cs typeface="Wingdings"/>
                <a:sym typeface="Wingdings"/>
              </a:rPr>
              <a:t></a:t>
            </a:r>
          </a:p>
          <a:p>
            <a:endParaRPr lang="fr-FR" dirty="0">
              <a:latin typeface="Wingdings"/>
              <a:ea typeface="Wingdings"/>
              <a:cs typeface="Wingdings"/>
              <a:sym typeface="Wingdings"/>
            </a:endParaRPr>
          </a:p>
          <a:p>
            <a:r>
              <a:rPr lang="fr-FR" dirty="0">
                <a:ea typeface="Wingdings"/>
                <a:cs typeface="Wingdings"/>
                <a:sym typeface="Wingdings"/>
              </a:rPr>
              <a:t>2 0 0</a:t>
            </a:r>
          </a:p>
          <a:p>
            <a:r>
              <a:rPr lang="fr-FR" dirty="0">
                <a:latin typeface="Wingdings"/>
                <a:ea typeface="Wingdings"/>
                <a:cs typeface="Wingdings"/>
                <a:sym typeface="Wingdings"/>
              </a:rPr>
              <a:t></a:t>
            </a:r>
          </a:p>
          <a:p>
            <a:endParaRPr lang="fr-FR" dirty="0">
              <a:latin typeface="Wingdings"/>
              <a:ea typeface="Wingdings"/>
              <a:cs typeface="Wingdings"/>
              <a:sym typeface="Wingdings"/>
            </a:endParaRPr>
          </a:p>
          <a:p>
            <a:r>
              <a:rPr lang="fr-FR" dirty="0">
                <a:ea typeface="Wingdings"/>
                <a:cs typeface="Wingdings"/>
                <a:sym typeface="Wingdings"/>
              </a:rPr>
              <a:t>3 0 0</a:t>
            </a:r>
          </a:p>
          <a:p>
            <a:endParaRPr lang="fr-FR" dirty="0"/>
          </a:p>
        </p:txBody>
      </p:sp>
      <p:sp>
        <p:nvSpPr>
          <p:cNvPr id="7" name="ZoneTexte 6">
            <a:extLst>
              <a:ext uri="{FF2B5EF4-FFF2-40B4-BE49-F238E27FC236}">
                <a16:creationId xmlns:a16="http://schemas.microsoft.com/office/drawing/2014/main" id="{B5943A29-0062-4534-B96D-D60590E4FB08}"/>
              </a:ext>
            </a:extLst>
          </p:cNvPr>
          <p:cNvSpPr txBox="1"/>
          <p:nvPr/>
        </p:nvSpPr>
        <p:spPr>
          <a:xfrm>
            <a:off x="6995962" y="2468334"/>
            <a:ext cx="327259" cy="369332"/>
          </a:xfrm>
          <a:prstGeom prst="rect">
            <a:avLst/>
          </a:prstGeom>
          <a:noFill/>
        </p:spPr>
        <p:txBody>
          <a:bodyPr wrap="square" rtlCol="0">
            <a:spAutoFit/>
          </a:bodyPr>
          <a:lstStyle/>
          <a:p>
            <a:r>
              <a:rPr lang="fr-FR" dirty="0"/>
              <a:t>0</a:t>
            </a:r>
          </a:p>
        </p:txBody>
      </p:sp>
      <p:sp>
        <p:nvSpPr>
          <p:cNvPr id="8" name="ZoneTexte 7">
            <a:extLst>
              <a:ext uri="{FF2B5EF4-FFF2-40B4-BE49-F238E27FC236}">
                <a16:creationId xmlns:a16="http://schemas.microsoft.com/office/drawing/2014/main" id="{02E4139A-BBB9-456B-B41C-18718516BA2A}"/>
              </a:ext>
            </a:extLst>
          </p:cNvPr>
          <p:cNvSpPr txBox="1"/>
          <p:nvPr/>
        </p:nvSpPr>
        <p:spPr>
          <a:xfrm>
            <a:off x="7463251" y="2569945"/>
            <a:ext cx="451151" cy="369332"/>
          </a:xfrm>
          <a:prstGeom prst="rect">
            <a:avLst/>
          </a:prstGeom>
          <a:noFill/>
        </p:spPr>
        <p:txBody>
          <a:bodyPr wrap="square" rtlCol="0">
            <a:spAutoFit/>
          </a:bodyPr>
          <a:lstStyle/>
          <a:p>
            <a:r>
              <a:rPr lang="fr-FR" dirty="0"/>
              <a:t>1</a:t>
            </a:r>
          </a:p>
        </p:txBody>
      </p:sp>
      <p:sp>
        <p:nvSpPr>
          <p:cNvPr id="9" name="ZoneTexte 8">
            <a:extLst>
              <a:ext uri="{FF2B5EF4-FFF2-40B4-BE49-F238E27FC236}">
                <a16:creationId xmlns:a16="http://schemas.microsoft.com/office/drawing/2014/main" id="{3CA61397-8C87-4580-8CF1-EB760F59AA01}"/>
              </a:ext>
            </a:extLst>
          </p:cNvPr>
          <p:cNvSpPr txBox="1"/>
          <p:nvPr/>
        </p:nvSpPr>
        <p:spPr>
          <a:xfrm>
            <a:off x="7806611" y="2789540"/>
            <a:ext cx="327259" cy="369332"/>
          </a:xfrm>
          <a:prstGeom prst="rect">
            <a:avLst/>
          </a:prstGeom>
          <a:noFill/>
        </p:spPr>
        <p:txBody>
          <a:bodyPr wrap="square" rtlCol="0">
            <a:spAutoFit/>
          </a:bodyPr>
          <a:lstStyle/>
          <a:p>
            <a:r>
              <a:rPr lang="fr-FR" dirty="0"/>
              <a:t>2</a:t>
            </a:r>
          </a:p>
        </p:txBody>
      </p:sp>
      <p:sp>
        <p:nvSpPr>
          <p:cNvPr id="10" name="ZoneTexte 9">
            <a:extLst>
              <a:ext uri="{FF2B5EF4-FFF2-40B4-BE49-F238E27FC236}">
                <a16:creationId xmlns:a16="http://schemas.microsoft.com/office/drawing/2014/main" id="{59A4D5D0-20B0-4623-A121-E2173559CCF0}"/>
              </a:ext>
            </a:extLst>
          </p:cNvPr>
          <p:cNvSpPr txBox="1"/>
          <p:nvPr/>
        </p:nvSpPr>
        <p:spPr>
          <a:xfrm>
            <a:off x="8040256" y="3163684"/>
            <a:ext cx="327259" cy="369332"/>
          </a:xfrm>
          <a:prstGeom prst="rect">
            <a:avLst/>
          </a:prstGeom>
          <a:noFill/>
        </p:spPr>
        <p:txBody>
          <a:bodyPr wrap="square" rtlCol="0">
            <a:spAutoFit/>
          </a:bodyPr>
          <a:lstStyle/>
          <a:p>
            <a:r>
              <a:rPr lang="fr-FR" dirty="0"/>
              <a:t>3</a:t>
            </a:r>
          </a:p>
        </p:txBody>
      </p:sp>
      <p:sp>
        <p:nvSpPr>
          <p:cNvPr id="11" name="ZoneTexte 10">
            <a:extLst>
              <a:ext uri="{FF2B5EF4-FFF2-40B4-BE49-F238E27FC236}">
                <a16:creationId xmlns:a16="http://schemas.microsoft.com/office/drawing/2014/main" id="{A9450CB8-48CC-4481-BE26-A76318182705}"/>
              </a:ext>
            </a:extLst>
          </p:cNvPr>
          <p:cNvSpPr txBox="1"/>
          <p:nvPr/>
        </p:nvSpPr>
        <p:spPr>
          <a:xfrm>
            <a:off x="7876626" y="3665803"/>
            <a:ext cx="327259" cy="369332"/>
          </a:xfrm>
          <a:prstGeom prst="rect">
            <a:avLst/>
          </a:prstGeom>
          <a:noFill/>
        </p:spPr>
        <p:txBody>
          <a:bodyPr wrap="square" rtlCol="0">
            <a:spAutoFit/>
          </a:bodyPr>
          <a:lstStyle/>
          <a:p>
            <a:r>
              <a:rPr lang="fr-FR" dirty="0"/>
              <a:t>4</a:t>
            </a:r>
          </a:p>
        </p:txBody>
      </p:sp>
      <p:sp>
        <p:nvSpPr>
          <p:cNvPr id="14" name="ZoneTexte 13">
            <a:extLst>
              <a:ext uri="{FF2B5EF4-FFF2-40B4-BE49-F238E27FC236}">
                <a16:creationId xmlns:a16="http://schemas.microsoft.com/office/drawing/2014/main" id="{F5BCC5A3-E1BF-48B2-992B-93E02A28ABC0}"/>
              </a:ext>
            </a:extLst>
          </p:cNvPr>
          <p:cNvSpPr txBox="1"/>
          <p:nvPr/>
        </p:nvSpPr>
        <p:spPr>
          <a:xfrm>
            <a:off x="6284910" y="3348350"/>
            <a:ext cx="327259" cy="369332"/>
          </a:xfrm>
          <a:prstGeom prst="rect">
            <a:avLst/>
          </a:prstGeom>
          <a:noFill/>
        </p:spPr>
        <p:txBody>
          <a:bodyPr wrap="square" rtlCol="0">
            <a:spAutoFit/>
          </a:bodyPr>
          <a:lstStyle/>
          <a:p>
            <a:r>
              <a:rPr lang="fr-FR" dirty="0"/>
              <a:t>8</a:t>
            </a:r>
          </a:p>
        </p:txBody>
      </p:sp>
      <p:sp>
        <p:nvSpPr>
          <p:cNvPr id="15" name="ZoneTexte 14">
            <a:extLst>
              <a:ext uri="{FF2B5EF4-FFF2-40B4-BE49-F238E27FC236}">
                <a16:creationId xmlns:a16="http://schemas.microsoft.com/office/drawing/2014/main" id="{0E827EEE-402E-4AC9-BB21-FB34BBA956DB}"/>
              </a:ext>
            </a:extLst>
          </p:cNvPr>
          <p:cNvSpPr txBox="1"/>
          <p:nvPr/>
        </p:nvSpPr>
        <p:spPr>
          <a:xfrm>
            <a:off x="6612169" y="2927139"/>
            <a:ext cx="327259" cy="369332"/>
          </a:xfrm>
          <a:prstGeom prst="rect">
            <a:avLst/>
          </a:prstGeom>
          <a:noFill/>
        </p:spPr>
        <p:txBody>
          <a:bodyPr wrap="square" rtlCol="0">
            <a:spAutoFit/>
          </a:bodyPr>
          <a:lstStyle/>
          <a:p>
            <a:r>
              <a:rPr lang="fr-FR" dirty="0"/>
              <a:t>9</a:t>
            </a:r>
          </a:p>
        </p:txBody>
      </p:sp>
      <p:sp>
        <p:nvSpPr>
          <p:cNvPr id="16" name="ZoneTexte 15">
            <a:extLst>
              <a:ext uri="{FF2B5EF4-FFF2-40B4-BE49-F238E27FC236}">
                <a16:creationId xmlns:a16="http://schemas.microsoft.com/office/drawing/2014/main" id="{20F82D08-7A9F-451B-82A4-608B54695ADB}"/>
              </a:ext>
            </a:extLst>
          </p:cNvPr>
          <p:cNvSpPr txBox="1"/>
          <p:nvPr/>
        </p:nvSpPr>
        <p:spPr>
          <a:xfrm>
            <a:off x="6489732" y="3828012"/>
            <a:ext cx="244874" cy="369332"/>
          </a:xfrm>
          <a:prstGeom prst="rect">
            <a:avLst/>
          </a:prstGeom>
          <a:noFill/>
        </p:spPr>
        <p:txBody>
          <a:bodyPr wrap="square" rtlCol="0">
            <a:spAutoFit/>
          </a:bodyPr>
          <a:lstStyle/>
          <a:p>
            <a:r>
              <a:rPr lang="fr-FR" dirty="0"/>
              <a:t>7</a:t>
            </a:r>
          </a:p>
        </p:txBody>
      </p:sp>
      <p:sp>
        <p:nvSpPr>
          <p:cNvPr id="19" name="ZoneTexte 18">
            <a:extLst>
              <a:ext uri="{FF2B5EF4-FFF2-40B4-BE49-F238E27FC236}">
                <a16:creationId xmlns:a16="http://schemas.microsoft.com/office/drawing/2014/main" id="{ACCD5B45-E657-4D27-BDCB-D25D7B4791A7}"/>
              </a:ext>
            </a:extLst>
          </p:cNvPr>
          <p:cNvSpPr txBox="1"/>
          <p:nvPr/>
        </p:nvSpPr>
        <p:spPr>
          <a:xfrm>
            <a:off x="6995962" y="4035135"/>
            <a:ext cx="327259" cy="369332"/>
          </a:xfrm>
          <a:prstGeom prst="rect">
            <a:avLst/>
          </a:prstGeom>
          <a:noFill/>
        </p:spPr>
        <p:txBody>
          <a:bodyPr wrap="square" rtlCol="0">
            <a:spAutoFit/>
          </a:bodyPr>
          <a:lstStyle/>
          <a:p>
            <a:r>
              <a:rPr lang="fr-FR" dirty="0"/>
              <a:t>6</a:t>
            </a:r>
          </a:p>
        </p:txBody>
      </p:sp>
      <p:sp>
        <p:nvSpPr>
          <p:cNvPr id="20" name="ZoneTexte 19">
            <a:extLst>
              <a:ext uri="{FF2B5EF4-FFF2-40B4-BE49-F238E27FC236}">
                <a16:creationId xmlns:a16="http://schemas.microsoft.com/office/drawing/2014/main" id="{FCD4003A-8B7C-45F2-AA45-472E2828898C}"/>
              </a:ext>
            </a:extLst>
          </p:cNvPr>
          <p:cNvSpPr txBox="1"/>
          <p:nvPr/>
        </p:nvSpPr>
        <p:spPr>
          <a:xfrm>
            <a:off x="7546889" y="4012678"/>
            <a:ext cx="327259" cy="369332"/>
          </a:xfrm>
          <a:prstGeom prst="rect">
            <a:avLst/>
          </a:prstGeom>
          <a:noFill/>
        </p:spPr>
        <p:txBody>
          <a:bodyPr wrap="square" rtlCol="0">
            <a:spAutoFit/>
          </a:bodyPr>
          <a:lstStyle/>
          <a:p>
            <a:r>
              <a:rPr lang="fr-FR" dirty="0"/>
              <a:t>5</a:t>
            </a:r>
          </a:p>
        </p:txBody>
      </p:sp>
      <p:sp>
        <p:nvSpPr>
          <p:cNvPr id="21" name="Flèche : courbe vers la gauche 20">
            <a:extLst>
              <a:ext uri="{FF2B5EF4-FFF2-40B4-BE49-F238E27FC236}">
                <a16:creationId xmlns:a16="http://schemas.microsoft.com/office/drawing/2014/main" id="{DE8B2F3D-6196-44F1-9276-82247FFCF6E1}"/>
              </a:ext>
            </a:extLst>
          </p:cNvPr>
          <p:cNvSpPr/>
          <p:nvPr/>
        </p:nvSpPr>
        <p:spPr>
          <a:xfrm>
            <a:off x="7191980" y="3023026"/>
            <a:ext cx="567823" cy="10384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523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
                                            <p:txEl>
                                              <p:pRg st="6" end="6"/>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9" grpId="0"/>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FE88F3-DBF4-44A7-822F-125935E6FF1A}"/>
              </a:ext>
            </a:extLst>
          </p:cNvPr>
          <p:cNvSpPr>
            <a:spLocks noGrp="1"/>
          </p:cNvSpPr>
          <p:nvPr>
            <p:ph type="title"/>
          </p:nvPr>
        </p:nvSpPr>
        <p:spPr/>
        <p:txBody>
          <a:bodyPr/>
          <a:lstStyle/>
          <a:p>
            <a:r>
              <a:rPr lang="fr-FR" dirty="0"/>
              <a:t>Où est le problème ?  Constats </a:t>
            </a:r>
            <a:br>
              <a:rPr lang="fr-FR" dirty="0"/>
            </a:br>
            <a:endParaRPr lang="fr-FR" dirty="0"/>
          </a:p>
        </p:txBody>
      </p:sp>
      <p:sp>
        <p:nvSpPr>
          <p:cNvPr id="3" name="Espace réservé du contenu 2">
            <a:extLst>
              <a:ext uri="{FF2B5EF4-FFF2-40B4-BE49-F238E27FC236}">
                <a16:creationId xmlns:a16="http://schemas.microsoft.com/office/drawing/2014/main" id="{28A74043-9376-4A10-9B2F-135A996479B3}"/>
              </a:ext>
            </a:extLst>
          </p:cNvPr>
          <p:cNvSpPr>
            <a:spLocks noGrp="1"/>
          </p:cNvSpPr>
          <p:nvPr>
            <p:ph type="body" idx="1"/>
          </p:nvPr>
        </p:nvSpPr>
        <p:spPr/>
        <p:txBody>
          <a:bodyPr/>
          <a:lstStyle/>
          <a:p>
            <a:pPr marL="0" indent="0">
              <a:buNone/>
            </a:pPr>
            <a:endParaRPr lang="fr-FR" dirty="0">
              <a:solidFill>
                <a:schemeClr val="accent1"/>
              </a:solidFill>
            </a:endParaRPr>
          </a:p>
        </p:txBody>
      </p:sp>
      <p:sp>
        <p:nvSpPr>
          <p:cNvPr id="4" name="Espace réservé du numéro de diapositive 3">
            <a:extLst>
              <a:ext uri="{FF2B5EF4-FFF2-40B4-BE49-F238E27FC236}">
                <a16:creationId xmlns:a16="http://schemas.microsoft.com/office/drawing/2014/main" id="{12BC87B1-E087-4130-BD53-EE5236814695}"/>
              </a:ext>
            </a:extLst>
          </p:cNvPr>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348781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029" y="1623401"/>
            <a:ext cx="2733675" cy="160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75979" y="559104"/>
            <a:ext cx="7488832" cy="369332"/>
          </a:xfrm>
          <a:prstGeom prst="rect">
            <a:avLst/>
          </a:prstGeom>
        </p:spPr>
        <p:txBody>
          <a:bodyPr wrap="square">
            <a:spAutoFit/>
          </a:bodyPr>
          <a:lstStyle/>
          <a:p>
            <a:pPr algn="ctr"/>
            <a:r>
              <a:rPr lang="fr-FR" u="sng" dirty="0"/>
              <a:t>Un exemple en classe : la séquence </a:t>
            </a:r>
            <a:r>
              <a:rPr lang="fr-FR" u="sng" dirty="0" err="1"/>
              <a:t>Ziglotron</a:t>
            </a:r>
            <a:r>
              <a:rPr lang="fr-FR" u="sng" dirty="0"/>
              <a:t> Cap Maths</a:t>
            </a:r>
          </a:p>
        </p:txBody>
      </p:sp>
      <p:sp>
        <p:nvSpPr>
          <p:cNvPr id="7" name="Sous-titre 2"/>
          <p:cNvSpPr txBox="1">
            <a:spLocks/>
          </p:cNvSpPr>
          <p:nvPr/>
        </p:nvSpPr>
        <p:spPr>
          <a:xfrm>
            <a:off x="4054080" y="1853055"/>
            <a:ext cx="3096344" cy="1164902"/>
          </a:xfrm>
          <a:prstGeom prst="rect">
            <a:avLst/>
          </a:prstGeom>
          <a:ln>
            <a:solidFill>
              <a:schemeClr val="accent1"/>
            </a:solidFill>
          </a:ln>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a:t>Il faut </a:t>
            </a:r>
            <a:r>
              <a:rPr lang="fr-FR" b="1" dirty="0">
                <a:solidFill>
                  <a:srgbClr val="FF0000"/>
                </a:solidFill>
              </a:rPr>
              <a:t>45</a:t>
            </a:r>
            <a:r>
              <a:rPr lang="fr-FR" b="1" dirty="0"/>
              <a:t> </a:t>
            </a:r>
            <a:r>
              <a:rPr lang="fr-FR" dirty="0"/>
              <a:t>boutons</a:t>
            </a:r>
          </a:p>
          <a:p>
            <a:pPr marL="0" indent="0">
              <a:buNone/>
            </a:pPr>
            <a:r>
              <a:rPr lang="fr-FR" dirty="0"/>
              <a:t>Ma commande :</a:t>
            </a:r>
          </a:p>
          <a:p>
            <a:pPr marL="0" indent="0">
              <a:buNone/>
            </a:pPr>
            <a:r>
              <a:rPr lang="fr-FR" dirty="0">
                <a:solidFill>
                  <a:srgbClr val="FF0000"/>
                </a:solidFill>
              </a:rPr>
              <a:t>quarante </a:t>
            </a:r>
            <a:r>
              <a:rPr lang="fr-FR" dirty="0"/>
              <a:t>paquets de dix boutons</a:t>
            </a:r>
          </a:p>
          <a:p>
            <a:pPr marL="0" indent="0">
              <a:buNone/>
            </a:pPr>
            <a:r>
              <a:rPr lang="fr-FR" dirty="0">
                <a:solidFill>
                  <a:srgbClr val="FF0000"/>
                </a:solidFill>
              </a:rPr>
              <a:t>cinq</a:t>
            </a:r>
            <a:r>
              <a:rPr lang="fr-FR" dirty="0"/>
              <a:t> boutons.</a:t>
            </a:r>
          </a:p>
          <a:p>
            <a:endParaRPr lang="fr-FR" dirty="0"/>
          </a:p>
        </p:txBody>
      </p:sp>
      <p:sp>
        <p:nvSpPr>
          <p:cNvPr id="8" name="Sous-titre 2"/>
          <p:cNvSpPr txBox="1">
            <a:spLocks/>
          </p:cNvSpPr>
          <p:nvPr/>
        </p:nvSpPr>
        <p:spPr>
          <a:xfrm>
            <a:off x="7708196" y="1853055"/>
            <a:ext cx="2448272" cy="1140123"/>
          </a:xfrm>
          <a:prstGeom prst="rect">
            <a:avLst/>
          </a:prstGeom>
          <a:ln>
            <a:solidFill>
              <a:schemeClr val="tx1"/>
            </a:solidFill>
          </a:ln>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3800" dirty="0">
                <a:solidFill>
                  <a:schemeClr val="tx1"/>
                </a:solidFill>
              </a:rPr>
              <a:t>Il faut </a:t>
            </a:r>
            <a:r>
              <a:rPr lang="fr-FR" sz="3800" b="1" dirty="0">
                <a:solidFill>
                  <a:srgbClr val="FF0000"/>
                </a:solidFill>
              </a:rPr>
              <a:t>25</a:t>
            </a:r>
            <a:r>
              <a:rPr lang="fr-FR" sz="3800" b="1" dirty="0">
                <a:solidFill>
                  <a:schemeClr val="tx1"/>
                </a:solidFill>
              </a:rPr>
              <a:t> </a:t>
            </a:r>
            <a:r>
              <a:rPr lang="fr-FR" sz="3800" dirty="0">
                <a:solidFill>
                  <a:schemeClr val="tx1"/>
                </a:solidFill>
              </a:rPr>
              <a:t>boutons</a:t>
            </a:r>
          </a:p>
          <a:p>
            <a:pPr algn="l"/>
            <a:r>
              <a:rPr lang="fr-FR" sz="3800" dirty="0">
                <a:solidFill>
                  <a:schemeClr val="tx1"/>
                </a:solidFill>
              </a:rPr>
              <a:t>Ma commande :</a:t>
            </a:r>
          </a:p>
          <a:p>
            <a:pPr algn="l"/>
            <a:r>
              <a:rPr lang="fr-FR" sz="3800" dirty="0">
                <a:solidFill>
                  <a:srgbClr val="FF0000"/>
                </a:solidFill>
              </a:rPr>
              <a:t>25</a:t>
            </a:r>
            <a:r>
              <a:rPr lang="fr-FR" sz="3800" dirty="0">
                <a:solidFill>
                  <a:schemeClr val="tx1"/>
                </a:solidFill>
              </a:rPr>
              <a:t> paquets de dix boutons</a:t>
            </a:r>
          </a:p>
          <a:p>
            <a:pPr algn="l"/>
            <a:r>
              <a:rPr lang="fr-FR" sz="3800" dirty="0">
                <a:solidFill>
                  <a:srgbClr val="FF0000"/>
                </a:solidFill>
              </a:rPr>
              <a:t>…</a:t>
            </a:r>
            <a:r>
              <a:rPr lang="fr-FR" sz="3800" dirty="0">
                <a:solidFill>
                  <a:schemeClr val="tx1"/>
                </a:solidFill>
              </a:rPr>
              <a:t> boutons.</a:t>
            </a:r>
          </a:p>
          <a:p>
            <a:endParaRPr lang="fr-FR" dirty="0"/>
          </a:p>
        </p:txBody>
      </p:sp>
      <p:sp>
        <p:nvSpPr>
          <p:cNvPr id="9" name="Sous-titre 2"/>
          <p:cNvSpPr txBox="1">
            <a:spLocks/>
          </p:cNvSpPr>
          <p:nvPr/>
        </p:nvSpPr>
        <p:spPr>
          <a:xfrm>
            <a:off x="5809283" y="3233126"/>
            <a:ext cx="2484934" cy="1177904"/>
          </a:xfrm>
          <a:prstGeom prst="rect">
            <a:avLst/>
          </a:prstGeom>
          <a:ln>
            <a:solidFill>
              <a:schemeClr val="accent1"/>
            </a:solidFill>
          </a:ln>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3800" dirty="0">
                <a:solidFill>
                  <a:schemeClr val="tx1"/>
                </a:solidFill>
              </a:rPr>
              <a:t>Il faut </a:t>
            </a:r>
            <a:r>
              <a:rPr lang="fr-FR" sz="3800" b="1" dirty="0">
                <a:solidFill>
                  <a:srgbClr val="FF0000"/>
                </a:solidFill>
              </a:rPr>
              <a:t>34</a:t>
            </a:r>
            <a:r>
              <a:rPr lang="fr-FR" sz="3800" dirty="0">
                <a:solidFill>
                  <a:schemeClr val="tx1"/>
                </a:solidFill>
              </a:rPr>
              <a:t> boutons</a:t>
            </a:r>
          </a:p>
          <a:p>
            <a:pPr algn="l"/>
            <a:r>
              <a:rPr lang="fr-FR" sz="3800" dirty="0">
                <a:solidFill>
                  <a:schemeClr val="tx1"/>
                </a:solidFill>
              </a:rPr>
              <a:t>Ma commande :</a:t>
            </a:r>
          </a:p>
          <a:p>
            <a:pPr algn="l"/>
            <a:r>
              <a:rPr lang="fr-FR" sz="3800" dirty="0">
                <a:solidFill>
                  <a:srgbClr val="FF0000"/>
                </a:solidFill>
              </a:rPr>
              <a:t>10</a:t>
            </a:r>
            <a:r>
              <a:rPr lang="fr-FR" sz="3800" dirty="0">
                <a:solidFill>
                  <a:schemeClr val="tx1"/>
                </a:solidFill>
              </a:rPr>
              <a:t> paquets de dix boutons</a:t>
            </a:r>
          </a:p>
          <a:p>
            <a:pPr algn="l"/>
            <a:r>
              <a:rPr lang="fr-FR" sz="3800" dirty="0">
                <a:solidFill>
                  <a:srgbClr val="FF0000"/>
                </a:solidFill>
              </a:rPr>
              <a:t>9</a:t>
            </a:r>
            <a:r>
              <a:rPr lang="fr-FR" sz="3800" dirty="0">
                <a:solidFill>
                  <a:schemeClr val="tx1"/>
                </a:solidFill>
              </a:rPr>
              <a:t> boutons.</a:t>
            </a:r>
          </a:p>
        </p:txBody>
      </p:sp>
      <p:sp>
        <p:nvSpPr>
          <p:cNvPr id="6" name="Espace réservé du pied de page 5">
            <a:extLst>
              <a:ext uri="{FF2B5EF4-FFF2-40B4-BE49-F238E27FC236}">
                <a16:creationId xmlns:a16="http://schemas.microsoft.com/office/drawing/2014/main" id="{C9F87999-17D6-4325-BF2D-54573E71108F}"/>
              </a:ext>
            </a:extLst>
          </p:cNvPr>
          <p:cNvSpPr>
            <a:spLocks noGrp="1"/>
          </p:cNvSpPr>
          <p:nvPr>
            <p:ph type="ftr" sz="quarter" idx="11"/>
          </p:nvPr>
        </p:nvSpPr>
        <p:spPr/>
        <p:txBody>
          <a:bodyPr/>
          <a:lstStyle/>
          <a:p>
            <a:r>
              <a:rPr lang="en-US"/>
              <a:t>source : conférence Eric Mounier</a:t>
            </a:r>
            <a:endParaRPr lang="en-US" dirty="0"/>
          </a:p>
        </p:txBody>
      </p:sp>
      <p:sp>
        <p:nvSpPr>
          <p:cNvPr id="10" name="Espace réservé du numéro de diapositive 9"/>
          <p:cNvSpPr>
            <a:spLocks noGrp="1"/>
          </p:cNvSpPr>
          <p:nvPr>
            <p:ph type="sldNum" sz="quarter" idx="12"/>
          </p:nvPr>
        </p:nvSpPr>
        <p:spPr/>
        <p:txBody>
          <a:bodyPr/>
          <a:lstStyle/>
          <a:p>
            <a:fld id="{40A922B7-330A-4FE6-A92A-44FD8552E6F2}" type="slidenum">
              <a:rPr lang="fr-FR" smtClean="0"/>
              <a:pPr/>
              <a:t>12</a:t>
            </a:fld>
            <a:endParaRPr lang="fr-FR"/>
          </a:p>
        </p:txBody>
      </p:sp>
      <p:sp>
        <p:nvSpPr>
          <p:cNvPr id="13" name="Rectangle 12"/>
          <p:cNvSpPr/>
          <p:nvPr/>
        </p:nvSpPr>
        <p:spPr>
          <a:xfrm>
            <a:off x="2064867" y="982516"/>
            <a:ext cx="7488832" cy="369332"/>
          </a:xfrm>
          <a:prstGeom prst="rect">
            <a:avLst/>
          </a:prstGeom>
        </p:spPr>
        <p:txBody>
          <a:bodyPr wrap="square">
            <a:spAutoFit/>
          </a:bodyPr>
          <a:lstStyle/>
          <a:p>
            <a:r>
              <a:rPr lang="fr-FR" dirty="0"/>
              <a:t>Réponse des élèves après 2 séances </a:t>
            </a:r>
            <a:r>
              <a:rPr lang="fr-FR" dirty="0">
                <a:solidFill>
                  <a:srgbClr val="FF0000"/>
                </a:solidFill>
              </a:rPr>
              <a:t>(réponses des élèves en rouge) </a:t>
            </a:r>
          </a:p>
        </p:txBody>
      </p:sp>
      <p:sp>
        <p:nvSpPr>
          <p:cNvPr id="11" name="Espace réservé du contenu 2">
            <a:extLst>
              <a:ext uri="{FF2B5EF4-FFF2-40B4-BE49-F238E27FC236}">
                <a16:creationId xmlns:a16="http://schemas.microsoft.com/office/drawing/2014/main" id="{E4367FAF-1791-48FC-A017-1FA3912D204E}"/>
              </a:ext>
            </a:extLst>
          </p:cNvPr>
          <p:cNvSpPr txBox="1">
            <a:spLocks/>
          </p:cNvSpPr>
          <p:nvPr/>
        </p:nvSpPr>
        <p:spPr>
          <a:xfrm>
            <a:off x="677334" y="4806016"/>
            <a:ext cx="7300385" cy="1060322"/>
          </a:xfrm>
          <a:prstGeom prst="rect">
            <a:avLst/>
          </a:prstGeom>
          <a:ln w="25400">
            <a:solidFill>
              <a:schemeClr val="accent1"/>
            </a:solidFill>
          </a:ln>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FR" sz="3200" dirty="0"/>
              <a:t>Pourquoi les élèves ne </a:t>
            </a:r>
            <a:r>
              <a:rPr lang="fr-FR" sz="3200" dirty="0" err="1"/>
              <a:t>font-ils</a:t>
            </a:r>
            <a:r>
              <a:rPr lang="fr-FR" sz="3200" dirty="0"/>
              <a:t> pas le lien entre le nombre de paquets de dix et les chiffres dans l’écriture chiffrée du nombre ?</a:t>
            </a:r>
          </a:p>
        </p:txBody>
      </p:sp>
    </p:spTree>
    <p:extLst>
      <p:ext uri="{BB962C8B-B14F-4D97-AF65-F5344CB8AC3E}">
        <p14:creationId xmlns:p14="http://schemas.microsoft.com/office/powerpoint/2010/main" val="67367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717C5DE7-8C6F-4DBA-844D-BD89848D96B5}"/>
              </a:ext>
            </a:extLst>
          </p:cNvPr>
          <p:cNvSpPr>
            <a:spLocks noGrp="1"/>
          </p:cNvSpPr>
          <p:nvPr>
            <p:ph type="ftr" sz="quarter" idx="11"/>
          </p:nvPr>
        </p:nvSpPr>
        <p:spPr/>
        <p:txBody>
          <a:bodyPr/>
          <a:lstStyle/>
          <a:p>
            <a:r>
              <a:rPr lang="en-US" dirty="0" err="1"/>
              <a:t>D’après</a:t>
            </a:r>
            <a:r>
              <a:rPr lang="en-US" dirty="0"/>
              <a:t> : </a:t>
            </a:r>
            <a:r>
              <a:rPr lang="en-US" dirty="0" err="1"/>
              <a:t>conférence</a:t>
            </a:r>
            <a:r>
              <a:rPr lang="en-US" dirty="0"/>
              <a:t> Eric </a:t>
            </a:r>
            <a:r>
              <a:rPr lang="en-US" dirty="0" err="1"/>
              <a:t>Mounier</a:t>
            </a:r>
            <a:endParaRPr lang="en-US" dirty="0"/>
          </a:p>
        </p:txBody>
      </p:sp>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10134600" y="79073"/>
            <a:ext cx="425896" cy="329184"/>
          </a:xfrm>
        </p:spPr>
        <p:txBody>
          <a:bodyPr/>
          <a:lstStyle/>
          <a:p>
            <a:fld id="{CF4668DC-857F-487D-BFFA-8C0CA5037977}" type="slidenum">
              <a:rPr lang="fr-BE" smtClean="0">
                <a:solidFill>
                  <a:schemeClr val="tx1"/>
                </a:solidFill>
              </a:rPr>
              <a:pPr/>
              <a:t>13</a:t>
            </a:fld>
            <a:endParaRPr lang="fr-BE" dirty="0">
              <a:solidFill>
                <a:schemeClr val="tx1"/>
              </a:solidFill>
            </a:endParaRPr>
          </a:p>
        </p:txBody>
      </p:sp>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7728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5D2U</a:t>
            </a:r>
          </a:p>
        </p:txBody>
      </p:sp>
      <p:sp>
        <p:nvSpPr>
          <p:cNvPr id="466" name="Rectangle 465">
            <a:extLst>
              <a:ext uri="{FF2B5EF4-FFF2-40B4-BE49-F238E27FC236}">
                <a16:creationId xmlns:a16="http://schemas.microsoft.com/office/drawing/2014/main" id="{CCD377A4-FA4F-4F72-B32B-9BD795B01123}"/>
              </a:ext>
            </a:extLst>
          </p:cNvPr>
          <p:cNvSpPr/>
          <p:nvPr/>
        </p:nvSpPr>
        <p:spPr>
          <a:xfrm>
            <a:off x="7308644" y="69931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8438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82DEF0A-BFE6-4C37-A7E3-D328F0D0218F}"/>
              </a:ext>
            </a:extLst>
          </p:cNvPr>
          <p:cNvSpPr/>
          <p:nvPr/>
        </p:nvSpPr>
        <p:spPr>
          <a:xfrm>
            <a:off x="6600056" y="182881"/>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spTree>
    <p:extLst>
      <p:ext uri="{BB962C8B-B14F-4D97-AF65-F5344CB8AC3E}">
        <p14:creationId xmlns:p14="http://schemas.microsoft.com/office/powerpoint/2010/main" val="346639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CCD20FE4-C9DF-4E5D-B707-CA471B1BCD75}"/>
              </a:ext>
            </a:extLst>
          </p:cNvPr>
          <p:cNvSpPr>
            <a:spLocks noGrp="1"/>
          </p:cNvSpPr>
          <p:nvPr>
            <p:ph type="ftr" sz="quarter" idx="11"/>
          </p:nvPr>
        </p:nvSpPr>
        <p:spPr/>
        <p:txBody>
          <a:bodyPr/>
          <a:lstStyle/>
          <a:p>
            <a:r>
              <a:rPr lang="en-US" dirty="0" err="1"/>
              <a:t>D’après</a:t>
            </a:r>
            <a:r>
              <a:rPr lang="en-US" dirty="0"/>
              <a:t> : </a:t>
            </a:r>
            <a:r>
              <a:rPr lang="en-US" dirty="0" err="1"/>
              <a:t>conférence</a:t>
            </a:r>
            <a:r>
              <a:rPr lang="en-US" dirty="0"/>
              <a:t> Eric </a:t>
            </a:r>
            <a:r>
              <a:rPr lang="en-US" dirty="0" err="1"/>
              <a:t>Mounier</a:t>
            </a:r>
            <a:endParaRPr lang="en-US" dirty="0"/>
          </a:p>
        </p:txBody>
      </p:sp>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10014498" y="99170"/>
            <a:ext cx="401982" cy="329184"/>
          </a:xfrm>
        </p:spPr>
        <p:txBody>
          <a:bodyPr/>
          <a:lstStyle/>
          <a:p>
            <a:fld id="{CF4668DC-857F-487D-BFFA-8C0CA5037977}" type="slidenum">
              <a:rPr lang="fr-BE" smtClean="0">
                <a:solidFill>
                  <a:schemeClr val="tx1"/>
                </a:solidFill>
              </a:rPr>
              <a:pPr/>
              <a:t>14</a:t>
            </a:fld>
            <a:endParaRPr lang="fr-BE" dirty="0">
              <a:solidFill>
                <a:schemeClr val="tx1"/>
              </a:solidFill>
            </a:endParaRP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1597538" y="2611296"/>
            <a:ext cx="8128203" cy="990600"/>
            <a:chOff x="73537" y="2611296"/>
            <a:chExt cx="8128203"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5915740" y="2611296"/>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5D2U</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sp>
        <p:nvSpPr>
          <p:cNvPr id="466" name="Rectangle 465">
            <a:extLst>
              <a:ext uri="{FF2B5EF4-FFF2-40B4-BE49-F238E27FC236}">
                <a16:creationId xmlns:a16="http://schemas.microsoft.com/office/drawing/2014/main" id="{CCD377A4-FA4F-4F72-B32B-9BD795B01123}"/>
              </a:ext>
            </a:extLst>
          </p:cNvPr>
          <p:cNvSpPr/>
          <p:nvPr/>
        </p:nvSpPr>
        <p:spPr>
          <a:xfrm>
            <a:off x="7308644" y="69931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2567608" y="734943"/>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2893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4036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8149650" y="1741100"/>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e 1">
            <a:extLst>
              <a:ext uri="{FF2B5EF4-FFF2-40B4-BE49-F238E27FC236}">
                <a16:creationId xmlns:a16="http://schemas.microsoft.com/office/drawing/2014/main" id="{BB59C856-6AFA-4EB3-B204-98E6ED12B448}"/>
              </a:ext>
            </a:extLst>
          </p:cNvPr>
          <p:cNvGrpSpPr/>
          <p:nvPr/>
        </p:nvGrpSpPr>
        <p:grpSpPr>
          <a:xfrm>
            <a:off x="1919536" y="182881"/>
            <a:ext cx="8064896" cy="547903"/>
            <a:chOff x="395536" y="182880"/>
            <a:chExt cx="8064896" cy="547903"/>
          </a:xfrm>
        </p:grpSpPr>
        <p:sp>
          <p:nvSpPr>
            <p:cNvPr id="12" name="Rectangle 11">
              <a:extLst>
                <a:ext uri="{FF2B5EF4-FFF2-40B4-BE49-F238E27FC236}">
                  <a16:creationId xmlns:a16="http://schemas.microsoft.com/office/drawing/2014/main" id="{B6416DF6-7D7F-4B52-B4B8-00E42354BE8B}"/>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13" name="Rectangle 12">
              <a:extLst>
                <a:ext uri="{FF2B5EF4-FFF2-40B4-BE49-F238E27FC236}">
                  <a16:creationId xmlns:a16="http://schemas.microsoft.com/office/drawing/2014/main" id="{0643486B-BFDD-44BE-B484-0E51AB49098D}"/>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68818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FDA57F85-E33B-42E4-AB25-28B17E76995A}"/>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10134600" y="109218"/>
            <a:ext cx="425896" cy="329184"/>
          </a:xfrm>
        </p:spPr>
        <p:txBody>
          <a:bodyPr/>
          <a:lstStyle/>
          <a:p>
            <a:fld id="{CF4668DC-857F-487D-BFFA-8C0CA5037977}" type="slidenum">
              <a:rPr lang="fr-BE" smtClean="0">
                <a:solidFill>
                  <a:schemeClr val="tx1"/>
                </a:solidFill>
              </a:rPr>
              <a:pPr/>
              <a:t>15</a:t>
            </a:fld>
            <a:endParaRPr lang="fr-BE" dirty="0">
              <a:solidFill>
                <a:schemeClr val="tx1"/>
              </a:solidFill>
            </a:endParaRP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1597538"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5D2U</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sp>
        <p:nvSpPr>
          <p:cNvPr id="466" name="Rectangle 465">
            <a:extLst>
              <a:ext uri="{FF2B5EF4-FFF2-40B4-BE49-F238E27FC236}">
                <a16:creationId xmlns:a16="http://schemas.microsoft.com/office/drawing/2014/main" id="{CCD377A4-FA4F-4F72-B32B-9BD795B01123}"/>
              </a:ext>
            </a:extLst>
          </p:cNvPr>
          <p:cNvSpPr/>
          <p:nvPr/>
        </p:nvSpPr>
        <p:spPr>
          <a:xfrm>
            <a:off x="7308644" y="69931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2567608" y="734943"/>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2893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4036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8438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4" name="Rectangle 463">
            <a:extLst>
              <a:ext uri="{FF2B5EF4-FFF2-40B4-BE49-F238E27FC236}">
                <a16:creationId xmlns:a16="http://schemas.microsoft.com/office/drawing/2014/main" id="{1C626837-9CD4-4E05-AEC4-FAB85C12DEBF}"/>
              </a:ext>
            </a:extLst>
          </p:cNvPr>
          <p:cNvSpPr/>
          <p:nvPr/>
        </p:nvSpPr>
        <p:spPr>
          <a:xfrm>
            <a:off x="2588037" y="4329331"/>
            <a:ext cx="1894866"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langagier</a:t>
            </a:r>
          </a:p>
        </p:txBody>
      </p:sp>
      <p:sp>
        <p:nvSpPr>
          <p:cNvPr id="465" name="Rectangle 464">
            <a:extLst>
              <a:ext uri="{FF2B5EF4-FFF2-40B4-BE49-F238E27FC236}">
                <a16:creationId xmlns:a16="http://schemas.microsoft.com/office/drawing/2014/main" id="{53F06932-EB72-4DBA-B1A9-6B7E0B2D9206}"/>
              </a:ext>
            </a:extLst>
          </p:cNvPr>
          <p:cNvSpPr/>
          <p:nvPr/>
        </p:nvSpPr>
        <p:spPr>
          <a:xfrm>
            <a:off x="7728499" y="4329331"/>
            <a:ext cx="2255933"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symbolique</a:t>
            </a:r>
          </a:p>
        </p:txBody>
      </p:sp>
      <p:grpSp>
        <p:nvGrpSpPr>
          <p:cNvPr id="469" name="Groupe 468">
            <a:extLst>
              <a:ext uri="{FF2B5EF4-FFF2-40B4-BE49-F238E27FC236}">
                <a16:creationId xmlns:a16="http://schemas.microsoft.com/office/drawing/2014/main" id="{DFBEAF49-83B6-41F7-908E-EF0E99F18F71}"/>
              </a:ext>
            </a:extLst>
          </p:cNvPr>
          <p:cNvGrpSpPr/>
          <p:nvPr/>
        </p:nvGrpSpPr>
        <p:grpSpPr>
          <a:xfrm>
            <a:off x="1919536" y="182881"/>
            <a:ext cx="8064896" cy="547903"/>
            <a:chOff x="395536" y="182880"/>
            <a:chExt cx="8064896" cy="547903"/>
          </a:xfrm>
        </p:grpSpPr>
        <p:sp>
          <p:nvSpPr>
            <p:cNvPr id="471" name="Rectangle 470">
              <a:extLst>
                <a:ext uri="{FF2B5EF4-FFF2-40B4-BE49-F238E27FC236}">
                  <a16:creationId xmlns:a16="http://schemas.microsoft.com/office/drawing/2014/main" id="{F91FC37B-63E6-451F-9BAF-78359FC33A4C}"/>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73" name="Rectangle 472">
              <a:extLst>
                <a:ext uri="{FF2B5EF4-FFF2-40B4-BE49-F238E27FC236}">
                  <a16:creationId xmlns:a16="http://schemas.microsoft.com/office/drawing/2014/main" id="{F58A2CB6-0AB5-4726-B196-608A201D8FFF}"/>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3540254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83097996-0F82-4A6C-92B0-15571CFB53DE}"/>
              </a:ext>
            </a:extLst>
          </p:cNvPr>
          <p:cNvSpPr>
            <a:spLocks noGrp="1"/>
          </p:cNvSpPr>
          <p:nvPr>
            <p:ph type="ftr" sz="quarter" idx="11"/>
          </p:nvPr>
        </p:nvSpPr>
        <p:spPr>
          <a:xfrm>
            <a:off x="740396" y="6373998"/>
            <a:ext cx="6297612" cy="365125"/>
          </a:xfrm>
        </p:spPr>
        <p:txBody>
          <a:bodyPr/>
          <a:lstStyle/>
          <a:p>
            <a:r>
              <a:rPr lang="en-US" dirty="0" err="1"/>
              <a:t>D’après</a:t>
            </a:r>
            <a:r>
              <a:rPr lang="en-US" dirty="0"/>
              <a:t> : </a:t>
            </a:r>
            <a:r>
              <a:rPr lang="en-US" dirty="0" err="1"/>
              <a:t>conférence</a:t>
            </a:r>
            <a:r>
              <a:rPr lang="en-US" dirty="0"/>
              <a:t> Eric </a:t>
            </a:r>
            <a:r>
              <a:rPr lang="en-US" dirty="0" err="1"/>
              <a:t>Mounier</a:t>
            </a:r>
            <a:endParaRPr lang="en-US" dirty="0"/>
          </a:p>
        </p:txBody>
      </p:sp>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10134600" y="109218"/>
            <a:ext cx="425896" cy="329184"/>
          </a:xfrm>
        </p:spPr>
        <p:txBody>
          <a:bodyPr/>
          <a:lstStyle/>
          <a:p>
            <a:fld id="{CF4668DC-857F-487D-BFFA-8C0CA5037977}" type="slidenum">
              <a:rPr lang="fr-BE" smtClean="0">
                <a:solidFill>
                  <a:schemeClr val="tx1"/>
                </a:solidFill>
              </a:rPr>
              <a:pPr/>
              <a:t>16</a:t>
            </a:fld>
            <a:endParaRPr lang="fr-BE" dirty="0">
              <a:solidFill>
                <a:schemeClr val="tx1"/>
              </a:solidFill>
            </a:endParaRP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1597538"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5D2U</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sp>
        <p:nvSpPr>
          <p:cNvPr id="466" name="Rectangle 465">
            <a:extLst>
              <a:ext uri="{FF2B5EF4-FFF2-40B4-BE49-F238E27FC236}">
                <a16:creationId xmlns:a16="http://schemas.microsoft.com/office/drawing/2014/main" id="{CCD377A4-FA4F-4F72-B32B-9BD795B01123}"/>
              </a:ext>
            </a:extLst>
          </p:cNvPr>
          <p:cNvSpPr/>
          <p:nvPr/>
        </p:nvSpPr>
        <p:spPr>
          <a:xfrm>
            <a:off x="7308644" y="69931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2567608" y="734943"/>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2893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4036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8438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69" name="Groupe 468">
            <a:extLst>
              <a:ext uri="{FF2B5EF4-FFF2-40B4-BE49-F238E27FC236}">
                <a16:creationId xmlns:a16="http://schemas.microsoft.com/office/drawing/2014/main" id="{DFBEAF49-83B6-41F7-908E-EF0E99F18F71}"/>
              </a:ext>
            </a:extLst>
          </p:cNvPr>
          <p:cNvGrpSpPr/>
          <p:nvPr/>
        </p:nvGrpSpPr>
        <p:grpSpPr>
          <a:xfrm>
            <a:off x="1919536" y="182881"/>
            <a:ext cx="8064896" cy="547903"/>
            <a:chOff x="395536" y="182880"/>
            <a:chExt cx="8064896" cy="547903"/>
          </a:xfrm>
        </p:grpSpPr>
        <p:sp>
          <p:nvSpPr>
            <p:cNvPr id="471" name="Rectangle 470">
              <a:extLst>
                <a:ext uri="{FF2B5EF4-FFF2-40B4-BE49-F238E27FC236}">
                  <a16:creationId xmlns:a16="http://schemas.microsoft.com/office/drawing/2014/main" id="{F91FC37B-63E6-451F-9BAF-78359FC33A4C}"/>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73" name="Rectangle 472">
              <a:extLst>
                <a:ext uri="{FF2B5EF4-FFF2-40B4-BE49-F238E27FC236}">
                  <a16:creationId xmlns:a16="http://schemas.microsoft.com/office/drawing/2014/main" id="{F58A2CB6-0AB5-4726-B196-608A201D8FFF}"/>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
        <p:nvSpPr>
          <p:cNvPr id="2" name="Rectangle 1">
            <a:extLst>
              <a:ext uri="{FF2B5EF4-FFF2-40B4-BE49-F238E27FC236}">
                <a16:creationId xmlns:a16="http://schemas.microsoft.com/office/drawing/2014/main" id="{51B5AC32-7152-4258-97C5-967410D4AB56}"/>
              </a:ext>
            </a:extLst>
          </p:cNvPr>
          <p:cNvSpPr/>
          <p:nvPr/>
        </p:nvSpPr>
        <p:spPr>
          <a:xfrm>
            <a:off x="1496382" y="5295264"/>
            <a:ext cx="8040984" cy="892552"/>
          </a:xfrm>
          <a:prstGeom prst="rect">
            <a:avLst/>
          </a:prstGeom>
        </p:spPr>
        <p:txBody>
          <a:bodyPr wrap="none">
            <a:spAutoFit/>
          </a:bodyPr>
          <a:lstStyle/>
          <a:p>
            <a:pPr lvl="0"/>
            <a:r>
              <a:rPr lang="fr-FR" sz="2400" dirty="0"/>
              <a:t>Deux numérations distinctes sont enjeu d’apprentissage.</a:t>
            </a:r>
          </a:p>
          <a:p>
            <a:pPr lvl="0"/>
            <a:r>
              <a:rPr lang="fr-FR" sz="2400" dirty="0"/>
              <a:t>L’une n’est pas la version écrite de l’autre</a:t>
            </a:r>
            <a:r>
              <a:rPr lang="fr-FR" sz="2800" dirty="0">
                <a:solidFill>
                  <a:prstClr val="black"/>
                </a:solidFill>
                <a:latin typeface="Calibri"/>
              </a:rPr>
              <a:t>.</a:t>
            </a:r>
          </a:p>
        </p:txBody>
      </p:sp>
      <p:sp>
        <p:nvSpPr>
          <p:cNvPr id="19" name="Rectangle 18">
            <a:extLst>
              <a:ext uri="{FF2B5EF4-FFF2-40B4-BE49-F238E27FC236}">
                <a16:creationId xmlns:a16="http://schemas.microsoft.com/office/drawing/2014/main" id="{9AA03799-326D-4075-BDCA-C59AE0D4A7FC}"/>
              </a:ext>
            </a:extLst>
          </p:cNvPr>
          <p:cNvSpPr/>
          <p:nvPr/>
        </p:nvSpPr>
        <p:spPr>
          <a:xfrm>
            <a:off x="2588037" y="4329331"/>
            <a:ext cx="1894866"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langagier</a:t>
            </a:r>
          </a:p>
        </p:txBody>
      </p:sp>
      <p:sp>
        <p:nvSpPr>
          <p:cNvPr id="20" name="Rectangle 19">
            <a:extLst>
              <a:ext uri="{FF2B5EF4-FFF2-40B4-BE49-F238E27FC236}">
                <a16:creationId xmlns:a16="http://schemas.microsoft.com/office/drawing/2014/main" id="{E01AF6D0-506A-4DDA-95FC-C00F5C64F887}"/>
              </a:ext>
            </a:extLst>
          </p:cNvPr>
          <p:cNvSpPr/>
          <p:nvPr/>
        </p:nvSpPr>
        <p:spPr>
          <a:xfrm>
            <a:off x="7728499" y="4329331"/>
            <a:ext cx="2255933"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symbolique</a:t>
            </a:r>
          </a:p>
        </p:txBody>
      </p:sp>
    </p:spTree>
    <p:extLst>
      <p:ext uri="{BB962C8B-B14F-4D97-AF65-F5344CB8AC3E}">
        <p14:creationId xmlns:p14="http://schemas.microsoft.com/office/powerpoint/2010/main" val="229031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9877779-541F-4BB5-AAF3-CEAFB585BD68}"/>
              </a:ext>
            </a:extLst>
          </p:cNvPr>
          <p:cNvSpPr>
            <a:spLocks noGrp="1"/>
          </p:cNvSpPr>
          <p:nvPr>
            <p:ph type="ftr" sz="quarter" idx="11"/>
          </p:nvPr>
        </p:nvSpPr>
        <p:spPr>
          <a:xfrm>
            <a:off x="676340" y="6277844"/>
            <a:ext cx="6297612" cy="365125"/>
          </a:xfrm>
        </p:spPr>
        <p:txBody>
          <a:bodyPr/>
          <a:lstStyle/>
          <a:p>
            <a:r>
              <a:rPr lang="en-US" dirty="0" err="1"/>
              <a:t>D’après</a:t>
            </a:r>
            <a:r>
              <a:rPr lang="en-US" dirty="0"/>
              <a:t> : </a:t>
            </a:r>
            <a:r>
              <a:rPr lang="en-US" dirty="0" err="1"/>
              <a:t>conférence</a:t>
            </a:r>
            <a:r>
              <a:rPr lang="en-US" dirty="0"/>
              <a:t> Eric </a:t>
            </a:r>
            <a:r>
              <a:rPr lang="en-US" dirty="0" err="1"/>
              <a:t>Mounier</a:t>
            </a:r>
            <a:endParaRPr lang="en-US" dirty="0"/>
          </a:p>
        </p:txBody>
      </p:sp>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10035668" y="109218"/>
            <a:ext cx="452821" cy="329184"/>
          </a:xfrm>
        </p:spPr>
        <p:txBody>
          <a:bodyPr/>
          <a:lstStyle/>
          <a:p>
            <a:fld id="{CF4668DC-857F-487D-BFFA-8C0CA5037977}" type="slidenum">
              <a:rPr lang="fr-BE" smtClean="0">
                <a:solidFill>
                  <a:schemeClr val="tx1"/>
                </a:solidFill>
              </a:rPr>
              <a:pPr/>
              <a:t>17</a:t>
            </a:fld>
            <a:endParaRPr lang="fr-BE" dirty="0">
              <a:solidFill>
                <a:schemeClr val="tx1"/>
              </a:solidFill>
            </a:endParaRP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1597538"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5D2U</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id="{3DD188DD-C8C9-4DD9-8D98-D025E2C33357}"/>
              </a:ext>
            </a:extLst>
          </p:cNvPr>
          <p:cNvGrpSpPr/>
          <p:nvPr/>
        </p:nvGrpSpPr>
        <p:grpSpPr>
          <a:xfrm>
            <a:off x="4790334" y="801178"/>
            <a:ext cx="2404655" cy="1473766"/>
            <a:chOff x="4933950" y="224036"/>
            <a:chExt cx="3538538" cy="2628900"/>
          </a:xfrm>
        </p:grpSpPr>
        <p:sp>
          <p:nvSpPr>
            <p:cNvPr id="236" name="Ellipse 130">
              <a:extLst>
                <a:ext uri="{FF2B5EF4-FFF2-40B4-BE49-F238E27FC236}">
                  <a16:creationId xmlns:a16="http://schemas.microsoft.com/office/drawing/2014/main"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6" name="Rectangle 465">
            <a:extLst>
              <a:ext uri="{FF2B5EF4-FFF2-40B4-BE49-F238E27FC236}">
                <a16:creationId xmlns:a16="http://schemas.microsoft.com/office/drawing/2014/main" id="{CCD377A4-FA4F-4F72-B32B-9BD795B01123}"/>
              </a:ext>
            </a:extLst>
          </p:cNvPr>
          <p:cNvSpPr/>
          <p:nvPr/>
        </p:nvSpPr>
        <p:spPr>
          <a:xfrm>
            <a:off x="7308644" y="69931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2567608" y="734943"/>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2893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4036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8438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id="{B8A58AA6-932E-4981-ABD5-D10621A3CE9D}"/>
              </a:ext>
            </a:extLst>
          </p:cNvPr>
          <p:cNvGrpSpPr/>
          <p:nvPr/>
        </p:nvGrpSpPr>
        <p:grpSpPr>
          <a:xfrm>
            <a:off x="1919536" y="182881"/>
            <a:ext cx="8064896" cy="547903"/>
            <a:chOff x="395536" y="182880"/>
            <a:chExt cx="8064896" cy="547903"/>
          </a:xfrm>
        </p:grpSpPr>
        <p:sp>
          <p:nvSpPr>
            <p:cNvPr id="493" name="Rectangle 492">
              <a:extLst>
                <a:ext uri="{FF2B5EF4-FFF2-40B4-BE49-F238E27FC236}">
                  <a16:creationId xmlns:a16="http://schemas.microsoft.com/office/drawing/2014/main"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1395202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BDA4EB1D-1CC0-4826-BA4D-2B7B0EDE2EFD}"/>
              </a:ext>
            </a:extLst>
          </p:cNvPr>
          <p:cNvSpPr>
            <a:spLocks noGrp="1"/>
          </p:cNvSpPr>
          <p:nvPr>
            <p:ph type="ftr" sz="quarter" idx="11"/>
          </p:nvPr>
        </p:nvSpPr>
        <p:spPr>
          <a:xfrm>
            <a:off x="347617" y="6355591"/>
            <a:ext cx="6297612" cy="365125"/>
          </a:xfrm>
        </p:spPr>
        <p:txBody>
          <a:bodyPr/>
          <a:lstStyle/>
          <a:p>
            <a:r>
              <a:rPr lang="en-US" dirty="0"/>
              <a:t>source : </a:t>
            </a:r>
            <a:r>
              <a:rPr lang="en-US" dirty="0" err="1"/>
              <a:t>conférence</a:t>
            </a:r>
            <a:r>
              <a:rPr lang="en-US" dirty="0"/>
              <a:t> Eric </a:t>
            </a:r>
            <a:r>
              <a:rPr lang="en-US" dirty="0" err="1"/>
              <a:t>Mounier</a:t>
            </a:r>
            <a:endParaRPr lang="en-US" dirty="0"/>
          </a:p>
        </p:txBody>
      </p:sp>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10035668" y="109218"/>
            <a:ext cx="452821" cy="329184"/>
          </a:xfrm>
        </p:spPr>
        <p:txBody>
          <a:bodyPr/>
          <a:lstStyle/>
          <a:p>
            <a:fld id="{CF4668DC-857F-487D-BFFA-8C0CA5037977}" type="slidenum">
              <a:rPr lang="fr-BE" smtClean="0">
                <a:solidFill>
                  <a:schemeClr val="tx1"/>
                </a:solidFill>
              </a:rPr>
              <a:pPr/>
              <a:t>18</a:t>
            </a:fld>
            <a:endParaRPr lang="fr-BE" dirty="0">
              <a:solidFill>
                <a:schemeClr val="tx1"/>
              </a:solidFill>
            </a:endParaRPr>
          </a:p>
        </p:txBody>
      </p:sp>
      <p:sp>
        <p:nvSpPr>
          <p:cNvPr id="79" name="ZoneTexte 78">
            <a:extLst>
              <a:ext uri="{FF2B5EF4-FFF2-40B4-BE49-F238E27FC236}">
                <a16:creationId xmlns:a16="http://schemas.microsoft.com/office/drawing/2014/main" id="{54C6151A-3DE8-40F9-9654-A45ACD77BAD0}"/>
              </a:ext>
            </a:extLst>
          </p:cNvPr>
          <p:cNvSpPr txBox="1"/>
          <p:nvPr/>
        </p:nvSpPr>
        <p:spPr>
          <a:xfrm>
            <a:off x="1703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1597538"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5D2U</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id="{3DD188DD-C8C9-4DD9-8D98-D025E2C33357}"/>
              </a:ext>
            </a:extLst>
          </p:cNvPr>
          <p:cNvGrpSpPr/>
          <p:nvPr/>
        </p:nvGrpSpPr>
        <p:grpSpPr>
          <a:xfrm>
            <a:off x="4790334" y="801178"/>
            <a:ext cx="2404655" cy="1473766"/>
            <a:chOff x="4933950" y="224036"/>
            <a:chExt cx="3538538" cy="2628900"/>
          </a:xfrm>
        </p:grpSpPr>
        <p:sp>
          <p:nvSpPr>
            <p:cNvPr id="236" name="Ellipse 130">
              <a:extLst>
                <a:ext uri="{FF2B5EF4-FFF2-40B4-BE49-F238E27FC236}">
                  <a16:creationId xmlns:a16="http://schemas.microsoft.com/office/drawing/2014/main"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86" name="Rectangle 385">
            <a:extLst>
              <a:ext uri="{FF2B5EF4-FFF2-40B4-BE49-F238E27FC236}">
                <a16:creationId xmlns:a16="http://schemas.microsoft.com/office/drawing/2014/main" id="{40349F17-F38E-4886-9F1D-EE57E8959303}"/>
              </a:ext>
            </a:extLst>
          </p:cNvPr>
          <p:cNvSpPr/>
          <p:nvPr/>
        </p:nvSpPr>
        <p:spPr>
          <a:xfrm>
            <a:off x="1818235" y="6127610"/>
            <a:ext cx="2135080" cy="646331"/>
          </a:xfrm>
          <a:prstGeom prst="rect">
            <a:avLst/>
          </a:prstGeom>
        </p:spPr>
        <p:txBody>
          <a:bodyPr wrap="square">
            <a:spAutoFit/>
          </a:bodyPr>
          <a:lstStyle/>
          <a:p>
            <a:r>
              <a:rPr lang="fr-FR" dirty="0"/>
              <a:t>Pas d’organisation de la collection</a:t>
            </a:r>
          </a:p>
        </p:txBody>
      </p:sp>
      <p:grpSp>
        <p:nvGrpSpPr>
          <p:cNvPr id="388" name="Groupe 387">
            <a:extLst>
              <a:ext uri="{FF2B5EF4-FFF2-40B4-BE49-F238E27FC236}">
                <a16:creationId xmlns:a16="http://schemas.microsoft.com/office/drawing/2014/main" id="{E44F47AB-4F33-46C0-A075-238D5B399DFF}"/>
              </a:ext>
            </a:extLst>
          </p:cNvPr>
          <p:cNvGrpSpPr/>
          <p:nvPr/>
        </p:nvGrpSpPr>
        <p:grpSpPr>
          <a:xfrm>
            <a:off x="1790949" y="4746527"/>
            <a:ext cx="1857072" cy="1360970"/>
            <a:chOff x="4933950" y="224036"/>
            <a:chExt cx="3538538" cy="2628900"/>
          </a:xfrm>
        </p:grpSpPr>
        <p:sp>
          <p:nvSpPr>
            <p:cNvPr id="389" name="Ellipse 130">
              <a:extLst>
                <a:ext uri="{FF2B5EF4-FFF2-40B4-BE49-F238E27FC236}">
                  <a16:creationId xmlns:a16="http://schemas.microsoft.com/office/drawing/2014/main" id="{5CE547E6-9401-475E-B4BE-0481EDBE18CB}"/>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390" name="Groupe 389">
              <a:extLst>
                <a:ext uri="{FF2B5EF4-FFF2-40B4-BE49-F238E27FC236}">
                  <a16:creationId xmlns:a16="http://schemas.microsoft.com/office/drawing/2014/main" id="{E25B6CB1-19FB-4023-B00B-0FE5E955BE7E}"/>
                </a:ext>
              </a:extLst>
            </p:cNvPr>
            <p:cNvGrpSpPr>
              <a:grpSpLocks/>
            </p:cNvGrpSpPr>
            <p:nvPr/>
          </p:nvGrpSpPr>
          <p:grpSpPr bwMode="auto">
            <a:xfrm>
              <a:off x="5333346" y="1484784"/>
              <a:ext cx="1584325" cy="1296144"/>
              <a:chOff x="3635896" y="465376"/>
              <a:chExt cx="1584176" cy="1296885"/>
            </a:xfrm>
          </p:grpSpPr>
          <p:grpSp>
            <p:nvGrpSpPr>
              <p:cNvPr id="449" name="Groupe 448">
                <a:extLst>
                  <a:ext uri="{FF2B5EF4-FFF2-40B4-BE49-F238E27FC236}">
                    <a16:creationId xmlns:a16="http://schemas.microsoft.com/office/drawing/2014/main" id="{ADB82E94-3827-41AC-B68A-DB741CA96D2E}"/>
                  </a:ext>
                </a:extLst>
              </p:cNvPr>
              <p:cNvGrpSpPr/>
              <p:nvPr/>
            </p:nvGrpSpPr>
            <p:grpSpPr>
              <a:xfrm>
                <a:off x="3767429" y="465376"/>
                <a:ext cx="1321110" cy="1296885"/>
                <a:chOff x="1319157" y="428266"/>
                <a:chExt cx="1321110" cy="1296885"/>
              </a:xfrm>
              <a:effectLst>
                <a:glow rad="127000">
                  <a:schemeClr val="bg1"/>
                </a:glow>
              </a:effectLst>
            </p:grpSpPr>
            <p:grpSp>
              <p:nvGrpSpPr>
                <p:cNvPr id="451" name="Groupe 450">
                  <a:extLst>
                    <a:ext uri="{FF2B5EF4-FFF2-40B4-BE49-F238E27FC236}">
                      <a16:creationId xmlns:a16="http://schemas.microsoft.com/office/drawing/2014/main" id="{D0C2E3F9-981A-4672-8FAF-1752087BDF8B}"/>
                    </a:ext>
                  </a:extLst>
                </p:cNvPr>
                <p:cNvGrpSpPr/>
                <p:nvPr/>
              </p:nvGrpSpPr>
              <p:grpSpPr>
                <a:xfrm>
                  <a:off x="1319157" y="716463"/>
                  <a:ext cx="588547" cy="976476"/>
                  <a:chOff x="1319157" y="716463"/>
                  <a:chExt cx="588547" cy="976476"/>
                </a:xfrm>
              </p:grpSpPr>
              <p:sp>
                <p:nvSpPr>
                  <p:cNvPr id="458" name="Ellipse 457">
                    <a:extLst>
                      <a:ext uri="{FF2B5EF4-FFF2-40B4-BE49-F238E27FC236}">
                        <a16:creationId xmlns:a16="http://schemas.microsoft.com/office/drawing/2014/main" id="{64E2A0BC-767B-4700-A510-59AF8F563A0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9" name="Ellipse 458">
                    <a:extLst>
                      <a:ext uri="{FF2B5EF4-FFF2-40B4-BE49-F238E27FC236}">
                        <a16:creationId xmlns:a16="http://schemas.microsoft.com/office/drawing/2014/main" id="{43C206EB-B8BC-429B-9614-28E0004799E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0" name="Ellipse 459">
                    <a:extLst>
                      <a:ext uri="{FF2B5EF4-FFF2-40B4-BE49-F238E27FC236}">
                        <a16:creationId xmlns:a16="http://schemas.microsoft.com/office/drawing/2014/main" id="{F1EA6CD6-2395-4A60-A17A-783B46AADED7}"/>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1" name="Ellipse 460">
                    <a:extLst>
                      <a:ext uri="{FF2B5EF4-FFF2-40B4-BE49-F238E27FC236}">
                        <a16:creationId xmlns:a16="http://schemas.microsoft.com/office/drawing/2014/main" id="{3BA87B25-A159-4BEC-89F7-7B05D8EBB3DD}"/>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2" name="Ellipse 461">
                    <a:extLst>
                      <a:ext uri="{FF2B5EF4-FFF2-40B4-BE49-F238E27FC236}">
                        <a16:creationId xmlns:a16="http://schemas.microsoft.com/office/drawing/2014/main" id="{C279CF16-09FB-4AEB-9918-B2F630070F78}"/>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52" name="Groupe 451">
                  <a:extLst>
                    <a:ext uri="{FF2B5EF4-FFF2-40B4-BE49-F238E27FC236}">
                      <a16:creationId xmlns:a16="http://schemas.microsoft.com/office/drawing/2014/main" id="{49A16466-81E9-4C74-BFE3-1B04F7B885B2}"/>
                    </a:ext>
                  </a:extLst>
                </p:cNvPr>
                <p:cNvGrpSpPr/>
                <p:nvPr/>
              </p:nvGrpSpPr>
              <p:grpSpPr>
                <a:xfrm>
                  <a:off x="2051720" y="428266"/>
                  <a:ext cx="588547" cy="1296885"/>
                  <a:chOff x="1319157" y="430478"/>
                  <a:chExt cx="588547" cy="1296885"/>
                </a:xfrm>
              </p:grpSpPr>
              <p:sp>
                <p:nvSpPr>
                  <p:cNvPr id="453" name="Ellipse 452">
                    <a:extLst>
                      <a:ext uri="{FF2B5EF4-FFF2-40B4-BE49-F238E27FC236}">
                        <a16:creationId xmlns:a16="http://schemas.microsoft.com/office/drawing/2014/main" id="{825BD210-C7D7-45FD-8981-FC0786FDAC01}"/>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4" name="Ellipse 453">
                    <a:extLst>
                      <a:ext uri="{FF2B5EF4-FFF2-40B4-BE49-F238E27FC236}">
                        <a16:creationId xmlns:a16="http://schemas.microsoft.com/office/drawing/2014/main" id="{A64BEA13-9CC7-4AC3-B200-C0AA1CDBD8C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5" name="Ellipse 454">
                    <a:extLst>
                      <a:ext uri="{FF2B5EF4-FFF2-40B4-BE49-F238E27FC236}">
                        <a16:creationId xmlns:a16="http://schemas.microsoft.com/office/drawing/2014/main" id="{FA2F9FEB-DD9E-4AFF-A658-C3D29B32DF3F}"/>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6" name="Ellipse 455">
                    <a:extLst>
                      <a:ext uri="{FF2B5EF4-FFF2-40B4-BE49-F238E27FC236}">
                        <a16:creationId xmlns:a16="http://schemas.microsoft.com/office/drawing/2014/main" id="{8F73D6FB-F5C6-4724-A26D-6AADB52C8F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7" name="Ellipse 456">
                    <a:extLst>
                      <a:ext uri="{FF2B5EF4-FFF2-40B4-BE49-F238E27FC236}">
                        <a16:creationId xmlns:a16="http://schemas.microsoft.com/office/drawing/2014/main" id="{7C5DC2AE-A163-42DC-8F42-10672A2FC7A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50" name="Rectangle 449">
                <a:extLst>
                  <a:ext uri="{FF2B5EF4-FFF2-40B4-BE49-F238E27FC236}">
                    <a16:creationId xmlns:a16="http://schemas.microsoft.com/office/drawing/2014/main" id="{07241AEC-8339-4317-89B6-2C408D205F2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91" name="Groupe 390">
              <a:extLst>
                <a:ext uri="{FF2B5EF4-FFF2-40B4-BE49-F238E27FC236}">
                  <a16:creationId xmlns:a16="http://schemas.microsoft.com/office/drawing/2014/main" id="{7EE41390-1F4F-4077-B2DA-7C59C609F677}"/>
                </a:ext>
              </a:extLst>
            </p:cNvPr>
            <p:cNvGrpSpPr>
              <a:grpSpLocks/>
            </p:cNvGrpSpPr>
            <p:nvPr/>
          </p:nvGrpSpPr>
          <p:grpSpPr bwMode="auto">
            <a:xfrm>
              <a:off x="6732241" y="495871"/>
              <a:ext cx="1654745" cy="1060921"/>
              <a:chOff x="3563823" y="765810"/>
              <a:chExt cx="1656249" cy="1058934"/>
            </a:xfrm>
          </p:grpSpPr>
          <p:grpSp>
            <p:nvGrpSpPr>
              <p:cNvPr id="435" name="Groupe 434">
                <a:extLst>
                  <a:ext uri="{FF2B5EF4-FFF2-40B4-BE49-F238E27FC236}">
                    <a16:creationId xmlns:a16="http://schemas.microsoft.com/office/drawing/2014/main" id="{44A0D6D5-49D0-4815-ADC6-978A82412AB5}"/>
                  </a:ext>
                </a:extLst>
              </p:cNvPr>
              <p:cNvGrpSpPr/>
              <p:nvPr/>
            </p:nvGrpSpPr>
            <p:grpSpPr>
              <a:xfrm>
                <a:off x="3563823" y="871610"/>
                <a:ext cx="1524716" cy="953134"/>
                <a:chOff x="1115551" y="834500"/>
                <a:chExt cx="1524716" cy="953134"/>
              </a:xfrm>
              <a:effectLst>
                <a:glow rad="127000">
                  <a:schemeClr val="bg1"/>
                </a:glow>
              </a:effectLst>
            </p:grpSpPr>
            <p:grpSp>
              <p:nvGrpSpPr>
                <p:cNvPr id="437" name="Groupe 436">
                  <a:extLst>
                    <a:ext uri="{FF2B5EF4-FFF2-40B4-BE49-F238E27FC236}">
                      <a16:creationId xmlns:a16="http://schemas.microsoft.com/office/drawing/2014/main" id="{C4A50E6A-42B6-4A7C-954D-719E5724F1CB}"/>
                    </a:ext>
                  </a:extLst>
                </p:cNvPr>
                <p:cNvGrpSpPr/>
                <p:nvPr/>
              </p:nvGrpSpPr>
              <p:grpSpPr>
                <a:xfrm>
                  <a:off x="1115551" y="836712"/>
                  <a:ext cx="792153" cy="950922"/>
                  <a:chOff x="1115551" y="836712"/>
                  <a:chExt cx="792153" cy="950922"/>
                </a:xfrm>
              </p:grpSpPr>
              <p:sp>
                <p:nvSpPr>
                  <p:cNvPr id="444" name="Ellipse 443">
                    <a:extLst>
                      <a:ext uri="{FF2B5EF4-FFF2-40B4-BE49-F238E27FC236}">
                        <a16:creationId xmlns:a16="http://schemas.microsoft.com/office/drawing/2014/main" id="{F608C9E2-326A-4252-A6FE-6470040CC62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5" name="Ellipse 444">
                    <a:extLst>
                      <a:ext uri="{FF2B5EF4-FFF2-40B4-BE49-F238E27FC236}">
                        <a16:creationId xmlns:a16="http://schemas.microsoft.com/office/drawing/2014/main" id="{4E56D95B-FD97-424C-B748-C814673124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6" name="Ellipse 445">
                    <a:extLst>
                      <a:ext uri="{FF2B5EF4-FFF2-40B4-BE49-F238E27FC236}">
                        <a16:creationId xmlns:a16="http://schemas.microsoft.com/office/drawing/2014/main" id="{BDEBD3AC-5BC2-4B37-90AC-C742167E2D00}"/>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7" name="Ellipse 446">
                    <a:extLst>
                      <a:ext uri="{FF2B5EF4-FFF2-40B4-BE49-F238E27FC236}">
                        <a16:creationId xmlns:a16="http://schemas.microsoft.com/office/drawing/2014/main" id="{5B25AE69-9207-4DB7-AA3E-CA1D46CAD79E}"/>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8" name="Ellipse 447">
                    <a:extLst>
                      <a:ext uri="{FF2B5EF4-FFF2-40B4-BE49-F238E27FC236}">
                        <a16:creationId xmlns:a16="http://schemas.microsoft.com/office/drawing/2014/main" id="{CF165FCB-5BCE-458E-B3CC-2A6637A0B3E0}"/>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38" name="Groupe 437">
                  <a:extLst>
                    <a:ext uri="{FF2B5EF4-FFF2-40B4-BE49-F238E27FC236}">
                      <a16:creationId xmlns:a16="http://schemas.microsoft.com/office/drawing/2014/main" id="{B0A25B21-DFBD-47F6-A6A4-078AA73F8993}"/>
                    </a:ext>
                  </a:extLst>
                </p:cNvPr>
                <p:cNvGrpSpPr/>
                <p:nvPr/>
              </p:nvGrpSpPr>
              <p:grpSpPr>
                <a:xfrm>
                  <a:off x="2051720" y="834500"/>
                  <a:ext cx="588547" cy="881261"/>
                  <a:chOff x="1319157" y="836712"/>
                  <a:chExt cx="588547" cy="881261"/>
                </a:xfrm>
              </p:grpSpPr>
              <p:sp>
                <p:nvSpPr>
                  <p:cNvPr id="439" name="Ellipse 438">
                    <a:extLst>
                      <a:ext uri="{FF2B5EF4-FFF2-40B4-BE49-F238E27FC236}">
                        <a16:creationId xmlns:a16="http://schemas.microsoft.com/office/drawing/2014/main" id="{208AB656-8649-473F-9445-485111A9BA7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0" name="Ellipse 439">
                    <a:extLst>
                      <a:ext uri="{FF2B5EF4-FFF2-40B4-BE49-F238E27FC236}">
                        <a16:creationId xmlns:a16="http://schemas.microsoft.com/office/drawing/2014/main" id="{84A5561B-02FC-455A-A072-60A58E6DC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1" name="Ellipse 440">
                    <a:extLst>
                      <a:ext uri="{FF2B5EF4-FFF2-40B4-BE49-F238E27FC236}">
                        <a16:creationId xmlns:a16="http://schemas.microsoft.com/office/drawing/2014/main" id="{93DDADD0-299C-4AE5-9B52-290ECC77ED5B}"/>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2" name="Ellipse 441">
                    <a:extLst>
                      <a:ext uri="{FF2B5EF4-FFF2-40B4-BE49-F238E27FC236}">
                        <a16:creationId xmlns:a16="http://schemas.microsoft.com/office/drawing/2014/main" id="{CFCF0B68-0CE9-46FE-85EC-3E89686ABCB5}"/>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3" name="Ellipse 442">
                    <a:extLst>
                      <a:ext uri="{FF2B5EF4-FFF2-40B4-BE49-F238E27FC236}">
                        <a16:creationId xmlns:a16="http://schemas.microsoft.com/office/drawing/2014/main" id="{0F466AE2-24C9-48D5-B13A-F1963CCEB0CF}"/>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36" name="Rectangle 435">
                <a:extLst>
                  <a:ext uri="{FF2B5EF4-FFF2-40B4-BE49-F238E27FC236}">
                    <a16:creationId xmlns:a16="http://schemas.microsoft.com/office/drawing/2014/main" id="{0CE06408-D71F-4EE0-BA56-E8263BD5016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2" name="Ellipse 391">
              <a:extLst>
                <a:ext uri="{FF2B5EF4-FFF2-40B4-BE49-F238E27FC236}">
                  <a16:creationId xmlns:a16="http://schemas.microsoft.com/office/drawing/2014/main" id="{FF5DDEFA-FB06-42C2-BEBB-248F6C3EEBEB}"/>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3" name="Ellipse 392">
              <a:extLst>
                <a:ext uri="{FF2B5EF4-FFF2-40B4-BE49-F238E27FC236}">
                  <a16:creationId xmlns:a16="http://schemas.microsoft.com/office/drawing/2014/main" id="{884361E1-5D67-4EDC-8C19-50DB17BBC61E}"/>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4" name="Ellipse 393">
              <a:extLst>
                <a:ext uri="{FF2B5EF4-FFF2-40B4-BE49-F238E27FC236}">
                  <a16:creationId xmlns:a16="http://schemas.microsoft.com/office/drawing/2014/main" id="{C5567EF5-AE25-453F-9CC1-11010081D529}"/>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5" name="Ellipse 394">
              <a:extLst>
                <a:ext uri="{FF2B5EF4-FFF2-40B4-BE49-F238E27FC236}">
                  <a16:creationId xmlns:a16="http://schemas.microsoft.com/office/drawing/2014/main" id="{CED38DAE-FE4A-46BC-B432-5A331D056336}"/>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6" name="Ellipse 395">
              <a:extLst>
                <a:ext uri="{FF2B5EF4-FFF2-40B4-BE49-F238E27FC236}">
                  <a16:creationId xmlns:a16="http://schemas.microsoft.com/office/drawing/2014/main" id="{1A60122D-C953-4475-A887-5D855B89E1B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7" name="Ellipse 396">
              <a:extLst>
                <a:ext uri="{FF2B5EF4-FFF2-40B4-BE49-F238E27FC236}">
                  <a16:creationId xmlns:a16="http://schemas.microsoft.com/office/drawing/2014/main" id="{1B9D0133-EF65-462B-B454-FC333FAD4DD6}"/>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8" name="Ellipse 397">
              <a:extLst>
                <a:ext uri="{FF2B5EF4-FFF2-40B4-BE49-F238E27FC236}">
                  <a16:creationId xmlns:a16="http://schemas.microsoft.com/office/drawing/2014/main" id="{1A54AFDE-7777-427F-9B73-561C8DA70498}"/>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9" name="Ellipse 398">
              <a:extLst>
                <a:ext uri="{FF2B5EF4-FFF2-40B4-BE49-F238E27FC236}">
                  <a16:creationId xmlns:a16="http://schemas.microsoft.com/office/drawing/2014/main" id="{0F03D64D-D442-43DB-BC02-B2561292CFE1}"/>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0" name="Ellipse 399">
              <a:extLst>
                <a:ext uri="{FF2B5EF4-FFF2-40B4-BE49-F238E27FC236}">
                  <a16:creationId xmlns:a16="http://schemas.microsoft.com/office/drawing/2014/main" id="{AE92FDF7-EDA4-4EDE-A73E-39DA355C76C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1" name="Ellipse 400">
              <a:extLst>
                <a:ext uri="{FF2B5EF4-FFF2-40B4-BE49-F238E27FC236}">
                  <a16:creationId xmlns:a16="http://schemas.microsoft.com/office/drawing/2014/main" id="{42E45679-18D9-42C9-BF1F-BB4782F95D1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2" name="Rectangle 401">
              <a:extLst>
                <a:ext uri="{FF2B5EF4-FFF2-40B4-BE49-F238E27FC236}">
                  <a16:creationId xmlns:a16="http://schemas.microsoft.com/office/drawing/2014/main" id="{51B6753C-6DD5-4A5F-8A1B-3D4962B82183}"/>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3" name="Ellipse 402">
              <a:extLst>
                <a:ext uri="{FF2B5EF4-FFF2-40B4-BE49-F238E27FC236}">
                  <a16:creationId xmlns:a16="http://schemas.microsoft.com/office/drawing/2014/main" id="{169CD363-FA13-4597-9607-CA0BFA296422}"/>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404" name="Rectangle 403">
              <a:extLst>
                <a:ext uri="{FF2B5EF4-FFF2-40B4-BE49-F238E27FC236}">
                  <a16:creationId xmlns:a16="http://schemas.microsoft.com/office/drawing/2014/main" id="{B2154F3D-0A21-4D3A-9135-81194E751D7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05" name="Groupe 404">
              <a:extLst>
                <a:ext uri="{FF2B5EF4-FFF2-40B4-BE49-F238E27FC236}">
                  <a16:creationId xmlns:a16="http://schemas.microsoft.com/office/drawing/2014/main" id="{7D8047B6-5CE2-44F1-BB12-ED887C85092B}"/>
                </a:ext>
              </a:extLst>
            </p:cNvPr>
            <p:cNvGrpSpPr>
              <a:grpSpLocks/>
            </p:cNvGrpSpPr>
            <p:nvPr/>
          </p:nvGrpSpPr>
          <p:grpSpPr bwMode="auto">
            <a:xfrm>
              <a:off x="6767779" y="1556792"/>
              <a:ext cx="1654745" cy="1105916"/>
              <a:chOff x="3563823" y="720899"/>
              <a:chExt cx="1656249" cy="1103845"/>
            </a:xfrm>
          </p:grpSpPr>
          <p:grpSp>
            <p:nvGrpSpPr>
              <p:cNvPr id="421" name="Groupe 420">
                <a:extLst>
                  <a:ext uri="{FF2B5EF4-FFF2-40B4-BE49-F238E27FC236}">
                    <a16:creationId xmlns:a16="http://schemas.microsoft.com/office/drawing/2014/main" id="{478F2980-FE2E-4DCF-9F11-1121C8E3CAB2}"/>
                  </a:ext>
                </a:extLst>
              </p:cNvPr>
              <p:cNvGrpSpPr/>
              <p:nvPr/>
            </p:nvGrpSpPr>
            <p:grpSpPr>
              <a:xfrm>
                <a:off x="3563823" y="720899"/>
                <a:ext cx="1524716" cy="1103845"/>
                <a:chOff x="1115551" y="683789"/>
                <a:chExt cx="1524716" cy="1103845"/>
              </a:xfrm>
              <a:effectLst>
                <a:glow rad="127000">
                  <a:schemeClr val="bg1"/>
                </a:glow>
              </a:effectLst>
            </p:grpSpPr>
            <p:grpSp>
              <p:nvGrpSpPr>
                <p:cNvPr id="423" name="Groupe 422">
                  <a:extLst>
                    <a:ext uri="{FF2B5EF4-FFF2-40B4-BE49-F238E27FC236}">
                      <a16:creationId xmlns:a16="http://schemas.microsoft.com/office/drawing/2014/main" id="{A1640579-56CD-4638-81A7-4F5DE103A24F}"/>
                    </a:ext>
                  </a:extLst>
                </p:cNvPr>
                <p:cNvGrpSpPr/>
                <p:nvPr/>
              </p:nvGrpSpPr>
              <p:grpSpPr>
                <a:xfrm>
                  <a:off x="1115551" y="836712"/>
                  <a:ext cx="792153" cy="950922"/>
                  <a:chOff x="1115551" y="836712"/>
                  <a:chExt cx="792153" cy="950922"/>
                </a:xfrm>
              </p:grpSpPr>
              <p:sp>
                <p:nvSpPr>
                  <p:cNvPr id="430" name="Ellipse 429">
                    <a:extLst>
                      <a:ext uri="{FF2B5EF4-FFF2-40B4-BE49-F238E27FC236}">
                        <a16:creationId xmlns:a16="http://schemas.microsoft.com/office/drawing/2014/main" id="{6A8B62FD-A48D-49F8-93AA-230C770589B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1" name="Ellipse 430">
                    <a:extLst>
                      <a:ext uri="{FF2B5EF4-FFF2-40B4-BE49-F238E27FC236}">
                        <a16:creationId xmlns:a16="http://schemas.microsoft.com/office/drawing/2014/main" id="{FBF16071-56E9-4A6C-817C-E3C975E9F88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2" name="Ellipse 431">
                    <a:extLst>
                      <a:ext uri="{FF2B5EF4-FFF2-40B4-BE49-F238E27FC236}">
                        <a16:creationId xmlns:a16="http://schemas.microsoft.com/office/drawing/2014/main" id="{5C704483-1555-456F-BF2A-6CCA6C5E0C1B}"/>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3" name="Ellipse 432">
                    <a:extLst>
                      <a:ext uri="{FF2B5EF4-FFF2-40B4-BE49-F238E27FC236}">
                        <a16:creationId xmlns:a16="http://schemas.microsoft.com/office/drawing/2014/main" id="{0F7C43EA-B0FB-4152-8721-13A89090CC9A}"/>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4" name="Ellipse 433">
                    <a:extLst>
                      <a:ext uri="{FF2B5EF4-FFF2-40B4-BE49-F238E27FC236}">
                        <a16:creationId xmlns:a16="http://schemas.microsoft.com/office/drawing/2014/main" id="{203D29CE-8D9B-42FE-80A7-B51083F300A6}"/>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24" name="Groupe 423">
                  <a:extLst>
                    <a:ext uri="{FF2B5EF4-FFF2-40B4-BE49-F238E27FC236}">
                      <a16:creationId xmlns:a16="http://schemas.microsoft.com/office/drawing/2014/main" id="{113677AA-B91C-4DC3-9D4A-28BFFD93E56A}"/>
                    </a:ext>
                  </a:extLst>
                </p:cNvPr>
                <p:cNvGrpSpPr/>
                <p:nvPr/>
              </p:nvGrpSpPr>
              <p:grpSpPr>
                <a:xfrm>
                  <a:off x="2051720" y="683789"/>
                  <a:ext cx="588547" cy="1031972"/>
                  <a:chOff x="1319157" y="686001"/>
                  <a:chExt cx="588547" cy="1031972"/>
                </a:xfrm>
              </p:grpSpPr>
              <p:sp>
                <p:nvSpPr>
                  <p:cNvPr id="425" name="Ellipse 424">
                    <a:extLst>
                      <a:ext uri="{FF2B5EF4-FFF2-40B4-BE49-F238E27FC236}">
                        <a16:creationId xmlns:a16="http://schemas.microsoft.com/office/drawing/2014/main" id="{7ADE3E1A-FDB3-44CC-85FC-8927EE4D49F1}"/>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6" name="Ellipse 425">
                    <a:extLst>
                      <a:ext uri="{FF2B5EF4-FFF2-40B4-BE49-F238E27FC236}">
                        <a16:creationId xmlns:a16="http://schemas.microsoft.com/office/drawing/2014/main" id="{C26056E8-6D5F-4302-82E7-A42837FA5D3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7" name="Ellipse 426">
                    <a:extLst>
                      <a:ext uri="{FF2B5EF4-FFF2-40B4-BE49-F238E27FC236}">
                        <a16:creationId xmlns:a16="http://schemas.microsoft.com/office/drawing/2014/main" id="{3452168F-EED5-4C21-AC1E-838D0DB43D44}"/>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8" name="Ellipse 427">
                    <a:extLst>
                      <a:ext uri="{FF2B5EF4-FFF2-40B4-BE49-F238E27FC236}">
                        <a16:creationId xmlns:a16="http://schemas.microsoft.com/office/drawing/2014/main" id="{4575D2A2-B551-47A1-9784-0FE6C4AE78F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9" name="Ellipse 428">
                    <a:extLst>
                      <a:ext uri="{FF2B5EF4-FFF2-40B4-BE49-F238E27FC236}">
                        <a16:creationId xmlns:a16="http://schemas.microsoft.com/office/drawing/2014/main" id="{A0CDECD7-4450-4F16-AEC4-EF3EDE21994E}"/>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22" name="Rectangle 421">
                <a:extLst>
                  <a:ext uri="{FF2B5EF4-FFF2-40B4-BE49-F238E27FC236}">
                    <a16:creationId xmlns:a16="http://schemas.microsoft.com/office/drawing/2014/main" id="{85E3B3CF-03BF-49F0-B7CB-E6A23AD37AF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06" name="Groupe 405">
              <a:extLst>
                <a:ext uri="{FF2B5EF4-FFF2-40B4-BE49-F238E27FC236}">
                  <a16:creationId xmlns:a16="http://schemas.microsoft.com/office/drawing/2014/main" id="{7D229AE6-88F8-45C5-A016-E380023C1D02}"/>
                </a:ext>
              </a:extLst>
            </p:cNvPr>
            <p:cNvGrpSpPr>
              <a:grpSpLocks/>
            </p:cNvGrpSpPr>
            <p:nvPr/>
          </p:nvGrpSpPr>
          <p:grpSpPr bwMode="auto">
            <a:xfrm>
              <a:off x="5253099" y="1165777"/>
              <a:ext cx="1584325" cy="1296144"/>
              <a:chOff x="3635896" y="465376"/>
              <a:chExt cx="1584176" cy="1296885"/>
            </a:xfrm>
          </p:grpSpPr>
          <p:grpSp>
            <p:nvGrpSpPr>
              <p:cNvPr id="407" name="Groupe 406">
                <a:extLst>
                  <a:ext uri="{FF2B5EF4-FFF2-40B4-BE49-F238E27FC236}">
                    <a16:creationId xmlns:a16="http://schemas.microsoft.com/office/drawing/2014/main" id="{19CFC462-7959-49A2-A7E8-B8D812813BEE}"/>
                  </a:ext>
                </a:extLst>
              </p:cNvPr>
              <p:cNvGrpSpPr/>
              <p:nvPr/>
            </p:nvGrpSpPr>
            <p:grpSpPr>
              <a:xfrm>
                <a:off x="3767429" y="465376"/>
                <a:ext cx="1321110" cy="1296885"/>
                <a:chOff x="1319157" y="428266"/>
                <a:chExt cx="1321110" cy="1296885"/>
              </a:xfrm>
              <a:effectLst>
                <a:glow rad="127000">
                  <a:schemeClr val="bg1"/>
                </a:glow>
              </a:effectLst>
            </p:grpSpPr>
            <p:grpSp>
              <p:nvGrpSpPr>
                <p:cNvPr id="409" name="Groupe 408">
                  <a:extLst>
                    <a:ext uri="{FF2B5EF4-FFF2-40B4-BE49-F238E27FC236}">
                      <a16:creationId xmlns:a16="http://schemas.microsoft.com/office/drawing/2014/main" id="{11D95233-F360-4322-B7E6-38A66EC1A3C7}"/>
                    </a:ext>
                  </a:extLst>
                </p:cNvPr>
                <p:cNvGrpSpPr/>
                <p:nvPr/>
              </p:nvGrpSpPr>
              <p:grpSpPr>
                <a:xfrm>
                  <a:off x="1319157" y="836712"/>
                  <a:ext cx="588547" cy="856227"/>
                  <a:chOff x="1319157" y="836712"/>
                  <a:chExt cx="588547" cy="856227"/>
                </a:xfrm>
              </p:grpSpPr>
              <p:sp>
                <p:nvSpPr>
                  <p:cNvPr id="416" name="Ellipse 415">
                    <a:extLst>
                      <a:ext uri="{FF2B5EF4-FFF2-40B4-BE49-F238E27FC236}">
                        <a16:creationId xmlns:a16="http://schemas.microsoft.com/office/drawing/2014/main" id="{84B58AF0-6E50-4A29-8FB4-AAB7C88EBB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7" name="Ellipse 416">
                    <a:extLst>
                      <a:ext uri="{FF2B5EF4-FFF2-40B4-BE49-F238E27FC236}">
                        <a16:creationId xmlns:a16="http://schemas.microsoft.com/office/drawing/2014/main" id="{5F7797B2-D974-4A6A-A3AC-B7107B42CB5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8" name="Ellipse 417">
                    <a:extLst>
                      <a:ext uri="{FF2B5EF4-FFF2-40B4-BE49-F238E27FC236}">
                        <a16:creationId xmlns:a16="http://schemas.microsoft.com/office/drawing/2014/main" id="{ED146BD5-E5C2-467B-8C88-29A2DD20E544}"/>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9" name="Ellipse 418">
                    <a:extLst>
                      <a:ext uri="{FF2B5EF4-FFF2-40B4-BE49-F238E27FC236}">
                        <a16:creationId xmlns:a16="http://schemas.microsoft.com/office/drawing/2014/main" id="{AB5A2C66-81C5-4666-B98A-0384A6211910}"/>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0" name="Ellipse 419">
                    <a:extLst>
                      <a:ext uri="{FF2B5EF4-FFF2-40B4-BE49-F238E27FC236}">
                        <a16:creationId xmlns:a16="http://schemas.microsoft.com/office/drawing/2014/main" id="{BF583045-2416-4A2A-BAF2-33BE437982A2}"/>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10" name="Groupe 409">
                  <a:extLst>
                    <a:ext uri="{FF2B5EF4-FFF2-40B4-BE49-F238E27FC236}">
                      <a16:creationId xmlns:a16="http://schemas.microsoft.com/office/drawing/2014/main" id="{AE15B3B9-E3E1-4CFA-B6C9-2C728435F81C}"/>
                    </a:ext>
                  </a:extLst>
                </p:cNvPr>
                <p:cNvGrpSpPr/>
                <p:nvPr/>
              </p:nvGrpSpPr>
              <p:grpSpPr>
                <a:xfrm>
                  <a:off x="2051720" y="428266"/>
                  <a:ext cx="588547" cy="1296885"/>
                  <a:chOff x="1319157" y="430478"/>
                  <a:chExt cx="588547" cy="1296885"/>
                </a:xfrm>
              </p:grpSpPr>
              <p:sp>
                <p:nvSpPr>
                  <p:cNvPr id="411" name="Ellipse 410">
                    <a:extLst>
                      <a:ext uri="{FF2B5EF4-FFF2-40B4-BE49-F238E27FC236}">
                        <a16:creationId xmlns:a16="http://schemas.microsoft.com/office/drawing/2014/main" id="{E20B64CC-E771-478E-B8FD-644D4D65B0C6}"/>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2" name="Ellipse 411">
                    <a:extLst>
                      <a:ext uri="{FF2B5EF4-FFF2-40B4-BE49-F238E27FC236}">
                        <a16:creationId xmlns:a16="http://schemas.microsoft.com/office/drawing/2014/main" id="{83882639-B53E-4034-803E-76A141F6E23B}"/>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3" name="Ellipse 412">
                    <a:extLst>
                      <a:ext uri="{FF2B5EF4-FFF2-40B4-BE49-F238E27FC236}">
                        <a16:creationId xmlns:a16="http://schemas.microsoft.com/office/drawing/2014/main" id="{82B5B4B1-3E98-45CD-A135-BC252AA6248A}"/>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4" name="Ellipse 413">
                    <a:extLst>
                      <a:ext uri="{FF2B5EF4-FFF2-40B4-BE49-F238E27FC236}">
                        <a16:creationId xmlns:a16="http://schemas.microsoft.com/office/drawing/2014/main" id="{2281CD42-2EB4-4A8E-B72A-C44DEA8EA9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5" name="Ellipse 414">
                    <a:extLst>
                      <a:ext uri="{FF2B5EF4-FFF2-40B4-BE49-F238E27FC236}">
                        <a16:creationId xmlns:a16="http://schemas.microsoft.com/office/drawing/2014/main" id="{64B3969F-B7EB-4415-8D09-A3FCCA182F8B}"/>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08" name="Rectangle 407">
                <a:extLst>
                  <a:ext uri="{FF2B5EF4-FFF2-40B4-BE49-F238E27FC236}">
                    <a16:creationId xmlns:a16="http://schemas.microsoft.com/office/drawing/2014/main" id="{6322CEE8-6E4A-4761-8226-BF508F04D59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6" name="Rectangle 465">
            <a:extLst>
              <a:ext uri="{FF2B5EF4-FFF2-40B4-BE49-F238E27FC236}">
                <a16:creationId xmlns:a16="http://schemas.microsoft.com/office/drawing/2014/main" id="{CCD377A4-FA4F-4F72-B32B-9BD795B01123}"/>
              </a:ext>
            </a:extLst>
          </p:cNvPr>
          <p:cNvSpPr/>
          <p:nvPr/>
        </p:nvSpPr>
        <p:spPr>
          <a:xfrm>
            <a:off x="7308644" y="69931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2567608" y="734943"/>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2893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4036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8438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Connecteur droit avec flèche 475">
            <a:extLst>
              <a:ext uri="{FF2B5EF4-FFF2-40B4-BE49-F238E27FC236}">
                <a16:creationId xmlns:a16="http://schemas.microsoft.com/office/drawing/2014/main" id="{25B2DC10-825B-417A-A1DC-B3DF5C0F5E5A}"/>
              </a:ext>
            </a:extLst>
          </p:cNvPr>
          <p:cNvCxnSpPr>
            <a:cxnSpLocks/>
            <a:endCxn id="404" idx="0"/>
          </p:cNvCxnSpPr>
          <p:nvPr/>
        </p:nvCxnSpPr>
        <p:spPr>
          <a:xfrm>
            <a:off x="2719485" y="4371809"/>
            <a:ext cx="0" cy="374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id="{B8A58AA6-932E-4981-ABD5-D10621A3CE9D}"/>
              </a:ext>
            </a:extLst>
          </p:cNvPr>
          <p:cNvGrpSpPr/>
          <p:nvPr/>
        </p:nvGrpSpPr>
        <p:grpSpPr>
          <a:xfrm>
            <a:off x="1919536" y="182881"/>
            <a:ext cx="8064896" cy="547903"/>
            <a:chOff x="395536" y="182880"/>
            <a:chExt cx="8064896" cy="547903"/>
          </a:xfrm>
        </p:grpSpPr>
        <p:sp>
          <p:nvSpPr>
            <p:cNvPr id="493" name="Rectangle 492">
              <a:extLst>
                <a:ext uri="{FF2B5EF4-FFF2-40B4-BE49-F238E27FC236}">
                  <a16:creationId xmlns:a16="http://schemas.microsoft.com/office/drawing/2014/main"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5844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92B1456D-4F33-4D1C-9C2E-0BB3A4C80F29}"/>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10035668" y="109218"/>
            <a:ext cx="452821" cy="329184"/>
          </a:xfrm>
        </p:spPr>
        <p:txBody>
          <a:bodyPr/>
          <a:lstStyle/>
          <a:p>
            <a:fld id="{CF4668DC-857F-487D-BFFA-8C0CA5037977}" type="slidenum">
              <a:rPr lang="fr-BE" smtClean="0">
                <a:solidFill>
                  <a:schemeClr val="tx1"/>
                </a:solidFill>
              </a:rPr>
              <a:pPr/>
              <a:t>19</a:t>
            </a:fld>
            <a:endParaRPr lang="fr-BE" dirty="0">
              <a:solidFill>
                <a:schemeClr val="tx1"/>
              </a:solidFill>
            </a:endParaRPr>
          </a:p>
        </p:txBody>
      </p:sp>
      <p:sp>
        <p:nvSpPr>
          <p:cNvPr id="79" name="ZoneTexte 78">
            <a:extLst>
              <a:ext uri="{FF2B5EF4-FFF2-40B4-BE49-F238E27FC236}">
                <a16:creationId xmlns:a16="http://schemas.microsoft.com/office/drawing/2014/main" id="{54C6151A-3DE8-40F9-9654-A45ACD77BAD0}"/>
              </a:ext>
            </a:extLst>
          </p:cNvPr>
          <p:cNvSpPr txBox="1"/>
          <p:nvPr/>
        </p:nvSpPr>
        <p:spPr>
          <a:xfrm>
            <a:off x="1703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1597538"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5D2U</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id="{3DD188DD-C8C9-4DD9-8D98-D025E2C33357}"/>
              </a:ext>
            </a:extLst>
          </p:cNvPr>
          <p:cNvGrpSpPr/>
          <p:nvPr/>
        </p:nvGrpSpPr>
        <p:grpSpPr>
          <a:xfrm>
            <a:off x="4790334" y="801178"/>
            <a:ext cx="2404655" cy="1473766"/>
            <a:chOff x="4933950" y="224036"/>
            <a:chExt cx="3538538" cy="2628900"/>
          </a:xfrm>
        </p:grpSpPr>
        <p:sp>
          <p:nvSpPr>
            <p:cNvPr id="236" name="Ellipse 130">
              <a:extLst>
                <a:ext uri="{FF2B5EF4-FFF2-40B4-BE49-F238E27FC236}">
                  <a16:creationId xmlns:a16="http://schemas.microsoft.com/office/drawing/2014/main"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85" name="ZoneTexte 384">
            <a:extLst>
              <a:ext uri="{FF2B5EF4-FFF2-40B4-BE49-F238E27FC236}">
                <a16:creationId xmlns:a16="http://schemas.microsoft.com/office/drawing/2014/main" id="{90DAB9D9-E778-4850-BF36-B6B8E4BCA29A}"/>
              </a:ext>
            </a:extLst>
          </p:cNvPr>
          <p:cNvSpPr txBox="1"/>
          <p:nvPr/>
        </p:nvSpPr>
        <p:spPr>
          <a:xfrm>
            <a:off x="4546156" y="3470806"/>
            <a:ext cx="2222959" cy="1477328"/>
          </a:xfrm>
          <a:prstGeom prst="rect">
            <a:avLst/>
          </a:prstGeom>
          <a:noFill/>
        </p:spPr>
        <p:txBody>
          <a:bodyPr wrap="square" rtlCol="0">
            <a:spAutoFit/>
          </a:bodyPr>
          <a:lstStyle/>
          <a:p>
            <a:r>
              <a:rPr lang="fr-FR" dirty="0"/>
              <a:t>Comptage dix, vingt, …, cinquante, cinquante-et-un, </a:t>
            </a:r>
            <a:r>
              <a:rPr lang="fr-FR" b="1" dirty="0"/>
              <a:t>cinquante-deux</a:t>
            </a:r>
          </a:p>
        </p:txBody>
      </p:sp>
      <p:sp>
        <p:nvSpPr>
          <p:cNvPr id="386" name="Rectangle 385">
            <a:extLst>
              <a:ext uri="{FF2B5EF4-FFF2-40B4-BE49-F238E27FC236}">
                <a16:creationId xmlns:a16="http://schemas.microsoft.com/office/drawing/2014/main" id="{40349F17-F38E-4886-9F1D-EE57E8959303}"/>
              </a:ext>
            </a:extLst>
          </p:cNvPr>
          <p:cNvSpPr/>
          <p:nvPr/>
        </p:nvSpPr>
        <p:spPr>
          <a:xfrm>
            <a:off x="1818235" y="6127610"/>
            <a:ext cx="2135080" cy="646331"/>
          </a:xfrm>
          <a:prstGeom prst="rect">
            <a:avLst/>
          </a:prstGeom>
        </p:spPr>
        <p:txBody>
          <a:bodyPr wrap="square">
            <a:spAutoFit/>
          </a:bodyPr>
          <a:lstStyle/>
          <a:p>
            <a:r>
              <a:rPr lang="fr-FR" dirty="0"/>
              <a:t>Pas d’organisation de la collection</a:t>
            </a:r>
          </a:p>
        </p:txBody>
      </p:sp>
      <p:grpSp>
        <p:nvGrpSpPr>
          <p:cNvPr id="388" name="Groupe 387">
            <a:extLst>
              <a:ext uri="{FF2B5EF4-FFF2-40B4-BE49-F238E27FC236}">
                <a16:creationId xmlns:a16="http://schemas.microsoft.com/office/drawing/2014/main" id="{E44F47AB-4F33-46C0-A075-238D5B399DFF}"/>
              </a:ext>
            </a:extLst>
          </p:cNvPr>
          <p:cNvGrpSpPr/>
          <p:nvPr/>
        </p:nvGrpSpPr>
        <p:grpSpPr>
          <a:xfrm>
            <a:off x="1790949" y="4746527"/>
            <a:ext cx="1857072" cy="1360970"/>
            <a:chOff x="4933950" y="224036"/>
            <a:chExt cx="3538538" cy="2628900"/>
          </a:xfrm>
        </p:grpSpPr>
        <p:sp>
          <p:nvSpPr>
            <p:cNvPr id="389" name="Ellipse 130">
              <a:extLst>
                <a:ext uri="{FF2B5EF4-FFF2-40B4-BE49-F238E27FC236}">
                  <a16:creationId xmlns:a16="http://schemas.microsoft.com/office/drawing/2014/main" id="{5CE547E6-9401-475E-B4BE-0481EDBE18CB}"/>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390" name="Groupe 389">
              <a:extLst>
                <a:ext uri="{FF2B5EF4-FFF2-40B4-BE49-F238E27FC236}">
                  <a16:creationId xmlns:a16="http://schemas.microsoft.com/office/drawing/2014/main" id="{E25B6CB1-19FB-4023-B00B-0FE5E955BE7E}"/>
                </a:ext>
              </a:extLst>
            </p:cNvPr>
            <p:cNvGrpSpPr>
              <a:grpSpLocks/>
            </p:cNvGrpSpPr>
            <p:nvPr/>
          </p:nvGrpSpPr>
          <p:grpSpPr bwMode="auto">
            <a:xfrm>
              <a:off x="5333346" y="1484784"/>
              <a:ext cx="1584325" cy="1296144"/>
              <a:chOff x="3635896" y="465376"/>
              <a:chExt cx="1584176" cy="1296885"/>
            </a:xfrm>
          </p:grpSpPr>
          <p:grpSp>
            <p:nvGrpSpPr>
              <p:cNvPr id="449" name="Groupe 448">
                <a:extLst>
                  <a:ext uri="{FF2B5EF4-FFF2-40B4-BE49-F238E27FC236}">
                    <a16:creationId xmlns:a16="http://schemas.microsoft.com/office/drawing/2014/main" id="{ADB82E94-3827-41AC-B68A-DB741CA96D2E}"/>
                  </a:ext>
                </a:extLst>
              </p:cNvPr>
              <p:cNvGrpSpPr/>
              <p:nvPr/>
            </p:nvGrpSpPr>
            <p:grpSpPr>
              <a:xfrm>
                <a:off x="3767429" y="465376"/>
                <a:ext cx="1321110" cy="1296885"/>
                <a:chOff x="1319157" y="428266"/>
                <a:chExt cx="1321110" cy="1296885"/>
              </a:xfrm>
              <a:effectLst>
                <a:glow rad="127000">
                  <a:schemeClr val="bg1"/>
                </a:glow>
              </a:effectLst>
            </p:grpSpPr>
            <p:grpSp>
              <p:nvGrpSpPr>
                <p:cNvPr id="451" name="Groupe 450">
                  <a:extLst>
                    <a:ext uri="{FF2B5EF4-FFF2-40B4-BE49-F238E27FC236}">
                      <a16:creationId xmlns:a16="http://schemas.microsoft.com/office/drawing/2014/main" id="{D0C2E3F9-981A-4672-8FAF-1752087BDF8B}"/>
                    </a:ext>
                  </a:extLst>
                </p:cNvPr>
                <p:cNvGrpSpPr/>
                <p:nvPr/>
              </p:nvGrpSpPr>
              <p:grpSpPr>
                <a:xfrm>
                  <a:off x="1319157" y="716463"/>
                  <a:ext cx="588547" cy="976476"/>
                  <a:chOff x="1319157" y="716463"/>
                  <a:chExt cx="588547" cy="976476"/>
                </a:xfrm>
              </p:grpSpPr>
              <p:sp>
                <p:nvSpPr>
                  <p:cNvPr id="458" name="Ellipse 457">
                    <a:extLst>
                      <a:ext uri="{FF2B5EF4-FFF2-40B4-BE49-F238E27FC236}">
                        <a16:creationId xmlns:a16="http://schemas.microsoft.com/office/drawing/2014/main" id="{64E2A0BC-767B-4700-A510-59AF8F563A0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9" name="Ellipse 458">
                    <a:extLst>
                      <a:ext uri="{FF2B5EF4-FFF2-40B4-BE49-F238E27FC236}">
                        <a16:creationId xmlns:a16="http://schemas.microsoft.com/office/drawing/2014/main" id="{43C206EB-B8BC-429B-9614-28E0004799E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0" name="Ellipse 459">
                    <a:extLst>
                      <a:ext uri="{FF2B5EF4-FFF2-40B4-BE49-F238E27FC236}">
                        <a16:creationId xmlns:a16="http://schemas.microsoft.com/office/drawing/2014/main" id="{F1EA6CD6-2395-4A60-A17A-783B46AADED7}"/>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1" name="Ellipse 460">
                    <a:extLst>
                      <a:ext uri="{FF2B5EF4-FFF2-40B4-BE49-F238E27FC236}">
                        <a16:creationId xmlns:a16="http://schemas.microsoft.com/office/drawing/2014/main" id="{3BA87B25-A159-4BEC-89F7-7B05D8EBB3DD}"/>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2" name="Ellipse 461">
                    <a:extLst>
                      <a:ext uri="{FF2B5EF4-FFF2-40B4-BE49-F238E27FC236}">
                        <a16:creationId xmlns:a16="http://schemas.microsoft.com/office/drawing/2014/main" id="{C279CF16-09FB-4AEB-9918-B2F630070F78}"/>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52" name="Groupe 451">
                  <a:extLst>
                    <a:ext uri="{FF2B5EF4-FFF2-40B4-BE49-F238E27FC236}">
                      <a16:creationId xmlns:a16="http://schemas.microsoft.com/office/drawing/2014/main" id="{49A16466-81E9-4C74-BFE3-1B04F7B885B2}"/>
                    </a:ext>
                  </a:extLst>
                </p:cNvPr>
                <p:cNvGrpSpPr/>
                <p:nvPr/>
              </p:nvGrpSpPr>
              <p:grpSpPr>
                <a:xfrm>
                  <a:off x="2051720" y="428266"/>
                  <a:ext cx="588547" cy="1296885"/>
                  <a:chOff x="1319157" y="430478"/>
                  <a:chExt cx="588547" cy="1296885"/>
                </a:xfrm>
              </p:grpSpPr>
              <p:sp>
                <p:nvSpPr>
                  <p:cNvPr id="453" name="Ellipse 452">
                    <a:extLst>
                      <a:ext uri="{FF2B5EF4-FFF2-40B4-BE49-F238E27FC236}">
                        <a16:creationId xmlns:a16="http://schemas.microsoft.com/office/drawing/2014/main" id="{825BD210-C7D7-45FD-8981-FC0786FDAC01}"/>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4" name="Ellipse 453">
                    <a:extLst>
                      <a:ext uri="{FF2B5EF4-FFF2-40B4-BE49-F238E27FC236}">
                        <a16:creationId xmlns:a16="http://schemas.microsoft.com/office/drawing/2014/main" id="{A64BEA13-9CC7-4AC3-B200-C0AA1CDBD8C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5" name="Ellipse 454">
                    <a:extLst>
                      <a:ext uri="{FF2B5EF4-FFF2-40B4-BE49-F238E27FC236}">
                        <a16:creationId xmlns:a16="http://schemas.microsoft.com/office/drawing/2014/main" id="{FA2F9FEB-DD9E-4AFF-A658-C3D29B32DF3F}"/>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6" name="Ellipse 455">
                    <a:extLst>
                      <a:ext uri="{FF2B5EF4-FFF2-40B4-BE49-F238E27FC236}">
                        <a16:creationId xmlns:a16="http://schemas.microsoft.com/office/drawing/2014/main" id="{8F73D6FB-F5C6-4724-A26D-6AADB52C8F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7" name="Ellipse 456">
                    <a:extLst>
                      <a:ext uri="{FF2B5EF4-FFF2-40B4-BE49-F238E27FC236}">
                        <a16:creationId xmlns:a16="http://schemas.microsoft.com/office/drawing/2014/main" id="{7C5DC2AE-A163-42DC-8F42-10672A2FC7A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50" name="Rectangle 449">
                <a:extLst>
                  <a:ext uri="{FF2B5EF4-FFF2-40B4-BE49-F238E27FC236}">
                    <a16:creationId xmlns:a16="http://schemas.microsoft.com/office/drawing/2014/main" id="{07241AEC-8339-4317-89B6-2C408D205F2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91" name="Groupe 390">
              <a:extLst>
                <a:ext uri="{FF2B5EF4-FFF2-40B4-BE49-F238E27FC236}">
                  <a16:creationId xmlns:a16="http://schemas.microsoft.com/office/drawing/2014/main" id="{7EE41390-1F4F-4077-B2DA-7C59C609F677}"/>
                </a:ext>
              </a:extLst>
            </p:cNvPr>
            <p:cNvGrpSpPr>
              <a:grpSpLocks/>
            </p:cNvGrpSpPr>
            <p:nvPr/>
          </p:nvGrpSpPr>
          <p:grpSpPr bwMode="auto">
            <a:xfrm>
              <a:off x="6732241" y="495871"/>
              <a:ext cx="1654745" cy="1060921"/>
              <a:chOff x="3563823" y="765810"/>
              <a:chExt cx="1656249" cy="1058934"/>
            </a:xfrm>
          </p:grpSpPr>
          <p:grpSp>
            <p:nvGrpSpPr>
              <p:cNvPr id="435" name="Groupe 434">
                <a:extLst>
                  <a:ext uri="{FF2B5EF4-FFF2-40B4-BE49-F238E27FC236}">
                    <a16:creationId xmlns:a16="http://schemas.microsoft.com/office/drawing/2014/main" id="{44A0D6D5-49D0-4815-ADC6-978A82412AB5}"/>
                  </a:ext>
                </a:extLst>
              </p:cNvPr>
              <p:cNvGrpSpPr/>
              <p:nvPr/>
            </p:nvGrpSpPr>
            <p:grpSpPr>
              <a:xfrm>
                <a:off x="3563823" y="871610"/>
                <a:ext cx="1524716" cy="953134"/>
                <a:chOff x="1115551" y="834500"/>
                <a:chExt cx="1524716" cy="953134"/>
              </a:xfrm>
              <a:effectLst>
                <a:glow rad="127000">
                  <a:schemeClr val="bg1"/>
                </a:glow>
              </a:effectLst>
            </p:grpSpPr>
            <p:grpSp>
              <p:nvGrpSpPr>
                <p:cNvPr id="437" name="Groupe 436">
                  <a:extLst>
                    <a:ext uri="{FF2B5EF4-FFF2-40B4-BE49-F238E27FC236}">
                      <a16:creationId xmlns:a16="http://schemas.microsoft.com/office/drawing/2014/main" id="{C4A50E6A-42B6-4A7C-954D-719E5724F1CB}"/>
                    </a:ext>
                  </a:extLst>
                </p:cNvPr>
                <p:cNvGrpSpPr/>
                <p:nvPr/>
              </p:nvGrpSpPr>
              <p:grpSpPr>
                <a:xfrm>
                  <a:off x="1115551" y="836712"/>
                  <a:ext cx="792153" cy="950922"/>
                  <a:chOff x="1115551" y="836712"/>
                  <a:chExt cx="792153" cy="950922"/>
                </a:xfrm>
              </p:grpSpPr>
              <p:sp>
                <p:nvSpPr>
                  <p:cNvPr id="444" name="Ellipse 443">
                    <a:extLst>
                      <a:ext uri="{FF2B5EF4-FFF2-40B4-BE49-F238E27FC236}">
                        <a16:creationId xmlns:a16="http://schemas.microsoft.com/office/drawing/2014/main" id="{F608C9E2-326A-4252-A6FE-6470040CC62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5" name="Ellipse 444">
                    <a:extLst>
                      <a:ext uri="{FF2B5EF4-FFF2-40B4-BE49-F238E27FC236}">
                        <a16:creationId xmlns:a16="http://schemas.microsoft.com/office/drawing/2014/main" id="{4E56D95B-FD97-424C-B748-C814673124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6" name="Ellipse 445">
                    <a:extLst>
                      <a:ext uri="{FF2B5EF4-FFF2-40B4-BE49-F238E27FC236}">
                        <a16:creationId xmlns:a16="http://schemas.microsoft.com/office/drawing/2014/main" id="{BDEBD3AC-5BC2-4B37-90AC-C742167E2D00}"/>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7" name="Ellipse 446">
                    <a:extLst>
                      <a:ext uri="{FF2B5EF4-FFF2-40B4-BE49-F238E27FC236}">
                        <a16:creationId xmlns:a16="http://schemas.microsoft.com/office/drawing/2014/main" id="{5B25AE69-9207-4DB7-AA3E-CA1D46CAD79E}"/>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8" name="Ellipse 447">
                    <a:extLst>
                      <a:ext uri="{FF2B5EF4-FFF2-40B4-BE49-F238E27FC236}">
                        <a16:creationId xmlns:a16="http://schemas.microsoft.com/office/drawing/2014/main" id="{CF165FCB-5BCE-458E-B3CC-2A6637A0B3E0}"/>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38" name="Groupe 437">
                  <a:extLst>
                    <a:ext uri="{FF2B5EF4-FFF2-40B4-BE49-F238E27FC236}">
                      <a16:creationId xmlns:a16="http://schemas.microsoft.com/office/drawing/2014/main" id="{B0A25B21-DFBD-47F6-A6A4-078AA73F8993}"/>
                    </a:ext>
                  </a:extLst>
                </p:cNvPr>
                <p:cNvGrpSpPr/>
                <p:nvPr/>
              </p:nvGrpSpPr>
              <p:grpSpPr>
                <a:xfrm>
                  <a:off x="2051720" y="834500"/>
                  <a:ext cx="588547" cy="881261"/>
                  <a:chOff x="1319157" y="836712"/>
                  <a:chExt cx="588547" cy="881261"/>
                </a:xfrm>
              </p:grpSpPr>
              <p:sp>
                <p:nvSpPr>
                  <p:cNvPr id="439" name="Ellipse 438">
                    <a:extLst>
                      <a:ext uri="{FF2B5EF4-FFF2-40B4-BE49-F238E27FC236}">
                        <a16:creationId xmlns:a16="http://schemas.microsoft.com/office/drawing/2014/main" id="{208AB656-8649-473F-9445-485111A9BA7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0" name="Ellipse 439">
                    <a:extLst>
                      <a:ext uri="{FF2B5EF4-FFF2-40B4-BE49-F238E27FC236}">
                        <a16:creationId xmlns:a16="http://schemas.microsoft.com/office/drawing/2014/main" id="{84A5561B-02FC-455A-A072-60A58E6DC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1" name="Ellipse 440">
                    <a:extLst>
                      <a:ext uri="{FF2B5EF4-FFF2-40B4-BE49-F238E27FC236}">
                        <a16:creationId xmlns:a16="http://schemas.microsoft.com/office/drawing/2014/main" id="{93DDADD0-299C-4AE5-9B52-290ECC77ED5B}"/>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2" name="Ellipse 441">
                    <a:extLst>
                      <a:ext uri="{FF2B5EF4-FFF2-40B4-BE49-F238E27FC236}">
                        <a16:creationId xmlns:a16="http://schemas.microsoft.com/office/drawing/2014/main" id="{CFCF0B68-0CE9-46FE-85EC-3E89686ABCB5}"/>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3" name="Ellipse 442">
                    <a:extLst>
                      <a:ext uri="{FF2B5EF4-FFF2-40B4-BE49-F238E27FC236}">
                        <a16:creationId xmlns:a16="http://schemas.microsoft.com/office/drawing/2014/main" id="{0F466AE2-24C9-48D5-B13A-F1963CCEB0CF}"/>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36" name="Rectangle 435">
                <a:extLst>
                  <a:ext uri="{FF2B5EF4-FFF2-40B4-BE49-F238E27FC236}">
                    <a16:creationId xmlns:a16="http://schemas.microsoft.com/office/drawing/2014/main" id="{0CE06408-D71F-4EE0-BA56-E8263BD5016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2" name="Ellipse 391">
              <a:extLst>
                <a:ext uri="{FF2B5EF4-FFF2-40B4-BE49-F238E27FC236}">
                  <a16:creationId xmlns:a16="http://schemas.microsoft.com/office/drawing/2014/main" id="{FF5DDEFA-FB06-42C2-BEBB-248F6C3EEBEB}"/>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3" name="Ellipse 392">
              <a:extLst>
                <a:ext uri="{FF2B5EF4-FFF2-40B4-BE49-F238E27FC236}">
                  <a16:creationId xmlns:a16="http://schemas.microsoft.com/office/drawing/2014/main" id="{884361E1-5D67-4EDC-8C19-50DB17BBC61E}"/>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4" name="Ellipse 393">
              <a:extLst>
                <a:ext uri="{FF2B5EF4-FFF2-40B4-BE49-F238E27FC236}">
                  <a16:creationId xmlns:a16="http://schemas.microsoft.com/office/drawing/2014/main" id="{C5567EF5-AE25-453F-9CC1-11010081D529}"/>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5" name="Ellipse 394">
              <a:extLst>
                <a:ext uri="{FF2B5EF4-FFF2-40B4-BE49-F238E27FC236}">
                  <a16:creationId xmlns:a16="http://schemas.microsoft.com/office/drawing/2014/main" id="{CED38DAE-FE4A-46BC-B432-5A331D056336}"/>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6" name="Ellipse 395">
              <a:extLst>
                <a:ext uri="{FF2B5EF4-FFF2-40B4-BE49-F238E27FC236}">
                  <a16:creationId xmlns:a16="http://schemas.microsoft.com/office/drawing/2014/main" id="{1A60122D-C953-4475-A887-5D855B89E1B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7" name="Ellipse 396">
              <a:extLst>
                <a:ext uri="{FF2B5EF4-FFF2-40B4-BE49-F238E27FC236}">
                  <a16:creationId xmlns:a16="http://schemas.microsoft.com/office/drawing/2014/main" id="{1B9D0133-EF65-462B-B454-FC333FAD4DD6}"/>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8" name="Ellipse 397">
              <a:extLst>
                <a:ext uri="{FF2B5EF4-FFF2-40B4-BE49-F238E27FC236}">
                  <a16:creationId xmlns:a16="http://schemas.microsoft.com/office/drawing/2014/main" id="{1A54AFDE-7777-427F-9B73-561C8DA70498}"/>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9" name="Ellipse 398">
              <a:extLst>
                <a:ext uri="{FF2B5EF4-FFF2-40B4-BE49-F238E27FC236}">
                  <a16:creationId xmlns:a16="http://schemas.microsoft.com/office/drawing/2014/main" id="{0F03D64D-D442-43DB-BC02-B2561292CFE1}"/>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0" name="Ellipse 399">
              <a:extLst>
                <a:ext uri="{FF2B5EF4-FFF2-40B4-BE49-F238E27FC236}">
                  <a16:creationId xmlns:a16="http://schemas.microsoft.com/office/drawing/2014/main" id="{AE92FDF7-EDA4-4EDE-A73E-39DA355C76C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1" name="Ellipse 400">
              <a:extLst>
                <a:ext uri="{FF2B5EF4-FFF2-40B4-BE49-F238E27FC236}">
                  <a16:creationId xmlns:a16="http://schemas.microsoft.com/office/drawing/2014/main" id="{42E45679-18D9-42C9-BF1F-BB4782F95D1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2" name="Rectangle 401">
              <a:extLst>
                <a:ext uri="{FF2B5EF4-FFF2-40B4-BE49-F238E27FC236}">
                  <a16:creationId xmlns:a16="http://schemas.microsoft.com/office/drawing/2014/main" id="{51B6753C-6DD5-4A5F-8A1B-3D4962B82183}"/>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3" name="Ellipse 402">
              <a:extLst>
                <a:ext uri="{FF2B5EF4-FFF2-40B4-BE49-F238E27FC236}">
                  <a16:creationId xmlns:a16="http://schemas.microsoft.com/office/drawing/2014/main" id="{169CD363-FA13-4597-9607-CA0BFA296422}"/>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404" name="Rectangle 403">
              <a:extLst>
                <a:ext uri="{FF2B5EF4-FFF2-40B4-BE49-F238E27FC236}">
                  <a16:creationId xmlns:a16="http://schemas.microsoft.com/office/drawing/2014/main" id="{B2154F3D-0A21-4D3A-9135-81194E751D7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05" name="Groupe 404">
              <a:extLst>
                <a:ext uri="{FF2B5EF4-FFF2-40B4-BE49-F238E27FC236}">
                  <a16:creationId xmlns:a16="http://schemas.microsoft.com/office/drawing/2014/main" id="{7D8047B6-5CE2-44F1-BB12-ED887C85092B}"/>
                </a:ext>
              </a:extLst>
            </p:cNvPr>
            <p:cNvGrpSpPr>
              <a:grpSpLocks/>
            </p:cNvGrpSpPr>
            <p:nvPr/>
          </p:nvGrpSpPr>
          <p:grpSpPr bwMode="auto">
            <a:xfrm>
              <a:off x="6767779" y="1556792"/>
              <a:ext cx="1654745" cy="1105916"/>
              <a:chOff x="3563823" y="720899"/>
              <a:chExt cx="1656249" cy="1103845"/>
            </a:xfrm>
          </p:grpSpPr>
          <p:grpSp>
            <p:nvGrpSpPr>
              <p:cNvPr id="421" name="Groupe 420">
                <a:extLst>
                  <a:ext uri="{FF2B5EF4-FFF2-40B4-BE49-F238E27FC236}">
                    <a16:creationId xmlns:a16="http://schemas.microsoft.com/office/drawing/2014/main" id="{478F2980-FE2E-4DCF-9F11-1121C8E3CAB2}"/>
                  </a:ext>
                </a:extLst>
              </p:cNvPr>
              <p:cNvGrpSpPr/>
              <p:nvPr/>
            </p:nvGrpSpPr>
            <p:grpSpPr>
              <a:xfrm>
                <a:off x="3563823" y="720899"/>
                <a:ext cx="1524716" cy="1103845"/>
                <a:chOff x="1115551" y="683789"/>
                <a:chExt cx="1524716" cy="1103845"/>
              </a:xfrm>
              <a:effectLst>
                <a:glow rad="127000">
                  <a:schemeClr val="bg1"/>
                </a:glow>
              </a:effectLst>
            </p:grpSpPr>
            <p:grpSp>
              <p:nvGrpSpPr>
                <p:cNvPr id="423" name="Groupe 422">
                  <a:extLst>
                    <a:ext uri="{FF2B5EF4-FFF2-40B4-BE49-F238E27FC236}">
                      <a16:creationId xmlns:a16="http://schemas.microsoft.com/office/drawing/2014/main" id="{A1640579-56CD-4638-81A7-4F5DE103A24F}"/>
                    </a:ext>
                  </a:extLst>
                </p:cNvPr>
                <p:cNvGrpSpPr/>
                <p:nvPr/>
              </p:nvGrpSpPr>
              <p:grpSpPr>
                <a:xfrm>
                  <a:off x="1115551" y="836712"/>
                  <a:ext cx="792153" cy="950922"/>
                  <a:chOff x="1115551" y="836712"/>
                  <a:chExt cx="792153" cy="950922"/>
                </a:xfrm>
              </p:grpSpPr>
              <p:sp>
                <p:nvSpPr>
                  <p:cNvPr id="430" name="Ellipse 429">
                    <a:extLst>
                      <a:ext uri="{FF2B5EF4-FFF2-40B4-BE49-F238E27FC236}">
                        <a16:creationId xmlns:a16="http://schemas.microsoft.com/office/drawing/2014/main" id="{6A8B62FD-A48D-49F8-93AA-230C770589B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1" name="Ellipse 430">
                    <a:extLst>
                      <a:ext uri="{FF2B5EF4-FFF2-40B4-BE49-F238E27FC236}">
                        <a16:creationId xmlns:a16="http://schemas.microsoft.com/office/drawing/2014/main" id="{FBF16071-56E9-4A6C-817C-E3C975E9F88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2" name="Ellipse 431">
                    <a:extLst>
                      <a:ext uri="{FF2B5EF4-FFF2-40B4-BE49-F238E27FC236}">
                        <a16:creationId xmlns:a16="http://schemas.microsoft.com/office/drawing/2014/main" id="{5C704483-1555-456F-BF2A-6CCA6C5E0C1B}"/>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3" name="Ellipse 432">
                    <a:extLst>
                      <a:ext uri="{FF2B5EF4-FFF2-40B4-BE49-F238E27FC236}">
                        <a16:creationId xmlns:a16="http://schemas.microsoft.com/office/drawing/2014/main" id="{0F7C43EA-B0FB-4152-8721-13A89090CC9A}"/>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4" name="Ellipse 433">
                    <a:extLst>
                      <a:ext uri="{FF2B5EF4-FFF2-40B4-BE49-F238E27FC236}">
                        <a16:creationId xmlns:a16="http://schemas.microsoft.com/office/drawing/2014/main" id="{203D29CE-8D9B-42FE-80A7-B51083F300A6}"/>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24" name="Groupe 423">
                  <a:extLst>
                    <a:ext uri="{FF2B5EF4-FFF2-40B4-BE49-F238E27FC236}">
                      <a16:creationId xmlns:a16="http://schemas.microsoft.com/office/drawing/2014/main" id="{113677AA-B91C-4DC3-9D4A-28BFFD93E56A}"/>
                    </a:ext>
                  </a:extLst>
                </p:cNvPr>
                <p:cNvGrpSpPr/>
                <p:nvPr/>
              </p:nvGrpSpPr>
              <p:grpSpPr>
                <a:xfrm>
                  <a:off x="2051720" y="683789"/>
                  <a:ext cx="588547" cy="1031972"/>
                  <a:chOff x="1319157" y="686001"/>
                  <a:chExt cx="588547" cy="1031972"/>
                </a:xfrm>
              </p:grpSpPr>
              <p:sp>
                <p:nvSpPr>
                  <p:cNvPr id="425" name="Ellipse 424">
                    <a:extLst>
                      <a:ext uri="{FF2B5EF4-FFF2-40B4-BE49-F238E27FC236}">
                        <a16:creationId xmlns:a16="http://schemas.microsoft.com/office/drawing/2014/main" id="{7ADE3E1A-FDB3-44CC-85FC-8927EE4D49F1}"/>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6" name="Ellipse 425">
                    <a:extLst>
                      <a:ext uri="{FF2B5EF4-FFF2-40B4-BE49-F238E27FC236}">
                        <a16:creationId xmlns:a16="http://schemas.microsoft.com/office/drawing/2014/main" id="{C26056E8-6D5F-4302-82E7-A42837FA5D3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7" name="Ellipse 426">
                    <a:extLst>
                      <a:ext uri="{FF2B5EF4-FFF2-40B4-BE49-F238E27FC236}">
                        <a16:creationId xmlns:a16="http://schemas.microsoft.com/office/drawing/2014/main" id="{3452168F-EED5-4C21-AC1E-838D0DB43D44}"/>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8" name="Ellipse 427">
                    <a:extLst>
                      <a:ext uri="{FF2B5EF4-FFF2-40B4-BE49-F238E27FC236}">
                        <a16:creationId xmlns:a16="http://schemas.microsoft.com/office/drawing/2014/main" id="{4575D2A2-B551-47A1-9784-0FE6C4AE78F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9" name="Ellipse 428">
                    <a:extLst>
                      <a:ext uri="{FF2B5EF4-FFF2-40B4-BE49-F238E27FC236}">
                        <a16:creationId xmlns:a16="http://schemas.microsoft.com/office/drawing/2014/main" id="{A0CDECD7-4450-4F16-AEC4-EF3EDE21994E}"/>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22" name="Rectangle 421">
                <a:extLst>
                  <a:ext uri="{FF2B5EF4-FFF2-40B4-BE49-F238E27FC236}">
                    <a16:creationId xmlns:a16="http://schemas.microsoft.com/office/drawing/2014/main" id="{85E3B3CF-03BF-49F0-B7CB-E6A23AD37AF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06" name="Groupe 405">
              <a:extLst>
                <a:ext uri="{FF2B5EF4-FFF2-40B4-BE49-F238E27FC236}">
                  <a16:creationId xmlns:a16="http://schemas.microsoft.com/office/drawing/2014/main" id="{7D229AE6-88F8-45C5-A016-E380023C1D02}"/>
                </a:ext>
              </a:extLst>
            </p:cNvPr>
            <p:cNvGrpSpPr>
              <a:grpSpLocks/>
            </p:cNvGrpSpPr>
            <p:nvPr/>
          </p:nvGrpSpPr>
          <p:grpSpPr bwMode="auto">
            <a:xfrm>
              <a:off x="5253099" y="1165777"/>
              <a:ext cx="1584325" cy="1296144"/>
              <a:chOff x="3635896" y="465376"/>
              <a:chExt cx="1584176" cy="1296885"/>
            </a:xfrm>
          </p:grpSpPr>
          <p:grpSp>
            <p:nvGrpSpPr>
              <p:cNvPr id="407" name="Groupe 406">
                <a:extLst>
                  <a:ext uri="{FF2B5EF4-FFF2-40B4-BE49-F238E27FC236}">
                    <a16:creationId xmlns:a16="http://schemas.microsoft.com/office/drawing/2014/main" id="{19CFC462-7959-49A2-A7E8-B8D812813BEE}"/>
                  </a:ext>
                </a:extLst>
              </p:cNvPr>
              <p:cNvGrpSpPr/>
              <p:nvPr/>
            </p:nvGrpSpPr>
            <p:grpSpPr>
              <a:xfrm>
                <a:off x="3767429" y="465376"/>
                <a:ext cx="1321110" cy="1296885"/>
                <a:chOff x="1319157" y="428266"/>
                <a:chExt cx="1321110" cy="1296885"/>
              </a:xfrm>
              <a:effectLst>
                <a:glow rad="127000">
                  <a:schemeClr val="bg1"/>
                </a:glow>
              </a:effectLst>
            </p:grpSpPr>
            <p:grpSp>
              <p:nvGrpSpPr>
                <p:cNvPr id="409" name="Groupe 408">
                  <a:extLst>
                    <a:ext uri="{FF2B5EF4-FFF2-40B4-BE49-F238E27FC236}">
                      <a16:creationId xmlns:a16="http://schemas.microsoft.com/office/drawing/2014/main" id="{11D95233-F360-4322-B7E6-38A66EC1A3C7}"/>
                    </a:ext>
                  </a:extLst>
                </p:cNvPr>
                <p:cNvGrpSpPr/>
                <p:nvPr/>
              </p:nvGrpSpPr>
              <p:grpSpPr>
                <a:xfrm>
                  <a:off x="1319157" y="836712"/>
                  <a:ext cx="588547" cy="856227"/>
                  <a:chOff x="1319157" y="836712"/>
                  <a:chExt cx="588547" cy="856227"/>
                </a:xfrm>
              </p:grpSpPr>
              <p:sp>
                <p:nvSpPr>
                  <p:cNvPr id="416" name="Ellipse 415">
                    <a:extLst>
                      <a:ext uri="{FF2B5EF4-FFF2-40B4-BE49-F238E27FC236}">
                        <a16:creationId xmlns:a16="http://schemas.microsoft.com/office/drawing/2014/main" id="{84B58AF0-6E50-4A29-8FB4-AAB7C88EBB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7" name="Ellipse 416">
                    <a:extLst>
                      <a:ext uri="{FF2B5EF4-FFF2-40B4-BE49-F238E27FC236}">
                        <a16:creationId xmlns:a16="http://schemas.microsoft.com/office/drawing/2014/main" id="{5F7797B2-D974-4A6A-A3AC-B7107B42CB5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8" name="Ellipse 417">
                    <a:extLst>
                      <a:ext uri="{FF2B5EF4-FFF2-40B4-BE49-F238E27FC236}">
                        <a16:creationId xmlns:a16="http://schemas.microsoft.com/office/drawing/2014/main" id="{ED146BD5-E5C2-467B-8C88-29A2DD20E544}"/>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9" name="Ellipse 418">
                    <a:extLst>
                      <a:ext uri="{FF2B5EF4-FFF2-40B4-BE49-F238E27FC236}">
                        <a16:creationId xmlns:a16="http://schemas.microsoft.com/office/drawing/2014/main" id="{AB5A2C66-81C5-4666-B98A-0384A6211910}"/>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0" name="Ellipse 419">
                    <a:extLst>
                      <a:ext uri="{FF2B5EF4-FFF2-40B4-BE49-F238E27FC236}">
                        <a16:creationId xmlns:a16="http://schemas.microsoft.com/office/drawing/2014/main" id="{BF583045-2416-4A2A-BAF2-33BE437982A2}"/>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10" name="Groupe 409">
                  <a:extLst>
                    <a:ext uri="{FF2B5EF4-FFF2-40B4-BE49-F238E27FC236}">
                      <a16:creationId xmlns:a16="http://schemas.microsoft.com/office/drawing/2014/main" id="{AE15B3B9-E3E1-4CFA-B6C9-2C728435F81C}"/>
                    </a:ext>
                  </a:extLst>
                </p:cNvPr>
                <p:cNvGrpSpPr/>
                <p:nvPr/>
              </p:nvGrpSpPr>
              <p:grpSpPr>
                <a:xfrm>
                  <a:off x="2051720" y="428266"/>
                  <a:ext cx="588547" cy="1296885"/>
                  <a:chOff x="1319157" y="430478"/>
                  <a:chExt cx="588547" cy="1296885"/>
                </a:xfrm>
              </p:grpSpPr>
              <p:sp>
                <p:nvSpPr>
                  <p:cNvPr id="411" name="Ellipse 410">
                    <a:extLst>
                      <a:ext uri="{FF2B5EF4-FFF2-40B4-BE49-F238E27FC236}">
                        <a16:creationId xmlns:a16="http://schemas.microsoft.com/office/drawing/2014/main" id="{E20B64CC-E771-478E-B8FD-644D4D65B0C6}"/>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2" name="Ellipse 411">
                    <a:extLst>
                      <a:ext uri="{FF2B5EF4-FFF2-40B4-BE49-F238E27FC236}">
                        <a16:creationId xmlns:a16="http://schemas.microsoft.com/office/drawing/2014/main" id="{83882639-B53E-4034-803E-76A141F6E23B}"/>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3" name="Ellipse 412">
                    <a:extLst>
                      <a:ext uri="{FF2B5EF4-FFF2-40B4-BE49-F238E27FC236}">
                        <a16:creationId xmlns:a16="http://schemas.microsoft.com/office/drawing/2014/main" id="{82B5B4B1-3E98-45CD-A135-BC252AA6248A}"/>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4" name="Ellipse 413">
                    <a:extLst>
                      <a:ext uri="{FF2B5EF4-FFF2-40B4-BE49-F238E27FC236}">
                        <a16:creationId xmlns:a16="http://schemas.microsoft.com/office/drawing/2014/main" id="{2281CD42-2EB4-4A8E-B72A-C44DEA8EA9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5" name="Ellipse 414">
                    <a:extLst>
                      <a:ext uri="{FF2B5EF4-FFF2-40B4-BE49-F238E27FC236}">
                        <a16:creationId xmlns:a16="http://schemas.microsoft.com/office/drawing/2014/main" id="{64B3969F-B7EB-4415-8D09-A3FCCA182F8B}"/>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08" name="Rectangle 407">
                <a:extLst>
                  <a:ext uri="{FF2B5EF4-FFF2-40B4-BE49-F238E27FC236}">
                    <a16:creationId xmlns:a16="http://schemas.microsoft.com/office/drawing/2014/main" id="{6322CEE8-6E4A-4761-8226-BF508F04D59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6" name="Rectangle 465">
            <a:extLst>
              <a:ext uri="{FF2B5EF4-FFF2-40B4-BE49-F238E27FC236}">
                <a16:creationId xmlns:a16="http://schemas.microsoft.com/office/drawing/2014/main" id="{CCD377A4-FA4F-4F72-B32B-9BD795B01123}"/>
              </a:ext>
            </a:extLst>
          </p:cNvPr>
          <p:cNvSpPr/>
          <p:nvPr/>
        </p:nvSpPr>
        <p:spPr>
          <a:xfrm>
            <a:off x="7308644" y="69931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2567608" y="734943"/>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2893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4036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8438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Connecteur droit avec flèche 475">
            <a:extLst>
              <a:ext uri="{FF2B5EF4-FFF2-40B4-BE49-F238E27FC236}">
                <a16:creationId xmlns:a16="http://schemas.microsoft.com/office/drawing/2014/main" id="{25B2DC10-825B-417A-A1DC-B3DF5C0F5E5A}"/>
              </a:ext>
            </a:extLst>
          </p:cNvPr>
          <p:cNvCxnSpPr>
            <a:cxnSpLocks/>
            <a:endCxn id="404" idx="0"/>
          </p:cNvCxnSpPr>
          <p:nvPr/>
        </p:nvCxnSpPr>
        <p:spPr>
          <a:xfrm>
            <a:off x="2719485" y="4371809"/>
            <a:ext cx="0" cy="374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id="{B8A58AA6-932E-4981-ABD5-D10621A3CE9D}"/>
              </a:ext>
            </a:extLst>
          </p:cNvPr>
          <p:cNvGrpSpPr/>
          <p:nvPr/>
        </p:nvGrpSpPr>
        <p:grpSpPr>
          <a:xfrm>
            <a:off x="1919536" y="182881"/>
            <a:ext cx="8064896" cy="547903"/>
            <a:chOff x="395536" y="182880"/>
            <a:chExt cx="8064896" cy="547903"/>
          </a:xfrm>
        </p:grpSpPr>
        <p:sp>
          <p:nvSpPr>
            <p:cNvPr id="493" name="Rectangle 492">
              <a:extLst>
                <a:ext uri="{FF2B5EF4-FFF2-40B4-BE49-F238E27FC236}">
                  <a16:creationId xmlns:a16="http://schemas.microsoft.com/office/drawing/2014/main"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81415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10082-34E4-4DB5-A765-81A4F60A4738}"/>
              </a:ext>
            </a:extLst>
          </p:cNvPr>
          <p:cNvSpPr>
            <a:spLocks noGrp="1"/>
          </p:cNvSpPr>
          <p:nvPr>
            <p:ph type="title"/>
          </p:nvPr>
        </p:nvSpPr>
        <p:spPr/>
        <p:txBody>
          <a:bodyPr>
            <a:normAutofit/>
          </a:bodyPr>
          <a:lstStyle/>
          <a:p>
            <a:r>
              <a:rPr lang="fr-FR" sz="2800" dirty="0"/>
              <a:t>Enjeux d’apprentissage autour de la numération…</a:t>
            </a:r>
          </a:p>
        </p:txBody>
      </p:sp>
      <p:sp>
        <p:nvSpPr>
          <p:cNvPr id="3" name="Espace réservé du contenu 2">
            <a:extLst>
              <a:ext uri="{FF2B5EF4-FFF2-40B4-BE49-F238E27FC236}">
                <a16:creationId xmlns:a16="http://schemas.microsoft.com/office/drawing/2014/main" id="{F9CEDFB8-4C26-4D88-AF22-EECDCCBFED5B}"/>
              </a:ext>
            </a:extLst>
          </p:cNvPr>
          <p:cNvSpPr>
            <a:spLocks noGrp="1"/>
          </p:cNvSpPr>
          <p:nvPr>
            <p:ph idx="1"/>
          </p:nvPr>
        </p:nvSpPr>
        <p:spPr>
          <a:xfrm>
            <a:off x="677334" y="1637176"/>
            <a:ext cx="8596668" cy="4697410"/>
          </a:xfrm>
        </p:spPr>
        <p:txBody>
          <a:bodyPr>
            <a:noAutofit/>
          </a:bodyPr>
          <a:lstStyle/>
          <a:p>
            <a:pPr marL="0" indent="0">
              <a:lnSpc>
                <a:spcPct val="110000"/>
              </a:lnSpc>
              <a:buNone/>
            </a:pPr>
            <a:r>
              <a:rPr lang="fr-FR" sz="2400" dirty="0">
                <a:solidFill>
                  <a:schemeClr val="accent1"/>
                </a:solidFill>
              </a:rPr>
              <a:t>Définition : </a:t>
            </a:r>
          </a:p>
          <a:p>
            <a:pPr fontAlgn="base">
              <a:lnSpc>
                <a:spcPct val="110000"/>
              </a:lnSpc>
            </a:pPr>
            <a:r>
              <a:rPr lang="fr-FR" sz="2400" dirty="0">
                <a:solidFill>
                  <a:schemeClr val="tx1"/>
                </a:solidFill>
              </a:rPr>
              <a:t>Méthode</a:t>
            </a:r>
            <a:r>
              <a:rPr lang="fr-FR" sz="2400" dirty="0"/>
              <a:t> qui permet l'écriture et la lecture des entiers naturels, puis, par prolongement, des décimaux et, par extension, des réels. (Larousse)</a:t>
            </a:r>
          </a:p>
          <a:p>
            <a:pPr fontAlgn="base">
              <a:lnSpc>
                <a:spcPct val="110000"/>
              </a:lnSpc>
            </a:pPr>
            <a:r>
              <a:rPr lang="fr-FR" sz="2400" dirty="0"/>
              <a:t>La </a:t>
            </a:r>
            <a:r>
              <a:rPr lang="fr-FR" sz="2400" b="1" dirty="0"/>
              <a:t>numération</a:t>
            </a:r>
            <a:r>
              <a:rPr lang="fr-FR" sz="2400" dirty="0"/>
              <a:t> désigne le mode de représentation des nombres (…). Cette représentation peut être concrète et matérielle, ou, au contraire, abstraite, par le biais des mots, gestes et signes qui ont permis aux différents peuples d'énoncer, de mimer et d'écrire ces nombres. (Wikipédia)</a:t>
            </a:r>
          </a:p>
        </p:txBody>
      </p:sp>
      <p:sp>
        <p:nvSpPr>
          <p:cNvPr id="4" name="Espace réservé du numéro de diapositive 3">
            <a:extLst>
              <a:ext uri="{FF2B5EF4-FFF2-40B4-BE49-F238E27FC236}">
                <a16:creationId xmlns:a16="http://schemas.microsoft.com/office/drawing/2014/main" id="{3D399317-D55B-4AA2-81D6-E24AC9B94DE9}"/>
              </a:ext>
            </a:extLst>
          </p:cNvPr>
          <p:cNvSpPr>
            <a:spLocks noGrp="1"/>
          </p:cNvSpPr>
          <p:nvPr>
            <p:ph type="sldNum" sz="quarter" idx="12"/>
          </p:nvPr>
        </p:nvSpPr>
        <p:spPr/>
        <p:txBody>
          <a:bodyPr/>
          <a:lstStyle/>
          <a:p>
            <a:fld id="{69E57DC2-970A-4B3E-BB1C-7A09969E49DF}" type="slidenum">
              <a:rPr lang="en-US" smtClean="0"/>
              <a:t>2</a:t>
            </a:fld>
            <a:endParaRPr lang="en-US" dirty="0"/>
          </a:p>
        </p:txBody>
      </p:sp>
    </p:spTree>
    <p:extLst>
      <p:ext uri="{BB962C8B-B14F-4D97-AF65-F5344CB8AC3E}">
        <p14:creationId xmlns:p14="http://schemas.microsoft.com/office/powerpoint/2010/main" val="401067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80EDD4A3-5D90-4F0E-86A1-9449F23FEA6A}"/>
              </a:ext>
            </a:extLst>
          </p:cNvPr>
          <p:cNvSpPr>
            <a:spLocks noGrp="1"/>
          </p:cNvSpPr>
          <p:nvPr>
            <p:ph type="ftr" sz="quarter" idx="11"/>
          </p:nvPr>
        </p:nvSpPr>
        <p:spPr>
          <a:xfrm>
            <a:off x="7357639" y="5887656"/>
            <a:ext cx="1965461" cy="439640"/>
          </a:xfrm>
        </p:spPr>
        <p:txBody>
          <a:bodyPr/>
          <a:lstStyle/>
          <a:p>
            <a:r>
              <a:rPr lang="en-US" dirty="0"/>
              <a:t>source : </a:t>
            </a:r>
            <a:r>
              <a:rPr lang="en-US" dirty="0" err="1"/>
              <a:t>conférence</a:t>
            </a:r>
            <a:r>
              <a:rPr lang="en-US" dirty="0"/>
              <a:t> Eric </a:t>
            </a:r>
            <a:r>
              <a:rPr lang="en-US" dirty="0" err="1"/>
              <a:t>Mounier</a:t>
            </a:r>
            <a:endParaRPr lang="en-US" dirty="0"/>
          </a:p>
        </p:txBody>
      </p:sp>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10035668" y="109218"/>
            <a:ext cx="452821" cy="329184"/>
          </a:xfrm>
        </p:spPr>
        <p:txBody>
          <a:bodyPr/>
          <a:lstStyle/>
          <a:p>
            <a:fld id="{CF4668DC-857F-487D-BFFA-8C0CA5037977}" type="slidenum">
              <a:rPr lang="fr-BE" smtClean="0">
                <a:solidFill>
                  <a:schemeClr val="tx1"/>
                </a:solidFill>
              </a:rPr>
              <a:pPr/>
              <a:t>20</a:t>
            </a:fld>
            <a:endParaRPr lang="fr-BE" dirty="0">
              <a:solidFill>
                <a:schemeClr val="tx1"/>
              </a:solidFill>
            </a:endParaRPr>
          </a:p>
        </p:txBody>
      </p:sp>
      <p:sp>
        <p:nvSpPr>
          <p:cNvPr id="79" name="ZoneTexte 78">
            <a:extLst>
              <a:ext uri="{FF2B5EF4-FFF2-40B4-BE49-F238E27FC236}">
                <a16:creationId xmlns:a16="http://schemas.microsoft.com/office/drawing/2014/main" id="{54C6151A-3DE8-40F9-9654-A45ACD77BAD0}"/>
              </a:ext>
            </a:extLst>
          </p:cNvPr>
          <p:cNvSpPr txBox="1"/>
          <p:nvPr/>
        </p:nvSpPr>
        <p:spPr>
          <a:xfrm>
            <a:off x="1703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1597538"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5D2U</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id="{3DD188DD-C8C9-4DD9-8D98-D025E2C33357}"/>
              </a:ext>
            </a:extLst>
          </p:cNvPr>
          <p:cNvGrpSpPr/>
          <p:nvPr/>
        </p:nvGrpSpPr>
        <p:grpSpPr>
          <a:xfrm>
            <a:off x="4790334" y="801178"/>
            <a:ext cx="2404655" cy="1473766"/>
            <a:chOff x="4933950" y="224036"/>
            <a:chExt cx="3538538" cy="2628900"/>
          </a:xfrm>
        </p:grpSpPr>
        <p:sp>
          <p:nvSpPr>
            <p:cNvPr id="236" name="Ellipse 130">
              <a:extLst>
                <a:ext uri="{FF2B5EF4-FFF2-40B4-BE49-F238E27FC236}">
                  <a16:creationId xmlns:a16="http://schemas.microsoft.com/office/drawing/2014/main"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85" name="ZoneTexte 384">
            <a:extLst>
              <a:ext uri="{FF2B5EF4-FFF2-40B4-BE49-F238E27FC236}">
                <a16:creationId xmlns:a16="http://schemas.microsoft.com/office/drawing/2014/main" id="{90DAB9D9-E778-4850-BF36-B6B8E4BCA29A}"/>
              </a:ext>
            </a:extLst>
          </p:cNvPr>
          <p:cNvSpPr txBox="1"/>
          <p:nvPr/>
        </p:nvSpPr>
        <p:spPr>
          <a:xfrm>
            <a:off x="4546156" y="3470806"/>
            <a:ext cx="2222959" cy="1477328"/>
          </a:xfrm>
          <a:prstGeom prst="rect">
            <a:avLst/>
          </a:prstGeom>
          <a:noFill/>
        </p:spPr>
        <p:txBody>
          <a:bodyPr wrap="square" rtlCol="0">
            <a:spAutoFit/>
          </a:bodyPr>
          <a:lstStyle/>
          <a:p>
            <a:r>
              <a:rPr lang="fr-FR" dirty="0"/>
              <a:t>Comptage dix, vingt, …, cinquante, cinquante-et-un, </a:t>
            </a:r>
            <a:r>
              <a:rPr lang="fr-FR" b="1" dirty="0"/>
              <a:t>cinquante-deux</a:t>
            </a:r>
          </a:p>
        </p:txBody>
      </p:sp>
      <p:sp>
        <p:nvSpPr>
          <p:cNvPr id="386" name="Rectangle 385">
            <a:extLst>
              <a:ext uri="{FF2B5EF4-FFF2-40B4-BE49-F238E27FC236}">
                <a16:creationId xmlns:a16="http://schemas.microsoft.com/office/drawing/2014/main" id="{40349F17-F38E-4886-9F1D-EE57E8959303}"/>
              </a:ext>
            </a:extLst>
          </p:cNvPr>
          <p:cNvSpPr/>
          <p:nvPr/>
        </p:nvSpPr>
        <p:spPr>
          <a:xfrm>
            <a:off x="1818235" y="6127610"/>
            <a:ext cx="2135080" cy="646331"/>
          </a:xfrm>
          <a:prstGeom prst="rect">
            <a:avLst/>
          </a:prstGeom>
        </p:spPr>
        <p:txBody>
          <a:bodyPr wrap="square">
            <a:spAutoFit/>
          </a:bodyPr>
          <a:lstStyle/>
          <a:p>
            <a:r>
              <a:rPr lang="fr-FR" dirty="0"/>
              <a:t>Pas d’organisation de la collection</a:t>
            </a:r>
          </a:p>
        </p:txBody>
      </p:sp>
      <p:grpSp>
        <p:nvGrpSpPr>
          <p:cNvPr id="388" name="Groupe 387">
            <a:extLst>
              <a:ext uri="{FF2B5EF4-FFF2-40B4-BE49-F238E27FC236}">
                <a16:creationId xmlns:a16="http://schemas.microsoft.com/office/drawing/2014/main" id="{E44F47AB-4F33-46C0-A075-238D5B399DFF}"/>
              </a:ext>
            </a:extLst>
          </p:cNvPr>
          <p:cNvGrpSpPr/>
          <p:nvPr/>
        </p:nvGrpSpPr>
        <p:grpSpPr>
          <a:xfrm>
            <a:off x="1790949" y="4746527"/>
            <a:ext cx="1857072" cy="1360970"/>
            <a:chOff x="4933950" y="224036"/>
            <a:chExt cx="3538538" cy="2628900"/>
          </a:xfrm>
        </p:grpSpPr>
        <p:sp>
          <p:nvSpPr>
            <p:cNvPr id="389" name="Ellipse 130">
              <a:extLst>
                <a:ext uri="{FF2B5EF4-FFF2-40B4-BE49-F238E27FC236}">
                  <a16:creationId xmlns:a16="http://schemas.microsoft.com/office/drawing/2014/main" id="{5CE547E6-9401-475E-B4BE-0481EDBE18CB}"/>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390" name="Groupe 389">
              <a:extLst>
                <a:ext uri="{FF2B5EF4-FFF2-40B4-BE49-F238E27FC236}">
                  <a16:creationId xmlns:a16="http://schemas.microsoft.com/office/drawing/2014/main" id="{E25B6CB1-19FB-4023-B00B-0FE5E955BE7E}"/>
                </a:ext>
              </a:extLst>
            </p:cNvPr>
            <p:cNvGrpSpPr>
              <a:grpSpLocks/>
            </p:cNvGrpSpPr>
            <p:nvPr/>
          </p:nvGrpSpPr>
          <p:grpSpPr bwMode="auto">
            <a:xfrm>
              <a:off x="5333346" y="1484784"/>
              <a:ext cx="1584325" cy="1296144"/>
              <a:chOff x="3635896" y="465376"/>
              <a:chExt cx="1584176" cy="1296885"/>
            </a:xfrm>
          </p:grpSpPr>
          <p:grpSp>
            <p:nvGrpSpPr>
              <p:cNvPr id="449" name="Groupe 448">
                <a:extLst>
                  <a:ext uri="{FF2B5EF4-FFF2-40B4-BE49-F238E27FC236}">
                    <a16:creationId xmlns:a16="http://schemas.microsoft.com/office/drawing/2014/main" id="{ADB82E94-3827-41AC-B68A-DB741CA96D2E}"/>
                  </a:ext>
                </a:extLst>
              </p:cNvPr>
              <p:cNvGrpSpPr/>
              <p:nvPr/>
            </p:nvGrpSpPr>
            <p:grpSpPr>
              <a:xfrm>
                <a:off x="3767429" y="465376"/>
                <a:ext cx="1321110" cy="1296885"/>
                <a:chOff x="1319157" y="428266"/>
                <a:chExt cx="1321110" cy="1296885"/>
              </a:xfrm>
              <a:effectLst>
                <a:glow rad="127000">
                  <a:schemeClr val="bg1"/>
                </a:glow>
              </a:effectLst>
            </p:grpSpPr>
            <p:grpSp>
              <p:nvGrpSpPr>
                <p:cNvPr id="451" name="Groupe 450">
                  <a:extLst>
                    <a:ext uri="{FF2B5EF4-FFF2-40B4-BE49-F238E27FC236}">
                      <a16:creationId xmlns:a16="http://schemas.microsoft.com/office/drawing/2014/main" id="{D0C2E3F9-981A-4672-8FAF-1752087BDF8B}"/>
                    </a:ext>
                  </a:extLst>
                </p:cNvPr>
                <p:cNvGrpSpPr/>
                <p:nvPr/>
              </p:nvGrpSpPr>
              <p:grpSpPr>
                <a:xfrm>
                  <a:off x="1319157" y="716463"/>
                  <a:ext cx="588547" cy="976476"/>
                  <a:chOff x="1319157" y="716463"/>
                  <a:chExt cx="588547" cy="976476"/>
                </a:xfrm>
              </p:grpSpPr>
              <p:sp>
                <p:nvSpPr>
                  <p:cNvPr id="458" name="Ellipse 457">
                    <a:extLst>
                      <a:ext uri="{FF2B5EF4-FFF2-40B4-BE49-F238E27FC236}">
                        <a16:creationId xmlns:a16="http://schemas.microsoft.com/office/drawing/2014/main" id="{64E2A0BC-767B-4700-A510-59AF8F563A0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9" name="Ellipse 458">
                    <a:extLst>
                      <a:ext uri="{FF2B5EF4-FFF2-40B4-BE49-F238E27FC236}">
                        <a16:creationId xmlns:a16="http://schemas.microsoft.com/office/drawing/2014/main" id="{43C206EB-B8BC-429B-9614-28E0004799E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0" name="Ellipse 459">
                    <a:extLst>
                      <a:ext uri="{FF2B5EF4-FFF2-40B4-BE49-F238E27FC236}">
                        <a16:creationId xmlns:a16="http://schemas.microsoft.com/office/drawing/2014/main" id="{F1EA6CD6-2395-4A60-A17A-783B46AADED7}"/>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1" name="Ellipse 460">
                    <a:extLst>
                      <a:ext uri="{FF2B5EF4-FFF2-40B4-BE49-F238E27FC236}">
                        <a16:creationId xmlns:a16="http://schemas.microsoft.com/office/drawing/2014/main" id="{3BA87B25-A159-4BEC-89F7-7B05D8EBB3DD}"/>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2" name="Ellipse 461">
                    <a:extLst>
                      <a:ext uri="{FF2B5EF4-FFF2-40B4-BE49-F238E27FC236}">
                        <a16:creationId xmlns:a16="http://schemas.microsoft.com/office/drawing/2014/main" id="{C279CF16-09FB-4AEB-9918-B2F630070F78}"/>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52" name="Groupe 451">
                  <a:extLst>
                    <a:ext uri="{FF2B5EF4-FFF2-40B4-BE49-F238E27FC236}">
                      <a16:creationId xmlns:a16="http://schemas.microsoft.com/office/drawing/2014/main" id="{49A16466-81E9-4C74-BFE3-1B04F7B885B2}"/>
                    </a:ext>
                  </a:extLst>
                </p:cNvPr>
                <p:cNvGrpSpPr/>
                <p:nvPr/>
              </p:nvGrpSpPr>
              <p:grpSpPr>
                <a:xfrm>
                  <a:off x="2051720" y="428266"/>
                  <a:ext cx="588547" cy="1296885"/>
                  <a:chOff x="1319157" y="430478"/>
                  <a:chExt cx="588547" cy="1296885"/>
                </a:xfrm>
              </p:grpSpPr>
              <p:sp>
                <p:nvSpPr>
                  <p:cNvPr id="453" name="Ellipse 452">
                    <a:extLst>
                      <a:ext uri="{FF2B5EF4-FFF2-40B4-BE49-F238E27FC236}">
                        <a16:creationId xmlns:a16="http://schemas.microsoft.com/office/drawing/2014/main" id="{825BD210-C7D7-45FD-8981-FC0786FDAC01}"/>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4" name="Ellipse 453">
                    <a:extLst>
                      <a:ext uri="{FF2B5EF4-FFF2-40B4-BE49-F238E27FC236}">
                        <a16:creationId xmlns:a16="http://schemas.microsoft.com/office/drawing/2014/main" id="{A64BEA13-9CC7-4AC3-B200-C0AA1CDBD8C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5" name="Ellipse 454">
                    <a:extLst>
                      <a:ext uri="{FF2B5EF4-FFF2-40B4-BE49-F238E27FC236}">
                        <a16:creationId xmlns:a16="http://schemas.microsoft.com/office/drawing/2014/main" id="{FA2F9FEB-DD9E-4AFF-A658-C3D29B32DF3F}"/>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6" name="Ellipse 455">
                    <a:extLst>
                      <a:ext uri="{FF2B5EF4-FFF2-40B4-BE49-F238E27FC236}">
                        <a16:creationId xmlns:a16="http://schemas.microsoft.com/office/drawing/2014/main" id="{8F73D6FB-F5C6-4724-A26D-6AADB52C8F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7" name="Ellipse 456">
                    <a:extLst>
                      <a:ext uri="{FF2B5EF4-FFF2-40B4-BE49-F238E27FC236}">
                        <a16:creationId xmlns:a16="http://schemas.microsoft.com/office/drawing/2014/main" id="{7C5DC2AE-A163-42DC-8F42-10672A2FC7A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50" name="Rectangle 449">
                <a:extLst>
                  <a:ext uri="{FF2B5EF4-FFF2-40B4-BE49-F238E27FC236}">
                    <a16:creationId xmlns:a16="http://schemas.microsoft.com/office/drawing/2014/main" id="{07241AEC-8339-4317-89B6-2C408D205F2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91" name="Groupe 390">
              <a:extLst>
                <a:ext uri="{FF2B5EF4-FFF2-40B4-BE49-F238E27FC236}">
                  <a16:creationId xmlns:a16="http://schemas.microsoft.com/office/drawing/2014/main" id="{7EE41390-1F4F-4077-B2DA-7C59C609F677}"/>
                </a:ext>
              </a:extLst>
            </p:cNvPr>
            <p:cNvGrpSpPr>
              <a:grpSpLocks/>
            </p:cNvGrpSpPr>
            <p:nvPr/>
          </p:nvGrpSpPr>
          <p:grpSpPr bwMode="auto">
            <a:xfrm>
              <a:off x="6732241" y="495871"/>
              <a:ext cx="1654745" cy="1060921"/>
              <a:chOff x="3563823" y="765810"/>
              <a:chExt cx="1656249" cy="1058934"/>
            </a:xfrm>
          </p:grpSpPr>
          <p:grpSp>
            <p:nvGrpSpPr>
              <p:cNvPr id="435" name="Groupe 434">
                <a:extLst>
                  <a:ext uri="{FF2B5EF4-FFF2-40B4-BE49-F238E27FC236}">
                    <a16:creationId xmlns:a16="http://schemas.microsoft.com/office/drawing/2014/main" id="{44A0D6D5-49D0-4815-ADC6-978A82412AB5}"/>
                  </a:ext>
                </a:extLst>
              </p:cNvPr>
              <p:cNvGrpSpPr/>
              <p:nvPr/>
            </p:nvGrpSpPr>
            <p:grpSpPr>
              <a:xfrm>
                <a:off x="3563823" y="871610"/>
                <a:ext cx="1524716" cy="953134"/>
                <a:chOff x="1115551" y="834500"/>
                <a:chExt cx="1524716" cy="953134"/>
              </a:xfrm>
              <a:effectLst>
                <a:glow rad="127000">
                  <a:schemeClr val="bg1"/>
                </a:glow>
              </a:effectLst>
            </p:grpSpPr>
            <p:grpSp>
              <p:nvGrpSpPr>
                <p:cNvPr id="437" name="Groupe 436">
                  <a:extLst>
                    <a:ext uri="{FF2B5EF4-FFF2-40B4-BE49-F238E27FC236}">
                      <a16:creationId xmlns:a16="http://schemas.microsoft.com/office/drawing/2014/main" id="{C4A50E6A-42B6-4A7C-954D-719E5724F1CB}"/>
                    </a:ext>
                  </a:extLst>
                </p:cNvPr>
                <p:cNvGrpSpPr/>
                <p:nvPr/>
              </p:nvGrpSpPr>
              <p:grpSpPr>
                <a:xfrm>
                  <a:off x="1115551" y="836712"/>
                  <a:ext cx="792153" cy="950922"/>
                  <a:chOff x="1115551" y="836712"/>
                  <a:chExt cx="792153" cy="950922"/>
                </a:xfrm>
              </p:grpSpPr>
              <p:sp>
                <p:nvSpPr>
                  <p:cNvPr id="444" name="Ellipse 443">
                    <a:extLst>
                      <a:ext uri="{FF2B5EF4-FFF2-40B4-BE49-F238E27FC236}">
                        <a16:creationId xmlns:a16="http://schemas.microsoft.com/office/drawing/2014/main" id="{F608C9E2-326A-4252-A6FE-6470040CC62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5" name="Ellipse 444">
                    <a:extLst>
                      <a:ext uri="{FF2B5EF4-FFF2-40B4-BE49-F238E27FC236}">
                        <a16:creationId xmlns:a16="http://schemas.microsoft.com/office/drawing/2014/main" id="{4E56D95B-FD97-424C-B748-C814673124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6" name="Ellipse 445">
                    <a:extLst>
                      <a:ext uri="{FF2B5EF4-FFF2-40B4-BE49-F238E27FC236}">
                        <a16:creationId xmlns:a16="http://schemas.microsoft.com/office/drawing/2014/main" id="{BDEBD3AC-5BC2-4B37-90AC-C742167E2D00}"/>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7" name="Ellipse 446">
                    <a:extLst>
                      <a:ext uri="{FF2B5EF4-FFF2-40B4-BE49-F238E27FC236}">
                        <a16:creationId xmlns:a16="http://schemas.microsoft.com/office/drawing/2014/main" id="{5B25AE69-9207-4DB7-AA3E-CA1D46CAD79E}"/>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8" name="Ellipse 447">
                    <a:extLst>
                      <a:ext uri="{FF2B5EF4-FFF2-40B4-BE49-F238E27FC236}">
                        <a16:creationId xmlns:a16="http://schemas.microsoft.com/office/drawing/2014/main" id="{CF165FCB-5BCE-458E-B3CC-2A6637A0B3E0}"/>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38" name="Groupe 437">
                  <a:extLst>
                    <a:ext uri="{FF2B5EF4-FFF2-40B4-BE49-F238E27FC236}">
                      <a16:creationId xmlns:a16="http://schemas.microsoft.com/office/drawing/2014/main" id="{B0A25B21-DFBD-47F6-A6A4-078AA73F8993}"/>
                    </a:ext>
                  </a:extLst>
                </p:cNvPr>
                <p:cNvGrpSpPr/>
                <p:nvPr/>
              </p:nvGrpSpPr>
              <p:grpSpPr>
                <a:xfrm>
                  <a:off x="2051720" y="834500"/>
                  <a:ext cx="588547" cy="881261"/>
                  <a:chOff x="1319157" y="836712"/>
                  <a:chExt cx="588547" cy="881261"/>
                </a:xfrm>
              </p:grpSpPr>
              <p:sp>
                <p:nvSpPr>
                  <p:cNvPr id="439" name="Ellipse 438">
                    <a:extLst>
                      <a:ext uri="{FF2B5EF4-FFF2-40B4-BE49-F238E27FC236}">
                        <a16:creationId xmlns:a16="http://schemas.microsoft.com/office/drawing/2014/main" id="{208AB656-8649-473F-9445-485111A9BA7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0" name="Ellipse 439">
                    <a:extLst>
                      <a:ext uri="{FF2B5EF4-FFF2-40B4-BE49-F238E27FC236}">
                        <a16:creationId xmlns:a16="http://schemas.microsoft.com/office/drawing/2014/main" id="{84A5561B-02FC-455A-A072-60A58E6DC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1" name="Ellipse 440">
                    <a:extLst>
                      <a:ext uri="{FF2B5EF4-FFF2-40B4-BE49-F238E27FC236}">
                        <a16:creationId xmlns:a16="http://schemas.microsoft.com/office/drawing/2014/main" id="{93DDADD0-299C-4AE5-9B52-290ECC77ED5B}"/>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2" name="Ellipse 441">
                    <a:extLst>
                      <a:ext uri="{FF2B5EF4-FFF2-40B4-BE49-F238E27FC236}">
                        <a16:creationId xmlns:a16="http://schemas.microsoft.com/office/drawing/2014/main" id="{CFCF0B68-0CE9-46FE-85EC-3E89686ABCB5}"/>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3" name="Ellipse 442">
                    <a:extLst>
                      <a:ext uri="{FF2B5EF4-FFF2-40B4-BE49-F238E27FC236}">
                        <a16:creationId xmlns:a16="http://schemas.microsoft.com/office/drawing/2014/main" id="{0F466AE2-24C9-48D5-B13A-F1963CCEB0CF}"/>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36" name="Rectangle 435">
                <a:extLst>
                  <a:ext uri="{FF2B5EF4-FFF2-40B4-BE49-F238E27FC236}">
                    <a16:creationId xmlns:a16="http://schemas.microsoft.com/office/drawing/2014/main" id="{0CE06408-D71F-4EE0-BA56-E8263BD5016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2" name="Ellipse 391">
              <a:extLst>
                <a:ext uri="{FF2B5EF4-FFF2-40B4-BE49-F238E27FC236}">
                  <a16:creationId xmlns:a16="http://schemas.microsoft.com/office/drawing/2014/main" id="{FF5DDEFA-FB06-42C2-BEBB-248F6C3EEBEB}"/>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3" name="Ellipse 392">
              <a:extLst>
                <a:ext uri="{FF2B5EF4-FFF2-40B4-BE49-F238E27FC236}">
                  <a16:creationId xmlns:a16="http://schemas.microsoft.com/office/drawing/2014/main" id="{884361E1-5D67-4EDC-8C19-50DB17BBC61E}"/>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4" name="Ellipse 393">
              <a:extLst>
                <a:ext uri="{FF2B5EF4-FFF2-40B4-BE49-F238E27FC236}">
                  <a16:creationId xmlns:a16="http://schemas.microsoft.com/office/drawing/2014/main" id="{C5567EF5-AE25-453F-9CC1-11010081D529}"/>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5" name="Ellipse 394">
              <a:extLst>
                <a:ext uri="{FF2B5EF4-FFF2-40B4-BE49-F238E27FC236}">
                  <a16:creationId xmlns:a16="http://schemas.microsoft.com/office/drawing/2014/main" id="{CED38DAE-FE4A-46BC-B432-5A331D056336}"/>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6" name="Ellipse 395">
              <a:extLst>
                <a:ext uri="{FF2B5EF4-FFF2-40B4-BE49-F238E27FC236}">
                  <a16:creationId xmlns:a16="http://schemas.microsoft.com/office/drawing/2014/main" id="{1A60122D-C953-4475-A887-5D855B89E1B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7" name="Ellipse 396">
              <a:extLst>
                <a:ext uri="{FF2B5EF4-FFF2-40B4-BE49-F238E27FC236}">
                  <a16:creationId xmlns:a16="http://schemas.microsoft.com/office/drawing/2014/main" id="{1B9D0133-EF65-462B-B454-FC333FAD4DD6}"/>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8" name="Ellipse 397">
              <a:extLst>
                <a:ext uri="{FF2B5EF4-FFF2-40B4-BE49-F238E27FC236}">
                  <a16:creationId xmlns:a16="http://schemas.microsoft.com/office/drawing/2014/main" id="{1A54AFDE-7777-427F-9B73-561C8DA70498}"/>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9" name="Ellipse 398">
              <a:extLst>
                <a:ext uri="{FF2B5EF4-FFF2-40B4-BE49-F238E27FC236}">
                  <a16:creationId xmlns:a16="http://schemas.microsoft.com/office/drawing/2014/main" id="{0F03D64D-D442-43DB-BC02-B2561292CFE1}"/>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0" name="Ellipse 399">
              <a:extLst>
                <a:ext uri="{FF2B5EF4-FFF2-40B4-BE49-F238E27FC236}">
                  <a16:creationId xmlns:a16="http://schemas.microsoft.com/office/drawing/2014/main" id="{AE92FDF7-EDA4-4EDE-A73E-39DA355C76C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1" name="Ellipse 400">
              <a:extLst>
                <a:ext uri="{FF2B5EF4-FFF2-40B4-BE49-F238E27FC236}">
                  <a16:creationId xmlns:a16="http://schemas.microsoft.com/office/drawing/2014/main" id="{42E45679-18D9-42C9-BF1F-BB4782F95D1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2" name="Rectangle 401">
              <a:extLst>
                <a:ext uri="{FF2B5EF4-FFF2-40B4-BE49-F238E27FC236}">
                  <a16:creationId xmlns:a16="http://schemas.microsoft.com/office/drawing/2014/main" id="{51B6753C-6DD5-4A5F-8A1B-3D4962B82183}"/>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3" name="Ellipse 402">
              <a:extLst>
                <a:ext uri="{FF2B5EF4-FFF2-40B4-BE49-F238E27FC236}">
                  <a16:creationId xmlns:a16="http://schemas.microsoft.com/office/drawing/2014/main" id="{169CD363-FA13-4597-9607-CA0BFA296422}"/>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404" name="Rectangle 403">
              <a:extLst>
                <a:ext uri="{FF2B5EF4-FFF2-40B4-BE49-F238E27FC236}">
                  <a16:creationId xmlns:a16="http://schemas.microsoft.com/office/drawing/2014/main" id="{B2154F3D-0A21-4D3A-9135-81194E751D7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05" name="Groupe 404">
              <a:extLst>
                <a:ext uri="{FF2B5EF4-FFF2-40B4-BE49-F238E27FC236}">
                  <a16:creationId xmlns:a16="http://schemas.microsoft.com/office/drawing/2014/main" id="{7D8047B6-5CE2-44F1-BB12-ED887C85092B}"/>
                </a:ext>
              </a:extLst>
            </p:cNvPr>
            <p:cNvGrpSpPr>
              <a:grpSpLocks/>
            </p:cNvGrpSpPr>
            <p:nvPr/>
          </p:nvGrpSpPr>
          <p:grpSpPr bwMode="auto">
            <a:xfrm>
              <a:off x="6767779" y="1556792"/>
              <a:ext cx="1654745" cy="1105916"/>
              <a:chOff x="3563823" y="720899"/>
              <a:chExt cx="1656249" cy="1103845"/>
            </a:xfrm>
          </p:grpSpPr>
          <p:grpSp>
            <p:nvGrpSpPr>
              <p:cNvPr id="421" name="Groupe 420">
                <a:extLst>
                  <a:ext uri="{FF2B5EF4-FFF2-40B4-BE49-F238E27FC236}">
                    <a16:creationId xmlns:a16="http://schemas.microsoft.com/office/drawing/2014/main" id="{478F2980-FE2E-4DCF-9F11-1121C8E3CAB2}"/>
                  </a:ext>
                </a:extLst>
              </p:cNvPr>
              <p:cNvGrpSpPr/>
              <p:nvPr/>
            </p:nvGrpSpPr>
            <p:grpSpPr>
              <a:xfrm>
                <a:off x="3563823" y="720899"/>
                <a:ext cx="1524716" cy="1103845"/>
                <a:chOff x="1115551" y="683789"/>
                <a:chExt cx="1524716" cy="1103845"/>
              </a:xfrm>
              <a:effectLst>
                <a:glow rad="127000">
                  <a:schemeClr val="bg1"/>
                </a:glow>
              </a:effectLst>
            </p:grpSpPr>
            <p:grpSp>
              <p:nvGrpSpPr>
                <p:cNvPr id="423" name="Groupe 422">
                  <a:extLst>
                    <a:ext uri="{FF2B5EF4-FFF2-40B4-BE49-F238E27FC236}">
                      <a16:creationId xmlns:a16="http://schemas.microsoft.com/office/drawing/2014/main" id="{A1640579-56CD-4638-81A7-4F5DE103A24F}"/>
                    </a:ext>
                  </a:extLst>
                </p:cNvPr>
                <p:cNvGrpSpPr/>
                <p:nvPr/>
              </p:nvGrpSpPr>
              <p:grpSpPr>
                <a:xfrm>
                  <a:off x="1115551" y="836712"/>
                  <a:ext cx="792153" cy="950922"/>
                  <a:chOff x="1115551" y="836712"/>
                  <a:chExt cx="792153" cy="950922"/>
                </a:xfrm>
              </p:grpSpPr>
              <p:sp>
                <p:nvSpPr>
                  <p:cNvPr id="430" name="Ellipse 429">
                    <a:extLst>
                      <a:ext uri="{FF2B5EF4-FFF2-40B4-BE49-F238E27FC236}">
                        <a16:creationId xmlns:a16="http://schemas.microsoft.com/office/drawing/2014/main" id="{6A8B62FD-A48D-49F8-93AA-230C770589B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1" name="Ellipse 430">
                    <a:extLst>
                      <a:ext uri="{FF2B5EF4-FFF2-40B4-BE49-F238E27FC236}">
                        <a16:creationId xmlns:a16="http://schemas.microsoft.com/office/drawing/2014/main" id="{FBF16071-56E9-4A6C-817C-E3C975E9F88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2" name="Ellipse 431">
                    <a:extLst>
                      <a:ext uri="{FF2B5EF4-FFF2-40B4-BE49-F238E27FC236}">
                        <a16:creationId xmlns:a16="http://schemas.microsoft.com/office/drawing/2014/main" id="{5C704483-1555-456F-BF2A-6CCA6C5E0C1B}"/>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3" name="Ellipse 432">
                    <a:extLst>
                      <a:ext uri="{FF2B5EF4-FFF2-40B4-BE49-F238E27FC236}">
                        <a16:creationId xmlns:a16="http://schemas.microsoft.com/office/drawing/2014/main" id="{0F7C43EA-B0FB-4152-8721-13A89090CC9A}"/>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4" name="Ellipse 433">
                    <a:extLst>
                      <a:ext uri="{FF2B5EF4-FFF2-40B4-BE49-F238E27FC236}">
                        <a16:creationId xmlns:a16="http://schemas.microsoft.com/office/drawing/2014/main" id="{203D29CE-8D9B-42FE-80A7-B51083F300A6}"/>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24" name="Groupe 423">
                  <a:extLst>
                    <a:ext uri="{FF2B5EF4-FFF2-40B4-BE49-F238E27FC236}">
                      <a16:creationId xmlns:a16="http://schemas.microsoft.com/office/drawing/2014/main" id="{113677AA-B91C-4DC3-9D4A-28BFFD93E56A}"/>
                    </a:ext>
                  </a:extLst>
                </p:cNvPr>
                <p:cNvGrpSpPr/>
                <p:nvPr/>
              </p:nvGrpSpPr>
              <p:grpSpPr>
                <a:xfrm>
                  <a:off x="2051720" y="683789"/>
                  <a:ext cx="588547" cy="1031972"/>
                  <a:chOff x="1319157" y="686001"/>
                  <a:chExt cx="588547" cy="1031972"/>
                </a:xfrm>
              </p:grpSpPr>
              <p:sp>
                <p:nvSpPr>
                  <p:cNvPr id="425" name="Ellipse 424">
                    <a:extLst>
                      <a:ext uri="{FF2B5EF4-FFF2-40B4-BE49-F238E27FC236}">
                        <a16:creationId xmlns:a16="http://schemas.microsoft.com/office/drawing/2014/main" id="{7ADE3E1A-FDB3-44CC-85FC-8927EE4D49F1}"/>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6" name="Ellipse 425">
                    <a:extLst>
                      <a:ext uri="{FF2B5EF4-FFF2-40B4-BE49-F238E27FC236}">
                        <a16:creationId xmlns:a16="http://schemas.microsoft.com/office/drawing/2014/main" id="{C26056E8-6D5F-4302-82E7-A42837FA5D3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7" name="Ellipse 426">
                    <a:extLst>
                      <a:ext uri="{FF2B5EF4-FFF2-40B4-BE49-F238E27FC236}">
                        <a16:creationId xmlns:a16="http://schemas.microsoft.com/office/drawing/2014/main" id="{3452168F-EED5-4C21-AC1E-838D0DB43D44}"/>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8" name="Ellipse 427">
                    <a:extLst>
                      <a:ext uri="{FF2B5EF4-FFF2-40B4-BE49-F238E27FC236}">
                        <a16:creationId xmlns:a16="http://schemas.microsoft.com/office/drawing/2014/main" id="{4575D2A2-B551-47A1-9784-0FE6C4AE78F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9" name="Ellipse 428">
                    <a:extLst>
                      <a:ext uri="{FF2B5EF4-FFF2-40B4-BE49-F238E27FC236}">
                        <a16:creationId xmlns:a16="http://schemas.microsoft.com/office/drawing/2014/main" id="{A0CDECD7-4450-4F16-AEC4-EF3EDE21994E}"/>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22" name="Rectangle 421">
                <a:extLst>
                  <a:ext uri="{FF2B5EF4-FFF2-40B4-BE49-F238E27FC236}">
                    <a16:creationId xmlns:a16="http://schemas.microsoft.com/office/drawing/2014/main" id="{85E3B3CF-03BF-49F0-B7CB-E6A23AD37AF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06" name="Groupe 405">
              <a:extLst>
                <a:ext uri="{FF2B5EF4-FFF2-40B4-BE49-F238E27FC236}">
                  <a16:creationId xmlns:a16="http://schemas.microsoft.com/office/drawing/2014/main" id="{7D229AE6-88F8-45C5-A016-E380023C1D02}"/>
                </a:ext>
              </a:extLst>
            </p:cNvPr>
            <p:cNvGrpSpPr>
              <a:grpSpLocks/>
            </p:cNvGrpSpPr>
            <p:nvPr/>
          </p:nvGrpSpPr>
          <p:grpSpPr bwMode="auto">
            <a:xfrm>
              <a:off x="5253099" y="1165777"/>
              <a:ext cx="1584325" cy="1296144"/>
              <a:chOff x="3635896" y="465376"/>
              <a:chExt cx="1584176" cy="1296885"/>
            </a:xfrm>
          </p:grpSpPr>
          <p:grpSp>
            <p:nvGrpSpPr>
              <p:cNvPr id="407" name="Groupe 406">
                <a:extLst>
                  <a:ext uri="{FF2B5EF4-FFF2-40B4-BE49-F238E27FC236}">
                    <a16:creationId xmlns:a16="http://schemas.microsoft.com/office/drawing/2014/main" id="{19CFC462-7959-49A2-A7E8-B8D812813BEE}"/>
                  </a:ext>
                </a:extLst>
              </p:cNvPr>
              <p:cNvGrpSpPr/>
              <p:nvPr/>
            </p:nvGrpSpPr>
            <p:grpSpPr>
              <a:xfrm>
                <a:off x="3767429" y="465376"/>
                <a:ext cx="1321110" cy="1296885"/>
                <a:chOff x="1319157" y="428266"/>
                <a:chExt cx="1321110" cy="1296885"/>
              </a:xfrm>
              <a:effectLst>
                <a:glow rad="127000">
                  <a:schemeClr val="bg1"/>
                </a:glow>
              </a:effectLst>
            </p:grpSpPr>
            <p:grpSp>
              <p:nvGrpSpPr>
                <p:cNvPr id="409" name="Groupe 408">
                  <a:extLst>
                    <a:ext uri="{FF2B5EF4-FFF2-40B4-BE49-F238E27FC236}">
                      <a16:creationId xmlns:a16="http://schemas.microsoft.com/office/drawing/2014/main" id="{11D95233-F360-4322-B7E6-38A66EC1A3C7}"/>
                    </a:ext>
                  </a:extLst>
                </p:cNvPr>
                <p:cNvGrpSpPr/>
                <p:nvPr/>
              </p:nvGrpSpPr>
              <p:grpSpPr>
                <a:xfrm>
                  <a:off x="1319157" y="836712"/>
                  <a:ext cx="588547" cy="856227"/>
                  <a:chOff x="1319157" y="836712"/>
                  <a:chExt cx="588547" cy="856227"/>
                </a:xfrm>
              </p:grpSpPr>
              <p:sp>
                <p:nvSpPr>
                  <p:cNvPr id="416" name="Ellipse 415">
                    <a:extLst>
                      <a:ext uri="{FF2B5EF4-FFF2-40B4-BE49-F238E27FC236}">
                        <a16:creationId xmlns:a16="http://schemas.microsoft.com/office/drawing/2014/main" id="{84B58AF0-6E50-4A29-8FB4-AAB7C88EBB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7" name="Ellipse 416">
                    <a:extLst>
                      <a:ext uri="{FF2B5EF4-FFF2-40B4-BE49-F238E27FC236}">
                        <a16:creationId xmlns:a16="http://schemas.microsoft.com/office/drawing/2014/main" id="{5F7797B2-D974-4A6A-A3AC-B7107B42CB5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8" name="Ellipse 417">
                    <a:extLst>
                      <a:ext uri="{FF2B5EF4-FFF2-40B4-BE49-F238E27FC236}">
                        <a16:creationId xmlns:a16="http://schemas.microsoft.com/office/drawing/2014/main" id="{ED146BD5-E5C2-467B-8C88-29A2DD20E544}"/>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9" name="Ellipse 418">
                    <a:extLst>
                      <a:ext uri="{FF2B5EF4-FFF2-40B4-BE49-F238E27FC236}">
                        <a16:creationId xmlns:a16="http://schemas.microsoft.com/office/drawing/2014/main" id="{AB5A2C66-81C5-4666-B98A-0384A6211910}"/>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0" name="Ellipse 419">
                    <a:extLst>
                      <a:ext uri="{FF2B5EF4-FFF2-40B4-BE49-F238E27FC236}">
                        <a16:creationId xmlns:a16="http://schemas.microsoft.com/office/drawing/2014/main" id="{BF583045-2416-4A2A-BAF2-33BE437982A2}"/>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10" name="Groupe 409">
                  <a:extLst>
                    <a:ext uri="{FF2B5EF4-FFF2-40B4-BE49-F238E27FC236}">
                      <a16:creationId xmlns:a16="http://schemas.microsoft.com/office/drawing/2014/main" id="{AE15B3B9-E3E1-4CFA-B6C9-2C728435F81C}"/>
                    </a:ext>
                  </a:extLst>
                </p:cNvPr>
                <p:cNvGrpSpPr/>
                <p:nvPr/>
              </p:nvGrpSpPr>
              <p:grpSpPr>
                <a:xfrm>
                  <a:off x="2051720" y="428266"/>
                  <a:ext cx="588547" cy="1296885"/>
                  <a:chOff x="1319157" y="430478"/>
                  <a:chExt cx="588547" cy="1296885"/>
                </a:xfrm>
              </p:grpSpPr>
              <p:sp>
                <p:nvSpPr>
                  <p:cNvPr id="411" name="Ellipse 410">
                    <a:extLst>
                      <a:ext uri="{FF2B5EF4-FFF2-40B4-BE49-F238E27FC236}">
                        <a16:creationId xmlns:a16="http://schemas.microsoft.com/office/drawing/2014/main" id="{E20B64CC-E771-478E-B8FD-644D4D65B0C6}"/>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2" name="Ellipse 411">
                    <a:extLst>
                      <a:ext uri="{FF2B5EF4-FFF2-40B4-BE49-F238E27FC236}">
                        <a16:creationId xmlns:a16="http://schemas.microsoft.com/office/drawing/2014/main" id="{83882639-B53E-4034-803E-76A141F6E23B}"/>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3" name="Ellipse 412">
                    <a:extLst>
                      <a:ext uri="{FF2B5EF4-FFF2-40B4-BE49-F238E27FC236}">
                        <a16:creationId xmlns:a16="http://schemas.microsoft.com/office/drawing/2014/main" id="{82B5B4B1-3E98-45CD-A135-BC252AA6248A}"/>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4" name="Ellipse 413">
                    <a:extLst>
                      <a:ext uri="{FF2B5EF4-FFF2-40B4-BE49-F238E27FC236}">
                        <a16:creationId xmlns:a16="http://schemas.microsoft.com/office/drawing/2014/main" id="{2281CD42-2EB4-4A8E-B72A-C44DEA8EA9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5" name="Ellipse 414">
                    <a:extLst>
                      <a:ext uri="{FF2B5EF4-FFF2-40B4-BE49-F238E27FC236}">
                        <a16:creationId xmlns:a16="http://schemas.microsoft.com/office/drawing/2014/main" id="{64B3969F-B7EB-4415-8D09-A3FCCA182F8B}"/>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08" name="Rectangle 407">
                <a:extLst>
                  <a:ext uri="{FF2B5EF4-FFF2-40B4-BE49-F238E27FC236}">
                    <a16:creationId xmlns:a16="http://schemas.microsoft.com/office/drawing/2014/main" id="{6322CEE8-6E4A-4761-8226-BF508F04D59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3" name="ZoneTexte 462">
            <a:extLst>
              <a:ext uri="{FF2B5EF4-FFF2-40B4-BE49-F238E27FC236}">
                <a16:creationId xmlns:a16="http://schemas.microsoft.com/office/drawing/2014/main" id="{B45FBE75-D360-41DD-B659-87EEA52F6303}"/>
              </a:ext>
            </a:extLst>
          </p:cNvPr>
          <p:cNvSpPr txBox="1"/>
          <p:nvPr/>
        </p:nvSpPr>
        <p:spPr>
          <a:xfrm>
            <a:off x="7357639" y="3468467"/>
            <a:ext cx="3040102" cy="1200329"/>
          </a:xfrm>
          <a:prstGeom prst="rect">
            <a:avLst/>
          </a:prstGeom>
          <a:noFill/>
        </p:spPr>
        <p:txBody>
          <a:bodyPr wrap="square" rtlCol="0">
            <a:spAutoFit/>
          </a:bodyPr>
          <a:lstStyle/>
          <a:p>
            <a:r>
              <a:rPr lang="fr-FR" dirty="0"/>
              <a:t>Comptage des dizaines (5) puis des unités restantes (2) et codage en accolant les chiffres : </a:t>
            </a:r>
            <a:r>
              <a:rPr lang="fr-FR" b="1" dirty="0"/>
              <a:t>52</a:t>
            </a:r>
          </a:p>
        </p:txBody>
      </p:sp>
      <p:sp>
        <p:nvSpPr>
          <p:cNvPr id="466" name="Rectangle 465">
            <a:extLst>
              <a:ext uri="{FF2B5EF4-FFF2-40B4-BE49-F238E27FC236}">
                <a16:creationId xmlns:a16="http://schemas.microsoft.com/office/drawing/2014/main" id="{CCD377A4-FA4F-4F72-B32B-9BD795B01123}"/>
              </a:ext>
            </a:extLst>
          </p:cNvPr>
          <p:cNvSpPr/>
          <p:nvPr/>
        </p:nvSpPr>
        <p:spPr>
          <a:xfrm>
            <a:off x="7308644" y="69931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2567608" y="734943"/>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2893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4036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8438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Connecteur droit avec flèche 475">
            <a:extLst>
              <a:ext uri="{FF2B5EF4-FFF2-40B4-BE49-F238E27FC236}">
                <a16:creationId xmlns:a16="http://schemas.microsoft.com/office/drawing/2014/main" id="{25B2DC10-825B-417A-A1DC-B3DF5C0F5E5A}"/>
              </a:ext>
            </a:extLst>
          </p:cNvPr>
          <p:cNvCxnSpPr>
            <a:cxnSpLocks/>
            <a:endCxn id="404" idx="0"/>
          </p:cNvCxnSpPr>
          <p:nvPr/>
        </p:nvCxnSpPr>
        <p:spPr>
          <a:xfrm>
            <a:off x="2719485" y="4371809"/>
            <a:ext cx="0" cy="374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id="{B8A58AA6-932E-4981-ABD5-D10621A3CE9D}"/>
              </a:ext>
            </a:extLst>
          </p:cNvPr>
          <p:cNvGrpSpPr/>
          <p:nvPr/>
        </p:nvGrpSpPr>
        <p:grpSpPr>
          <a:xfrm>
            <a:off x="1919536" y="182881"/>
            <a:ext cx="8064896" cy="547903"/>
            <a:chOff x="395536" y="182880"/>
            <a:chExt cx="8064896" cy="547903"/>
          </a:xfrm>
        </p:grpSpPr>
        <p:sp>
          <p:nvSpPr>
            <p:cNvPr id="493" name="Rectangle 492">
              <a:extLst>
                <a:ext uri="{FF2B5EF4-FFF2-40B4-BE49-F238E27FC236}">
                  <a16:creationId xmlns:a16="http://schemas.microsoft.com/office/drawing/2014/main"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grpSp>
        <p:nvGrpSpPr>
          <p:cNvPr id="171" name="Groupe 170">
            <a:extLst>
              <a:ext uri="{FF2B5EF4-FFF2-40B4-BE49-F238E27FC236}">
                <a16:creationId xmlns:a16="http://schemas.microsoft.com/office/drawing/2014/main" id="{FDB657E5-6987-4B06-A48F-C389B9582A7E}"/>
              </a:ext>
            </a:extLst>
          </p:cNvPr>
          <p:cNvGrpSpPr/>
          <p:nvPr/>
        </p:nvGrpSpPr>
        <p:grpSpPr>
          <a:xfrm>
            <a:off x="4548086" y="5032014"/>
            <a:ext cx="1994903" cy="1295282"/>
            <a:chOff x="4933950" y="224036"/>
            <a:chExt cx="3571875" cy="2628900"/>
          </a:xfrm>
        </p:grpSpPr>
        <p:sp>
          <p:nvSpPr>
            <p:cNvPr id="172" name="Ellipse 130">
              <a:extLst>
                <a:ext uri="{FF2B5EF4-FFF2-40B4-BE49-F238E27FC236}">
                  <a16:creationId xmlns:a16="http://schemas.microsoft.com/office/drawing/2014/main" id="{9E18F511-F00E-43E8-A314-A1B5825ED857}"/>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173" name="Groupe 172">
              <a:extLst>
                <a:ext uri="{FF2B5EF4-FFF2-40B4-BE49-F238E27FC236}">
                  <a16:creationId xmlns:a16="http://schemas.microsoft.com/office/drawing/2014/main" id="{29613325-1CDA-4758-9558-4A064A24C85B}"/>
                </a:ext>
              </a:extLst>
            </p:cNvPr>
            <p:cNvGrpSpPr>
              <a:grpSpLocks/>
            </p:cNvGrpSpPr>
            <p:nvPr/>
          </p:nvGrpSpPr>
          <p:grpSpPr bwMode="auto">
            <a:xfrm>
              <a:off x="5382404" y="2017911"/>
              <a:ext cx="1584325" cy="647700"/>
              <a:chOff x="3635896" y="765810"/>
              <a:chExt cx="1584176" cy="648072"/>
            </a:xfrm>
          </p:grpSpPr>
          <p:grpSp>
            <p:nvGrpSpPr>
              <p:cNvPr id="232" name="Groupe 231">
                <a:extLst>
                  <a:ext uri="{FF2B5EF4-FFF2-40B4-BE49-F238E27FC236}">
                    <a16:creationId xmlns:a16="http://schemas.microsoft.com/office/drawing/2014/main" id="{26B9564D-C1CA-44BE-ACF9-B930E4BD4908}"/>
                  </a:ext>
                </a:extLst>
              </p:cNvPr>
              <p:cNvGrpSpPr/>
              <p:nvPr/>
            </p:nvGrpSpPr>
            <p:grpSpPr>
              <a:xfrm>
                <a:off x="3767429" y="871610"/>
                <a:ext cx="1321110" cy="434260"/>
                <a:chOff x="1319157" y="834500"/>
                <a:chExt cx="1321110" cy="434260"/>
              </a:xfrm>
              <a:effectLst>
                <a:glow rad="127000">
                  <a:schemeClr val="bg1"/>
                </a:glow>
              </a:effectLst>
            </p:grpSpPr>
            <p:grpSp>
              <p:nvGrpSpPr>
                <p:cNvPr id="234" name="Groupe 233">
                  <a:extLst>
                    <a:ext uri="{FF2B5EF4-FFF2-40B4-BE49-F238E27FC236}">
                      <a16:creationId xmlns:a16="http://schemas.microsoft.com/office/drawing/2014/main" id="{BBE296CC-4699-4097-8ED3-BAA2FE1F117C}"/>
                    </a:ext>
                  </a:extLst>
                </p:cNvPr>
                <p:cNvGrpSpPr/>
                <p:nvPr/>
              </p:nvGrpSpPr>
              <p:grpSpPr>
                <a:xfrm>
                  <a:off x="1319157" y="836712"/>
                  <a:ext cx="588547" cy="432048"/>
                  <a:chOff x="1319157" y="836712"/>
                  <a:chExt cx="588547" cy="432048"/>
                </a:xfrm>
              </p:grpSpPr>
              <p:sp>
                <p:nvSpPr>
                  <p:cNvPr id="316" name="Ellipse 315">
                    <a:extLst>
                      <a:ext uri="{FF2B5EF4-FFF2-40B4-BE49-F238E27FC236}">
                        <a16:creationId xmlns:a16="http://schemas.microsoft.com/office/drawing/2014/main" id="{CC09F114-15E4-408C-A0BE-0518D443DE11}"/>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7" name="Ellipse 316">
                    <a:extLst>
                      <a:ext uri="{FF2B5EF4-FFF2-40B4-BE49-F238E27FC236}">
                        <a16:creationId xmlns:a16="http://schemas.microsoft.com/office/drawing/2014/main" id="{6AF676A6-F74D-462B-9D59-2F1E68A40A86}"/>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8" name="Ellipse 317">
                    <a:extLst>
                      <a:ext uri="{FF2B5EF4-FFF2-40B4-BE49-F238E27FC236}">
                        <a16:creationId xmlns:a16="http://schemas.microsoft.com/office/drawing/2014/main" id="{8ECE8311-54E6-47AC-968C-BBBD9E9719C7}"/>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9" name="Ellipse 318">
                    <a:extLst>
                      <a:ext uri="{FF2B5EF4-FFF2-40B4-BE49-F238E27FC236}">
                        <a16:creationId xmlns:a16="http://schemas.microsoft.com/office/drawing/2014/main" id="{B9EFC74D-9F7A-4C54-A750-D278FF4DB849}"/>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0" name="Ellipse 319">
                    <a:extLst>
                      <a:ext uri="{FF2B5EF4-FFF2-40B4-BE49-F238E27FC236}">
                        <a16:creationId xmlns:a16="http://schemas.microsoft.com/office/drawing/2014/main" id="{396D13F8-D5B8-4E90-AC53-C0D23D003603}"/>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10" name="Groupe 309">
                  <a:extLst>
                    <a:ext uri="{FF2B5EF4-FFF2-40B4-BE49-F238E27FC236}">
                      <a16:creationId xmlns:a16="http://schemas.microsoft.com/office/drawing/2014/main" id="{BCEA1E71-8438-44D3-81B3-384274A091D5}"/>
                    </a:ext>
                  </a:extLst>
                </p:cNvPr>
                <p:cNvGrpSpPr/>
                <p:nvPr/>
              </p:nvGrpSpPr>
              <p:grpSpPr>
                <a:xfrm>
                  <a:off x="2051720" y="834500"/>
                  <a:ext cx="588547" cy="432048"/>
                  <a:chOff x="1319157" y="836712"/>
                  <a:chExt cx="588547" cy="432048"/>
                </a:xfrm>
              </p:grpSpPr>
              <p:sp>
                <p:nvSpPr>
                  <p:cNvPr id="311" name="Ellipse 310">
                    <a:extLst>
                      <a:ext uri="{FF2B5EF4-FFF2-40B4-BE49-F238E27FC236}">
                        <a16:creationId xmlns:a16="http://schemas.microsoft.com/office/drawing/2014/main" id="{42B95C5F-9F6B-40D3-8C2B-8B1ABE9F262C}"/>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2" name="Ellipse 311">
                    <a:extLst>
                      <a:ext uri="{FF2B5EF4-FFF2-40B4-BE49-F238E27FC236}">
                        <a16:creationId xmlns:a16="http://schemas.microsoft.com/office/drawing/2014/main" id="{507A849D-366F-4CD3-A223-7C24DB46D02B}"/>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3" name="Ellipse 312">
                    <a:extLst>
                      <a:ext uri="{FF2B5EF4-FFF2-40B4-BE49-F238E27FC236}">
                        <a16:creationId xmlns:a16="http://schemas.microsoft.com/office/drawing/2014/main" id="{A3E9052E-7537-4FA6-99BF-3B9A60D5C552}"/>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4" name="Ellipse 313">
                    <a:extLst>
                      <a:ext uri="{FF2B5EF4-FFF2-40B4-BE49-F238E27FC236}">
                        <a16:creationId xmlns:a16="http://schemas.microsoft.com/office/drawing/2014/main" id="{CB49B195-156F-474C-A48E-74A441B1DECF}"/>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5" name="Ellipse 314">
                    <a:extLst>
                      <a:ext uri="{FF2B5EF4-FFF2-40B4-BE49-F238E27FC236}">
                        <a16:creationId xmlns:a16="http://schemas.microsoft.com/office/drawing/2014/main" id="{423D7E21-03A2-4000-B9E6-2B87E891FDB5}"/>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33" name="Rectangle 232">
                <a:extLst>
                  <a:ext uri="{FF2B5EF4-FFF2-40B4-BE49-F238E27FC236}">
                    <a16:creationId xmlns:a16="http://schemas.microsoft.com/office/drawing/2014/main" id="{22F2F4E1-B658-4966-9FBA-989495F96CC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74" name="Groupe 173">
              <a:extLst>
                <a:ext uri="{FF2B5EF4-FFF2-40B4-BE49-F238E27FC236}">
                  <a16:creationId xmlns:a16="http://schemas.microsoft.com/office/drawing/2014/main" id="{F19E7932-F8E7-4447-B181-93805E999DB0}"/>
                </a:ext>
              </a:extLst>
            </p:cNvPr>
            <p:cNvGrpSpPr>
              <a:grpSpLocks/>
            </p:cNvGrpSpPr>
            <p:nvPr/>
          </p:nvGrpSpPr>
          <p:grpSpPr bwMode="auto">
            <a:xfrm>
              <a:off x="6923088" y="423863"/>
              <a:ext cx="1582737" cy="649287"/>
              <a:chOff x="3635896" y="765810"/>
              <a:chExt cx="1584176" cy="648072"/>
            </a:xfrm>
          </p:grpSpPr>
          <p:grpSp>
            <p:nvGrpSpPr>
              <p:cNvPr id="218" name="Groupe 217">
                <a:extLst>
                  <a:ext uri="{FF2B5EF4-FFF2-40B4-BE49-F238E27FC236}">
                    <a16:creationId xmlns:a16="http://schemas.microsoft.com/office/drawing/2014/main" id="{A1E3E1EF-030E-4919-ACA1-16DBE289CFE2}"/>
                  </a:ext>
                </a:extLst>
              </p:cNvPr>
              <p:cNvGrpSpPr/>
              <p:nvPr/>
            </p:nvGrpSpPr>
            <p:grpSpPr>
              <a:xfrm>
                <a:off x="3767429" y="871610"/>
                <a:ext cx="1321110" cy="434260"/>
                <a:chOff x="1319157" y="834500"/>
                <a:chExt cx="1321110" cy="434260"/>
              </a:xfrm>
              <a:effectLst>
                <a:glow rad="127000">
                  <a:schemeClr val="bg1"/>
                </a:glow>
              </a:effectLst>
            </p:grpSpPr>
            <p:grpSp>
              <p:nvGrpSpPr>
                <p:cNvPr id="220" name="Groupe 219">
                  <a:extLst>
                    <a:ext uri="{FF2B5EF4-FFF2-40B4-BE49-F238E27FC236}">
                      <a16:creationId xmlns:a16="http://schemas.microsoft.com/office/drawing/2014/main" id="{61F5B201-1E25-473A-967A-A71EDE2FA91C}"/>
                    </a:ext>
                  </a:extLst>
                </p:cNvPr>
                <p:cNvGrpSpPr/>
                <p:nvPr/>
              </p:nvGrpSpPr>
              <p:grpSpPr>
                <a:xfrm>
                  <a:off x="1319157" y="836712"/>
                  <a:ext cx="588547" cy="432048"/>
                  <a:chOff x="1319157" y="836712"/>
                  <a:chExt cx="588547" cy="432048"/>
                </a:xfrm>
              </p:grpSpPr>
              <p:sp>
                <p:nvSpPr>
                  <p:cNvPr id="227" name="Ellipse 226">
                    <a:extLst>
                      <a:ext uri="{FF2B5EF4-FFF2-40B4-BE49-F238E27FC236}">
                        <a16:creationId xmlns:a16="http://schemas.microsoft.com/office/drawing/2014/main" id="{5510CA6B-3777-407F-B3F0-E92C530EF4AA}"/>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8" name="Ellipse 227">
                    <a:extLst>
                      <a:ext uri="{FF2B5EF4-FFF2-40B4-BE49-F238E27FC236}">
                        <a16:creationId xmlns:a16="http://schemas.microsoft.com/office/drawing/2014/main" id="{731BE7CB-96C0-44A4-BDDF-E91C309F1B1B}"/>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9" name="Ellipse 228">
                    <a:extLst>
                      <a:ext uri="{FF2B5EF4-FFF2-40B4-BE49-F238E27FC236}">
                        <a16:creationId xmlns:a16="http://schemas.microsoft.com/office/drawing/2014/main" id="{2A151CEA-8CE8-41B1-8F22-0B8F104BAE28}"/>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30" name="Ellipse 229">
                    <a:extLst>
                      <a:ext uri="{FF2B5EF4-FFF2-40B4-BE49-F238E27FC236}">
                        <a16:creationId xmlns:a16="http://schemas.microsoft.com/office/drawing/2014/main" id="{948BE33A-F650-45B1-A361-DB440145131B}"/>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31" name="Ellipse 230">
                    <a:extLst>
                      <a:ext uri="{FF2B5EF4-FFF2-40B4-BE49-F238E27FC236}">
                        <a16:creationId xmlns:a16="http://schemas.microsoft.com/office/drawing/2014/main" id="{26FE49FB-2DE6-4487-83C7-70748998F84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21" name="Groupe 220">
                  <a:extLst>
                    <a:ext uri="{FF2B5EF4-FFF2-40B4-BE49-F238E27FC236}">
                      <a16:creationId xmlns:a16="http://schemas.microsoft.com/office/drawing/2014/main" id="{E76A089D-91E9-43F9-B515-09B9816AA9A6}"/>
                    </a:ext>
                  </a:extLst>
                </p:cNvPr>
                <p:cNvGrpSpPr/>
                <p:nvPr/>
              </p:nvGrpSpPr>
              <p:grpSpPr>
                <a:xfrm>
                  <a:off x="2051720" y="834500"/>
                  <a:ext cx="588547" cy="432048"/>
                  <a:chOff x="1319157" y="836712"/>
                  <a:chExt cx="588547" cy="432048"/>
                </a:xfrm>
              </p:grpSpPr>
              <p:sp>
                <p:nvSpPr>
                  <p:cNvPr id="222" name="Ellipse 221">
                    <a:extLst>
                      <a:ext uri="{FF2B5EF4-FFF2-40B4-BE49-F238E27FC236}">
                        <a16:creationId xmlns:a16="http://schemas.microsoft.com/office/drawing/2014/main" id="{B0793718-5AD5-469F-B708-4A60AD274D3C}"/>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3" name="Ellipse 222">
                    <a:extLst>
                      <a:ext uri="{FF2B5EF4-FFF2-40B4-BE49-F238E27FC236}">
                        <a16:creationId xmlns:a16="http://schemas.microsoft.com/office/drawing/2014/main" id="{E5ADDE31-2288-4F86-854E-A3D33F28AE4E}"/>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4" name="Ellipse 223">
                    <a:extLst>
                      <a:ext uri="{FF2B5EF4-FFF2-40B4-BE49-F238E27FC236}">
                        <a16:creationId xmlns:a16="http://schemas.microsoft.com/office/drawing/2014/main" id="{3BBB0D85-FEB3-4CDE-9670-FB31F0DDF01A}"/>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5" name="Ellipse 224">
                    <a:extLst>
                      <a:ext uri="{FF2B5EF4-FFF2-40B4-BE49-F238E27FC236}">
                        <a16:creationId xmlns:a16="http://schemas.microsoft.com/office/drawing/2014/main" id="{A3BACF4A-5F62-49B8-A12D-FA490D075AA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6" name="Ellipse 225">
                    <a:extLst>
                      <a:ext uri="{FF2B5EF4-FFF2-40B4-BE49-F238E27FC236}">
                        <a16:creationId xmlns:a16="http://schemas.microsoft.com/office/drawing/2014/main" id="{578D5A40-5B47-43BB-B529-B4BD1A540A45}"/>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19" name="Rectangle 218">
                <a:extLst>
                  <a:ext uri="{FF2B5EF4-FFF2-40B4-BE49-F238E27FC236}">
                    <a16:creationId xmlns:a16="http://schemas.microsoft.com/office/drawing/2014/main" id="{3D3AEF01-2F51-41D9-8706-E9312BA7C487}"/>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75" name="Ellipse 174">
              <a:extLst>
                <a:ext uri="{FF2B5EF4-FFF2-40B4-BE49-F238E27FC236}">
                  <a16:creationId xmlns:a16="http://schemas.microsoft.com/office/drawing/2014/main" id="{E87C68A8-F3AD-4BD1-A5BC-839FD44974BF}"/>
                </a:ext>
              </a:extLst>
            </p:cNvPr>
            <p:cNvSpPr/>
            <p:nvPr/>
          </p:nvSpPr>
          <p:spPr>
            <a:xfrm>
              <a:off x="5078413" y="706438"/>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6" name="Ellipse 175">
              <a:extLst>
                <a:ext uri="{FF2B5EF4-FFF2-40B4-BE49-F238E27FC236}">
                  <a16:creationId xmlns:a16="http://schemas.microsoft.com/office/drawing/2014/main" id="{337571EA-BB85-4715-BF30-338F64B14FFB}"/>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7" name="Ellipse 176">
              <a:extLst>
                <a:ext uri="{FF2B5EF4-FFF2-40B4-BE49-F238E27FC236}">
                  <a16:creationId xmlns:a16="http://schemas.microsoft.com/office/drawing/2014/main" id="{5D3D3929-B047-486B-BD27-B405DAFF3246}"/>
                </a:ext>
              </a:extLst>
            </p:cNvPr>
            <p:cNvSpPr/>
            <p:nvPr/>
          </p:nvSpPr>
          <p:spPr>
            <a:xfrm>
              <a:off x="55102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8" name="Ellipse 177">
              <a:extLst>
                <a:ext uri="{FF2B5EF4-FFF2-40B4-BE49-F238E27FC236}">
                  <a16:creationId xmlns:a16="http://schemas.microsoft.com/office/drawing/2014/main" id="{2714D6E9-57F6-4F6B-9E34-42B298C51968}"/>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9" name="Ellipse 178">
              <a:extLst>
                <a:ext uri="{FF2B5EF4-FFF2-40B4-BE49-F238E27FC236}">
                  <a16:creationId xmlns:a16="http://schemas.microsoft.com/office/drawing/2014/main" id="{28FCD692-A2F5-48EF-B6E3-E4F35A3639C9}"/>
                </a:ext>
              </a:extLst>
            </p:cNvPr>
            <p:cNvSpPr/>
            <p:nvPr/>
          </p:nvSpPr>
          <p:spPr>
            <a:xfrm>
              <a:off x="50657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80" name="Ellipse 179">
              <a:extLst>
                <a:ext uri="{FF2B5EF4-FFF2-40B4-BE49-F238E27FC236}">
                  <a16:creationId xmlns:a16="http://schemas.microsoft.com/office/drawing/2014/main" id="{8419B075-642B-432D-A6A5-B77BC46C8397}"/>
                </a:ext>
              </a:extLst>
            </p:cNvPr>
            <p:cNvSpPr/>
            <p:nvPr/>
          </p:nvSpPr>
          <p:spPr>
            <a:xfrm>
              <a:off x="58118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81" name="Ellipse 180">
              <a:extLst>
                <a:ext uri="{FF2B5EF4-FFF2-40B4-BE49-F238E27FC236}">
                  <a16:creationId xmlns:a16="http://schemas.microsoft.com/office/drawing/2014/main" id="{512810CD-1177-4888-9D3B-A723D3B86582}"/>
                </a:ext>
              </a:extLst>
            </p:cNvPr>
            <p:cNvSpPr/>
            <p:nvPr/>
          </p:nvSpPr>
          <p:spPr>
            <a:xfrm>
              <a:off x="62436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82" name="Ellipse 181">
              <a:extLst>
                <a:ext uri="{FF2B5EF4-FFF2-40B4-BE49-F238E27FC236}">
                  <a16:creationId xmlns:a16="http://schemas.microsoft.com/office/drawing/2014/main" id="{45AE4860-7677-4A84-9AED-DA990CAD16FD}"/>
                </a:ext>
              </a:extLst>
            </p:cNvPr>
            <p:cNvSpPr/>
            <p:nvPr/>
          </p:nvSpPr>
          <p:spPr>
            <a:xfrm>
              <a:off x="62436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83" name="Ellipse 182">
              <a:extLst>
                <a:ext uri="{FF2B5EF4-FFF2-40B4-BE49-F238E27FC236}">
                  <a16:creationId xmlns:a16="http://schemas.microsoft.com/office/drawing/2014/main" id="{D41C109F-B5EA-4D04-B88D-BC2A1489A22F}"/>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84" name="Ellipse 183">
              <a:extLst>
                <a:ext uri="{FF2B5EF4-FFF2-40B4-BE49-F238E27FC236}">
                  <a16:creationId xmlns:a16="http://schemas.microsoft.com/office/drawing/2014/main" id="{2D82AE14-9E8C-4ADA-9F7E-EFB5EDC177D0}"/>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85" name="Rectangle 184">
              <a:extLst>
                <a:ext uri="{FF2B5EF4-FFF2-40B4-BE49-F238E27FC236}">
                  <a16:creationId xmlns:a16="http://schemas.microsoft.com/office/drawing/2014/main" id="{487BE2ED-2862-48E6-98E2-A3169A306C0D}"/>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6" name="Ellipse 185">
              <a:extLst>
                <a:ext uri="{FF2B5EF4-FFF2-40B4-BE49-F238E27FC236}">
                  <a16:creationId xmlns:a16="http://schemas.microsoft.com/office/drawing/2014/main" id="{7AAE9A8C-DBD7-4E92-864D-B20AA6FA732A}"/>
                </a:ext>
              </a:extLst>
            </p:cNvPr>
            <p:cNvSpPr>
              <a:spLocks noChangeArrowheads="1"/>
            </p:cNvSpPr>
            <p:nvPr/>
          </p:nvSpPr>
          <p:spPr bwMode="auto">
            <a:xfrm>
              <a:off x="7669213" y="2052464"/>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187" name="Rectangle 186">
              <a:extLst>
                <a:ext uri="{FF2B5EF4-FFF2-40B4-BE49-F238E27FC236}">
                  <a16:creationId xmlns:a16="http://schemas.microsoft.com/office/drawing/2014/main" id="{F00525B8-9B46-4684-88B9-C768456CE41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88" name="Groupe 187">
              <a:extLst>
                <a:ext uri="{FF2B5EF4-FFF2-40B4-BE49-F238E27FC236}">
                  <a16:creationId xmlns:a16="http://schemas.microsoft.com/office/drawing/2014/main" id="{A6851C02-4433-4A4A-9BEF-136D67A793D4}"/>
                </a:ext>
              </a:extLst>
            </p:cNvPr>
            <p:cNvGrpSpPr>
              <a:grpSpLocks/>
            </p:cNvGrpSpPr>
            <p:nvPr/>
          </p:nvGrpSpPr>
          <p:grpSpPr bwMode="auto">
            <a:xfrm>
              <a:off x="6877844" y="1195388"/>
              <a:ext cx="1582737" cy="649287"/>
              <a:chOff x="3635896" y="765810"/>
              <a:chExt cx="1584176" cy="648072"/>
            </a:xfrm>
          </p:grpSpPr>
          <p:grpSp>
            <p:nvGrpSpPr>
              <p:cNvPr id="204" name="Groupe 203">
                <a:extLst>
                  <a:ext uri="{FF2B5EF4-FFF2-40B4-BE49-F238E27FC236}">
                    <a16:creationId xmlns:a16="http://schemas.microsoft.com/office/drawing/2014/main" id="{E5796204-516A-49A4-B404-122F9EF09CF3}"/>
                  </a:ext>
                </a:extLst>
              </p:cNvPr>
              <p:cNvGrpSpPr/>
              <p:nvPr/>
            </p:nvGrpSpPr>
            <p:grpSpPr>
              <a:xfrm>
                <a:off x="3767429" y="871610"/>
                <a:ext cx="1321110" cy="434260"/>
                <a:chOff x="1319157" y="834500"/>
                <a:chExt cx="1321110" cy="434260"/>
              </a:xfrm>
              <a:effectLst>
                <a:glow rad="127000">
                  <a:schemeClr val="bg1"/>
                </a:glow>
              </a:effectLst>
            </p:grpSpPr>
            <p:grpSp>
              <p:nvGrpSpPr>
                <p:cNvPr id="206" name="Groupe 205">
                  <a:extLst>
                    <a:ext uri="{FF2B5EF4-FFF2-40B4-BE49-F238E27FC236}">
                      <a16:creationId xmlns:a16="http://schemas.microsoft.com/office/drawing/2014/main" id="{999E6A86-C710-42FC-AFCC-C45B586DE5AE}"/>
                    </a:ext>
                  </a:extLst>
                </p:cNvPr>
                <p:cNvGrpSpPr/>
                <p:nvPr/>
              </p:nvGrpSpPr>
              <p:grpSpPr>
                <a:xfrm>
                  <a:off x="1319157" y="836712"/>
                  <a:ext cx="588547" cy="432048"/>
                  <a:chOff x="1319157" y="836712"/>
                  <a:chExt cx="588547" cy="432048"/>
                </a:xfrm>
              </p:grpSpPr>
              <p:sp>
                <p:nvSpPr>
                  <p:cNvPr id="213" name="Ellipse 212">
                    <a:extLst>
                      <a:ext uri="{FF2B5EF4-FFF2-40B4-BE49-F238E27FC236}">
                        <a16:creationId xmlns:a16="http://schemas.microsoft.com/office/drawing/2014/main" id="{A61F691C-0CE7-4FE6-82BB-68C1B4FFEA6D}"/>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4" name="Ellipse 213">
                    <a:extLst>
                      <a:ext uri="{FF2B5EF4-FFF2-40B4-BE49-F238E27FC236}">
                        <a16:creationId xmlns:a16="http://schemas.microsoft.com/office/drawing/2014/main" id="{57477517-F0AB-4935-9348-3DE1D0CA892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5" name="Ellipse 214">
                    <a:extLst>
                      <a:ext uri="{FF2B5EF4-FFF2-40B4-BE49-F238E27FC236}">
                        <a16:creationId xmlns:a16="http://schemas.microsoft.com/office/drawing/2014/main" id="{4CB8F6DF-3AD0-483D-A59E-5540B866F92B}"/>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6" name="Ellipse 215">
                    <a:extLst>
                      <a:ext uri="{FF2B5EF4-FFF2-40B4-BE49-F238E27FC236}">
                        <a16:creationId xmlns:a16="http://schemas.microsoft.com/office/drawing/2014/main" id="{C1D2008B-66CC-4089-A5A2-F40D2CC0F0D2}"/>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7" name="Ellipse 216">
                    <a:extLst>
                      <a:ext uri="{FF2B5EF4-FFF2-40B4-BE49-F238E27FC236}">
                        <a16:creationId xmlns:a16="http://schemas.microsoft.com/office/drawing/2014/main" id="{1C5105A2-A93E-401D-9B51-05F1386B7EF9}"/>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07" name="Groupe 206">
                  <a:extLst>
                    <a:ext uri="{FF2B5EF4-FFF2-40B4-BE49-F238E27FC236}">
                      <a16:creationId xmlns:a16="http://schemas.microsoft.com/office/drawing/2014/main" id="{4CBC8AE7-A677-4E3A-9220-3B6B12162362}"/>
                    </a:ext>
                  </a:extLst>
                </p:cNvPr>
                <p:cNvGrpSpPr/>
                <p:nvPr/>
              </p:nvGrpSpPr>
              <p:grpSpPr>
                <a:xfrm>
                  <a:off x="2051720" y="834500"/>
                  <a:ext cx="588547" cy="432048"/>
                  <a:chOff x="1319157" y="836712"/>
                  <a:chExt cx="588547" cy="432048"/>
                </a:xfrm>
              </p:grpSpPr>
              <p:sp>
                <p:nvSpPr>
                  <p:cNvPr id="208" name="Ellipse 207">
                    <a:extLst>
                      <a:ext uri="{FF2B5EF4-FFF2-40B4-BE49-F238E27FC236}">
                        <a16:creationId xmlns:a16="http://schemas.microsoft.com/office/drawing/2014/main" id="{48D0DBB5-8160-4341-A92F-EF166790114C}"/>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9" name="Ellipse 208">
                    <a:extLst>
                      <a:ext uri="{FF2B5EF4-FFF2-40B4-BE49-F238E27FC236}">
                        <a16:creationId xmlns:a16="http://schemas.microsoft.com/office/drawing/2014/main" id="{7D87E433-F305-442B-895B-564D26E5D4B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0" name="Ellipse 209">
                    <a:extLst>
                      <a:ext uri="{FF2B5EF4-FFF2-40B4-BE49-F238E27FC236}">
                        <a16:creationId xmlns:a16="http://schemas.microsoft.com/office/drawing/2014/main" id="{B824652A-F4BD-4EE7-941F-F0FF950DFBB5}"/>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1" name="Ellipse 210">
                    <a:extLst>
                      <a:ext uri="{FF2B5EF4-FFF2-40B4-BE49-F238E27FC236}">
                        <a16:creationId xmlns:a16="http://schemas.microsoft.com/office/drawing/2014/main" id="{C9800521-E684-41A2-BA6E-CA93B7EB598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2" name="Ellipse 211">
                    <a:extLst>
                      <a:ext uri="{FF2B5EF4-FFF2-40B4-BE49-F238E27FC236}">
                        <a16:creationId xmlns:a16="http://schemas.microsoft.com/office/drawing/2014/main" id="{FFCA129B-F48A-4B3D-A4C8-A7664CDC37D5}"/>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05" name="Rectangle 204">
                <a:extLst>
                  <a:ext uri="{FF2B5EF4-FFF2-40B4-BE49-F238E27FC236}">
                    <a16:creationId xmlns:a16="http://schemas.microsoft.com/office/drawing/2014/main" id="{CC46A351-8BCB-4228-BFDF-4C1A512211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89" name="Groupe 188">
              <a:extLst>
                <a:ext uri="{FF2B5EF4-FFF2-40B4-BE49-F238E27FC236}">
                  <a16:creationId xmlns:a16="http://schemas.microsoft.com/office/drawing/2014/main" id="{2989E49C-C850-42F4-8E57-B7769635309D}"/>
                </a:ext>
              </a:extLst>
            </p:cNvPr>
            <p:cNvGrpSpPr>
              <a:grpSpLocks/>
            </p:cNvGrpSpPr>
            <p:nvPr/>
          </p:nvGrpSpPr>
          <p:grpSpPr bwMode="auto">
            <a:xfrm>
              <a:off x="5094072" y="1269132"/>
              <a:ext cx="1584325" cy="647700"/>
              <a:chOff x="3635896" y="765810"/>
              <a:chExt cx="1584176" cy="648072"/>
            </a:xfrm>
          </p:grpSpPr>
          <p:grpSp>
            <p:nvGrpSpPr>
              <p:cNvPr id="190" name="Groupe 189">
                <a:extLst>
                  <a:ext uri="{FF2B5EF4-FFF2-40B4-BE49-F238E27FC236}">
                    <a16:creationId xmlns:a16="http://schemas.microsoft.com/office/drawing/2014/main" id="{7A3C4745-1A3F-45E9-BA81-EC0E3BFD0D11}"/>
                  </a:ext>
                </a:extLst>
              </p:cNvPr>
              <p:cNvGrpSpPr/>
              <p:nvPr/>
            </p:nvGrpSpPr>
            <p:grpSpPr>
              <a:xfrm>
                <a:off x="3767429" y="871610"/>
                <a:ext cx="1321110" cy="434260"/>
                <a:chOff x="1319157" y="834500"/>
                <a:chExt cx="1321110" cy="434260"/>
              </a:xfrm>
              <a:effectLst>
                <a:glow rad="127000">
                  <a:schemeClr val="bg1"/>
                </a:glow>
              </a:effectLst>
            </p:grpSpPr>
            <p:grpSp>
              <p:nvGrpSpPr>
                <p:cNvPr id="192" name="Groupe 191">
                  <a:extLst>
                    <a:ext uri="{FF2B5EF4-FFF2-40B4-BE49-F238E27FC236}">
                      <a16:creationId xmlns:a16="http://schemas.microsoft.com/office/drawing/2014/main" id="{DF04BC99-1301-4FBB-B8F0-09E06E92A70D}"/>
                    </a:ext>
                  </a:extLst>
                </p:cNvPr>
                <p:cNvGrpSpPr/>
                <p:nvPr/>
              </p:nvGrpSpPr>
              <p:grpSpPr>
                <a:xfrm>
                  <a:off x="1319157" y="836712"/>
                  <a:ext cx="588547" cy="432048"/>
                  <a:chOff x="1319157" y="836712"/>
                  <a:chExt cx="588547" cy="432048"/>
                </a:xfrm>
              </p:grpSpPr>
              <p:sp>
                <p:nvSpPr>
                  <p:cNvPr id="199" name="Ellipse 198">
                    <a:extLst>
                      <a:ext uri="{FF2B5EF4-FFF2-40B4-BE49-F238E27FC236}">
                        <a16:creationId xmlns:a16="http://schemas.microsoft.com/office/drawing/2014/main" id="{C19C8286-7200-4134-9934-3456F74A298A}"/>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0" name="Ellipse 199">
                    <a:extLst>
                      <a:ext uri="{FF2B5EF4-FFF2-40B4-BE49-F238E27FC236}">
                        <a16:creationId xmlns:a16="http://schemas.microsoft.com/office/drawing/2014/main" id="{4EFB24D0-531E-4A31-8FD7-65B64892690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1" name="Ellipse 200">
                    <a:extLst>
                      <a:ext uri="{FF2B5EF4-FFF2-40B4-BE49-F238E27FC236}">
                        <a16:creationId xmlns:a16="http://schemas.microsoft.com/office/drawing/2014/main" id="{435BEED2-7EC2-4E0C-9706-691F6BED17C4}"/>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2" name="Ellipse 201">
                    <a:extLst>
                      <a:ext uri="{FF2B5EF4-FFF2-40B4-BE49-F238E27FC236}">
                        <a16:creationId xmlns:a16="http://schemas.microsoft.com/office/drawing/2014/main" id="{3D6CB59B-6326-4514-AF56-3701B287736B}"/>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3" name="Ellipse 202">
                    <a:extLst>
                      <a:ext uri="{FF2B5EF4-FFF2-40B4-BE49-F238E27FC236}">
                        <a16:creationId xmlns:a16="http://schemas.microsoft.com/office/drawing/2014/main" id="{C56C1EBB-02D5-41C0-8680-95EB2AF2CBE7}"/>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93" name="Groupe 192">
                  <a:extLst>
                    <a:ext uri="{FF2B5EF4-FFF2-40B4-BE49-F238E27FC236}">
                      <a16:creationId xmlns:a16="http://schemas.microsoft.com/office/drawing/2014/main" id="{6D228B87-DAE9-47E3-8FFF-B37540FA680F}"/>
                    </a:ext>
                  </a:extLst>
                </p:cNvPr>
                <p:cNvGrpSpPr/>
                <p:nvPr/>
              </p:nvGrpSpPr>
              <p:grpSpPr>
                <a:xfrm>
                  <a:off x="2051720" y="834500"/>
                  <a:ext cx="588547" cy="432048"/>
                  <a:chOff x="1319157" y="836712"/>
                  <a:chExt cx="588547" cy="432048"/>
                </a:xfrm>
              </p:grpSpPr>
              <p:sp>
                <p:nvSpPr>
                  <p:cNvPr id="194" name="Ellipse 193">
                    <a:extLst>
                      <a:ext uri="{FF2B5EF4-FFF2-40B4-BE49-F238E27FC236}">
                        <a16:creationId xmlns:a16="http://schemas.microsoft.com/office/drawing/2014/main" id="{E8DD4888-3A45-417E-BB9A-6046E088A6AC}"/>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95" name="Ellipse 194">
                    <a:extLst>
                      <a:ext uri="{FF2B5EF4-FFF2-40B4-BE49-F238E27FC236}">
                        <a16:creationId xmlns:a16="http://schemas.microsoft.com/office/drawing/2014/main" id="{BC31CAA4-A69B-44DC-9F4E-962331EDF69B}"/>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96" name="Ellipse 195">
                    <a:extLst>
                      <a:ext uri="{FF2B5EF4-FFF2-40B4-BE49-F238E27FC236}">
                        <a16:creationId xmlns:a16="http://schemas.microsoft.com/office/drawing/2014/main" id="{59FCE714-E1AC-4B1D-A645-C872E9726090}"/>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97" name="Ellipse 196">
                    <a:extLst>
                      <a:ext uri="{FF2B5EF4-FFF2-40B4-BE49-F238E27FC236}">
                        <a16:creationId xmlns:a16="http://schemas.microsoft.com/office/drawing/2014/main" id="{40E382AF-5A80-4D65-816D-A0CB02A5D6B8}"/>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98" name="Ellipse 197">
                    <a:extLst>
                      <a:ext uri="{FF2B5EF4-FFF2-40B4-BE49-F238E27FC236}">
                        <a16:creationId xmlns:a16="http://schemas.microsoft.com/office/drawing/2014/main" id="{9CE5D192-466D-4B91-9FD3-86C86C4D01DC}"/>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91" name="Rectangle 190">
                <a:extLst>
                  <a:ext uri="{FF2B5EF4-FFF2-40B4-BE49-F238E27FC236}">
                    <a16:creationId xmlns:a16="http://schemas.microsoft.com/office/drawing/2014/main" id="{5DD9BA9D-847A-4068-86FA-38C2AE6DBD0D}"/>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Tree>
    <p:extLst>
      <p:ext uri="{BB962C8B-B14F-4D97-AF65-F5344CB8AC3E}">
        <p14:creationId xmlns:p14="http://schemas.microsoft.com/office/powerpoint/2010/main" val="56089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A26ED63D-3B26-4618-88D7-ABC819B3EEA8}"/>
              </a:ext>
            </a:extLst>
          </p:cNvPr>
          <p:cNvSpPr>
            <a:spLocks noGrp="1"/>
          </p:cNvSpPr>
          <p:nvPr>
            <p:ph type="ftr" sz="quarter" idx="11"/>
          </p:nvPr>
        </p:nvSpPr>
        <p:spPr>
          <a:xfrm>
            <a:off x="380075" y="6436934"/>
            <a:ext cx="1323438" cy="45719"/>
          </a:xfrm>
        </p:spPr>
        <p:txBody>
          <a:bodyPr/>
          <a:lstStyle/>
          <a:p>
            <a:r>
              <a:rPr lang="en-US" dirty="0"/>
              <a:t>source : </a:t>
            </a:r>
            <a:r>
              <a:rPr lang="en-US" dirty="0" err="1"/>
              <a:t>conférence</a:t>
            </a:r>
            <a:r>
              <a:rPr lang="en-US" dirty="0"/>
              <a:t> Eric </a:t>
            </a:r>
            <a:r>
              <a:rPr lang="en-US" dirty="0" err="1"/>
              <a:t>Mounier</a:t>
            </a:r>
            <a:endParaRPr lang="en-US" dirty="0"/>
          </a:p>
        </p:txBody>
      </p:sp>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10035668" y="109218"/>
            <a:ext cx="452821" cy="329184"/>
          </a:xfrm>
        </p:spPr>
        <p:txBody>
          <a:bodyPr/>
          <a:lstStyle/>
          <a:p>
            <a:fld id="{CF4668DC-857F-487D-BFFA-8C0CA5037977}" type="slidenum">
              <a:rPr lang="fr-BE" smtClean="0">
                <a:solidFill>
                  <a:schemeClr val="tx1"/>
                </a:solidFill>
              </a:rPr>
              <a:pPr/>
              <a:t>21</a:t>
            </a:fld>
            <a:endParaRPr lang="fr-BE" dirty="0">
              <a:solidFill>
                <a:schemeClr val="tx1"/>
              </a:solidFill>
            </a:endParaRPr>
          </a:p>
        </p:txBody>
      </p:sp>
      <p:sp>
        <p:nvSpPr>
          <p:cNvPr id="79" name="ZoneTexte 78">
            <a:extLst>
              <a:ext uri="{FF2B5EF4-FFF2-40B4-BE49-F238E27FC236}">
                <a16:creationId xmlns:a16="http://schemas.microsoft.com/office/drawing/2014/main" id="{54C6151A-3DE8-40F9-9654-A45ACD77BAD0}"/>
              </a:ext>
            </a:extLst>
          </p:cNvPr>
          <p:cNvSpPr txBox="1"/>
          <p:nvPr/>
        </p:nvSpPr>
        <p:spPr>
          <a:xfrm>
            <a:off x="1703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1597538"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5D2U</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id="{3DD188DD-C8C9-4DD9-8D98-D025E2C33357}"/>
              </a:ext>
            </a:extLst>
          </p:cNvPr>
          <p:cNvGrpSpPr/>
          <p:nvPr/>
        </p:nvGrpSpPr>
        <p:grpSpPr>
          <a:xfrm>
            <a:off x="4790334" y="801178"/>
            <a:ext cx="2404655" cy="1473766"/>
            <a:chOff x="4933950" y="224036"/>
            <a:chExt cx="3538538" cy="2628900"/>
          </a:xfrm>
        </p:grpSpPr>
        <p:sp>
          <p:nvSpPr>
            <p:cNvPr id="236" name="Ellipse 130">
              <a:extLst>
                <a:ext uri="{FF2B5EF4-FFF2-40B4-BE49-F238E27FC236}">
                  <a16:creationId xmlns:a16="http://schemas.microsoft.com/office/drawing/2014/main"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grpSp>
        <p:nvGrpSpPr>
          <p:cNvPr id="310" name="Groupe 309">
            <a:extLst>
              <a:ext uri="{FF2B5EF4-FFF2-40B4-BE49-F238E27FC236}">
                <a16:creationId xmlns:a16="http://schemas.microsoft.com/office/drawing/2014/main" id="{E49F77DB-0233-41BB-A870-9BA7F4950A61}"/>
              </a:ext>
            </a:extLst>
          </p:cNvPr>
          <p:cNvGrpSpPr/>
          <p:nvPr/>
        </p:nvGrpSpPr>
        <p:grpSpPr>
          <a:xfrm>
            <a:off x="6213586" y="4907014"/>
            <a:ext cx="1994903" cy="1295282"/>
            <a:chOff x="4933950" y="224036"/>
            <a:chExt cx="3571875" cy="2628900"/>
          </a:xfrm>
        </p:grpSpPr>
        <p:sp>
          <p:nvSpPr>
            <p:cNvPr id="311" name="Ellipse 130">
              <a:extLst>
                <a:ext uri="{FF2B5EF4-FFF2-40B4-BE49-F238E27FC236}">
                  <a16:creationId xmlns:a16="http://schemas.microsoft.com/office/drawing/2014/main" id="{9A718CBA-3EF5-4D7A-8EEF-D6C2D47E4CA5}"/>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312" name="Groupe 311">
              <a:extLst>
                <a:ext uri="{FF2B5EF4-FFF2-40B4-BE49-F238E27FC236}">
                  <a16:creationId xmlns:a16="http://schemas.microsoft.com/office/drawing/2014/main" id="{E9F4567C-C5EC-4841-B117-9E255D0BC015}"/>
                </a:ext>
              </a:extLst>
            </p:cNvPr>
            <p:cNvGrpSpPr>
              <a:grpSpLocks/>
            </p:cNvGrpSpPr>
            <p:nvPr/>
          </p:nvGrpSpPr>
          <p:grpSpPr bwMode="auto">
            <a:xfrm>
              <a:off x="5382404" y="2017911"/>
              <a:ext cx="1584325" cy="647700"/>
              <a:chOff x="3635896" y="765810"/>
              <a:chExt cx="1584176" cy="648072"/>
            </a:xfrm>
          </p:grpSpPr>
          <p:grpSp>
            <p:nvGrpSpPr>
              <p:cNvPr id="371" name="Groupe 370">
                <a:extLst>
                  <a:ext uri="{FF2B5EF4-FFF2-40B4-BE49-F238E27FC236}">
                    <a16:creationId xmlns:a16="http://schemas.microsoft.com/office/drawing/2014/main" id="{CE9A57CE-F535-45DC-9A06-DBE7FABCB4E4}"/>
                  </a:ext>
                </a:extLst>
              </p:cNvPr>
              <p:cNvGrpSpPr/>
              <p:nvPr/>
            </p:nvGrpSpPr>
            <p:grpSpPr>
              <a:xfrm>
                <a:off x="3767429" y="871610"/>
                <a:ext cx="1321110" cy="434260"/>
                <a:chOff x="1319157" y="834500"/>
                <a:chExt cx="1321110" cy="434260"/>
              </a:xfrm>
              <a:effectLst>
                <a:glow rad="127000">
                  <a:schemeClr val="bg1"/>
                </a:glow>
              </a:effectLst>
            </p:grpSpPr>
            <p:grpSp>
              <p:nvGrpSpPr>
                <p:cNvPr id="373" name="Groupe 372">
                  <a:extLst>
                    <a:ext uri="{FF2B5EF4-FFF2-40B4-BE49-F238E27FC236}">
                      <a16:creationId xmlns:a16="http://schemas.microsoft.com/office/drawing/2014/main" id="{BECC89FF-11BF-49B9-87BC-B3D444D6643D}"/>
                    </a:ext>
                  </a:extLst>
                </p:cNvPr>
                <p:cNvGrpSpPr/>
                <p:nvPr/>
              </p:nvGrpSpPr>
              <p:grpSpPr>
                <a:xfrm>
                  <a:off x="1319157" y="836712"/>
                  <a:ext cx="588547" cy="432048"/>
                  <a:chOff x="1319157" y="836712"/>
                  <a:chExt cx="588547" cy="432048"/>
                </a:xfrm>
              </p:grpSpPr>
              <p:sp>
                <p:nvSpPr>
                  <p:cNvPr id="380" name="Ellipse 379">
                    <a:extLst>
                      <a:ext uri="{FF2B5EF4-FFF2-40B4-BE49-F238E27FC236}">
                        <a16:creationId xmlns:a16="http://schemas.microsoft.com/office/drawing/2014/main" id="{9B6394B3-7613-4679-AEDD-677EE8D17E31}"/>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81" name="Ellipse 380">
                    <a:extLst>
                      <a:ext uri="{FF2B5EF4-FFF2-40B4-BE49-F238E27FC236}">
                        <a16:creationId xmlns:a16="http://schemas.microsoft.com/office/drawing/2014/main" id="{F54EC636-9D4D-48CE-B9C0-090D23D3205C}"/>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82" name="Ellipse 381">
                    <a:extLst>
                      <a:ext uri="{FF2B5EF4-FFF2-40B4-BE49-F238E27FC236}">
                        <a16:creationId xmlns:a16="http://schemas.microsoft.com/office/drawing/2014/main" id="{D89AC5E7-F5C6-4096-B9DC-6375F22B4A69}"/>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83" name="Ellipse 382">
                    <a:extLst>
                      <a:ext uri="{FF2B5EF4-FFF2-40B4-BE49-F238E27FC236}">
                        <a16:creationId xmlns:a16="http://schemas.microsoft.com/office/drawing/2014/main" id="{458EAB3B-FAB3-4B68-841A-411F3FF774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84" name="Ellipse 383">
                    <a:extLst>
                      <a:ext uri="{FF2B5EF4-FFF2-40B4-BE49-F238E27FC236}">
                        <a16:creationId xmlns:a16="http://schemas.microsoft.com/office/drawing/2014/main" id="{B6DE4AD9-D242-4042-AB7F-9AD9ACDCC658}"/>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74" name="Groupe 373">
                  <a:extLst>
                    <a:ext uri="{FF2B5EF4-FFF2-40B4-BE49-F238E27FC236}">
                      <a16:creationId xmlns:a16="http://schemas.microsoft.com/office/drawing/2014/main" id="{ADB7F44A-B576-4694-85FD-8F2BE8681259}"/>
                    </a:ext>
                  </a:extLst>
                </p:cNvPr>
                <p:cNvGrpSpPr/>
                <p:nvPr/>
              </p:nvGrpSpPr>
              <p:grpSpPr>
                <a:xfrm>
                  <a:off x="2051720" y="834500"/>
                  <a:ext cx="588547" cy="432048"/>
                  <a:chOff x="1319157" y="836712"/>
                  <a:chExt cx="588547" cy="432048"/>
                </a:xfrm>
              </p:grpSpPr>
              <p:sp>
                <p:nvSpPr>
                  <p:cNvPr id="375" name="Ellipse 374">
                    <a:extLst>
                      <a:ext uri="{FF2B5EF4-FFF2-40B4-BE49-F238E27FC236}">
                        <a16:creationId xmlns:a16="http://schemas.microsoft.com/office/drawing/2014/main" id="{22353D12-8C83-42B2-A91B-F61735F1F9A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6" name="Ellipse 375">
                    <a:extLst>
                      <a:ext uri="{FF2B5EF4-FFF2-40B4-BE49-F238E27FC236}">
                        <a16:creationId xmlns:a16="http://schemas.microsoft.com/office/drawing/2014/main" id="{97A15372-C7DA-488B-81F4-AB184446462B}"/>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7" name="Ellipse 376">
                    <a:extLst>
                      <a:ext uri="{FF2B5EF4-FFF2-40B4-BE49-F238E27FC236}">
                        <a16:creationId xmlns:a16="http://schemas.microsoft.com/office/drawing/2014/main" id="{0766109D-B7ED-416F-9893-19BCC38D7130}"/>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8" name="Ellipse 377">
                    <a:extLst>
                      <a:ext uri="{FF2B5EF4-FFF2-40B4-BE49-F238E27FC236}">
                        <a16:creationId xmlns:a16="http://schemas.microsoft.com/office/drawing/2014/main" id="{01C78D88-2F9F-4717-9988-89CBE6E1340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9" name="Ellipse 378">
                    <a:extLst>
                      <a:ext uri="{FF2B5EF4-FFF2-40B4-BE49-F238E27FC236}">
                        <a16:creationId xmlns:a16="http://schemas.microsoft.com/office/drawing/2014/main" id="{CFEECBFE-2D6C-443A-A8ED-BE0982766B5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372" name="Rectangle 371">
                <a:extLst>
                  <a:ext uri="{FF2B5EF4-FFF2-40B4-BE49-F238E27FC236}">
                    <a16:creationId xmlns:a16="http://schemas.microsoft.com/office/drawing/2014/main" id="{9ECED9B1-B74B-4810-8380-E329450FAFE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13" name="Groupe 312">
              <a:extLst>
                <a:ext uri="{FF2B5EF4-FFF2-40B4-BE49-F238E27FC236}">
                  <a16:creationId xmlns:a16="http://schemas.microsoft.com/office/drawing/2014/main" id="{F4020323-892F-459A-9D46-D69AC4D9E825}"/>
                </a:ext>
              </a:extLst>
            </p:cNvPr>
            <p:cNvGrpSpPr>
              <a:grpSpLocks/>
            </p:cNvGrpSpPr>
            <p:nvPr/>
          </p:nvGrpSpPr>
          <p:grpSpPr bwMode="auto">
            <a:xfrm>
              <a:off x="6923088" y="423863"/>
              <a:ext cx="1582737" cy="649287"/>
              <a:chOff x="3635896" y="765810"/>
              <a:chExt cx="1584176" cy="648072"/>
            </a:xfrm>
          </p:grpSpPr>
          <p:grpSp>
            <p:nvGrpSpPr>
              <p:cNvPr id="357" name="Groupe 356">
                <a:extLst>
                  <a:ext uri="{FF2B5EF4-FFF2-40B4-BE49-F238E27FC236}">
                    <a16:creationId xmlns:a16="http://schemas.microsoft.com/office/drawing/2014/main" id="{E07A9A68-9FC8-497B-A199-6EDD673E6DDC}"/>
                  </a:ext>
                </a:extLst>
              </p:cNvPr>
              <p:cNvGrpSpPr/>
              <p:nvPr/>
            </p:nvGrpSpPr>
            <p:grpSpPr>
              <a:xfrm>
                <a:off x="3767429" y="871610"/>
                <a:ext cx="1321110" cy="434260"/>
                <a:chOff x="1319157" y="834500"/>
                <a:chExt cx="1321110" cy="434260"/>
              </a:xfrm>
              <a:effectLst>
                <a:glow rad="127000">
                  <a:schemeClr val="bg1"/>
                </a:glow>
              </a:effectLst>
            </p:grpSpPr>
            <p:grpSp>
              <p:nvGrpSpPr>
                <p:cNvPr id="359" name="Groupe 358">
                  <a:extLst>
                    <a:ext uri="{FF2B5EF4-FFF2-40B4-BE49-F238E27FC236}">
                      <a16:creationId xmlns:a16="http://schemas.microsoft.com/office/drawing/2014/main" id="{CD4F056A-F3C3-4818-9EA0-A7084A272E02}"/>
                    </a:ext>
                  </a:extLst>
                </p:cNvPr>
                <p:cNvGrpSpPr/>
                <p:nvPr/>
              </p:nvGrpSpPr>
              <p:grpSpPr>
                <a:xfrm>
                  <a:off x="1319157" y="836712"/>
                  <a:ext cx="588547" cy="432048"/>
                  <a:chOff x="1319157" y="836712"/>
                  <a:chExt cx="588547" cy="432048"/>
                </a:xfrm>
              </p:grpSpPr>
              <p:sp>
                <p:nvSpPr>
                  <p:cNvPr id="366" name="Ellipse 365">
                    <a:extLst>
                      <a:ext uri="{FF2B5EF4-FFF2-40B4-BE49-F238E27FC236}">
                        <a16:creationId xmlns:a16="http://schemas.microsoft.com/office/drawing/2014/main" id="{BA1B591D-4528-4F69-8ECC-0D5F33F25BE1}"/>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7" name="Ellipse 366">
                    <a:extLst>
                      <a:ext uri="{FF2B5EF4-FFF2-40B4-BE49-F238E27FC236}">
                        <a16:creationId xmlns:a16="http://schemas.microsoft.com/office/drawing/2014/main" id="{D6898EB4-4F7A-4DC4-8A82-CA15742DC89D}"/>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8" name="Ellipse 367">
                    <a:extLst>
                      <a:ext uri="{FF2B5EF4-FFF2-40B4-BE49-F238E27FC236}">
                        <a16:creationId xmlns:a16="http://schemas.microsoft.com/office/drawing/2014/main" id="{C53DCE06-9C20-4B0A-A7D8-B3A89162BDB5}"/>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9" name="Ellipse 368">
                    <a:extLst>
                      <a:ext uri="{FF2B5EF4-FFF2-40B4-BE49-F238E27FC236}">
                        <a16:creationId xmlns:a16="http://schemas.microsoft.com/office/drawing/2014/main" id="{F5FBF6D4-D49A-4D22-BC0E-FCD55E33BDFF}"/>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0" name="Ellipse 369">
                    <a:extLst>
                      <a:ext uri="{FF2B5EF4-FFF2-40B4-BE49-F238E27FC236}">
                        <a16:creationId xmlns:a16="http://schemas.microsoft.com/office/drawing/2014/main" id="{FC1BA48E-C3DF-4BF8-B169-308B52215E21}"/>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60" name="Groupe 359">
                  <a:extLst>
                    <a:ext uri="{FF2B5EF4-FFF2-40B4-BE49-F238E27FC236}">
                      <a16:creationId xmlns:a16="http://schemas.microsoft.com/office/drawing/2014/main" id="{357AEDF7-C1BB-4DAB-B56C-94F01CABD817}"/>
                    </a:ext>
                  </a:extLst>
                </p:cNvPr>
                <p:cNvGrpSpPr/>
                <p:nvPr/>
              </p:nvGrpSpPr>
              <p:grpSpPr>
                <a:xfrm>
                  <a:off x="2051720" y="834500"/>
                  <a:ext cx="588547" cy="432048"/>
                  <a:chOff x="1319157" y="836712"/>
                  <a:chExt cx="588547" cy="432048"/>
                </a:xfrm>
              </p:grpSpPr>
              <p:sp>
                <p:nvSpPr>
                  <p:cNvPr id="361" name="Ellipse 360">
                    <a:extLst>
                      <a:ext uri="{FF2B5EF4-FFF2-40B4-BE49-F238E27FC236}">
                        <a16:creationId xmlns:a16="http://schemas.microsoft.com/office/drawing/2014/main" id="{0AAD3B99-463E-4A92-B023-D8FD5071C660}"/>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2" name="Ellipse 361">
                    <a:extLst>
                      <a:ext uri="{FF2B5EF4-FFF2-40B4-BE49-F238E27FC236}">
                        <a16:creationId xmlns:a16="http://schemas.microsoft.com/office/drawing/2014/main" id="{B3C2FEF1-759F-4DA9-974F-2851EFDEB9D3}"/>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3" name="Ellipse 362">
                    <a:extLst>
                      <a:ext uri="{FF2B5EF4-FFF2-40B4-BE49-F238E27FC236}">
                        <a16:creationId xmlns:a16="http://schemas.microsoft.com/office/drawing/2014/main" id="{4C85D8B1-20A0-4CE5-8B9F-377E5D160B74}"/>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4" name="Ellipse 363">
                    <a:extLst>
                      <a:ext uri="{FF2B5EF4-FFF2-40B4-BE49-F238E27FC236}">
                        <a16:creationId xmlns:a16="http://schemas.microsoft.com/office/drawing/2014/main" id="{42DA82C6-D9E1-46C6-A044-5B25E3243ACD}"/>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5" name="Ellipse 364">
                    <a:extLst>
                      <a:ext uri="{FF2B5EF4-FFF2-40B4-BE49-F238E27FC236}">
                        <a16:creationId xmlns:a16="http://schemas.microsoft.com/office/drawing/2014/main" id="{60D62FFB-3AF9-446F-A27A-1F3426EEB8F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358" name="Rectangle 357">
                <a:extLst>
                  <a:ext uri="{FF2B5EF4-FFF2-40B4-BE49-F238E27FC236}">
                    <a16:creationId xmlns:a16="http://schemas.microsoft.com/office/drawing/2014/main" id="{E92458E4-6915-4C7A-B88B-DC0474E7949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14" name="Ellipse 313">
              <a:extLst>
                <a:ext uri="{FF2B5EF4-FFF2-40B4-BE49-F238E27FC236}">
                  <a16:creationId xmlns:a16="http://schemas.microsoft.com/office/drawing/2014/main" id="{B41B544C-CF7C-422E-8EBC-3DF6372DDEB2}"/>
                </a:ext>
              </a:extLst>
            </p:cNvPr>
            <p:cNvSpPr/>
            <p:nvPr/>
          </p:nvSpPr>
          <p:spPr>
            <a:xfrm>
              <a:off x="5078413" y="706438"/>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5" name="Ellipse 314">
              <a:extLst>
                <a:ext uri="{FF2B5EF4-FFF2-40B4-BE49-F238E27FC236}">
                  <a16:creationId xmlns:a16="http://schemas.microsoft.com/office/drawing/2014/main" id="{C4978E53-F425-4DBA-8B5F-902EA10F3DDA}"/>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6" name="Ellipse 315">
              <a:extLst>
                <a:ext uri="{FF2B5EF4-FFF2-40B4-BE49-F238E27FC236}">
                  <a16:creationId xmlns:a16="http://schemas.microsoft.com/office/drawing/2014/main" id="{78C0500F-8900-49AF-A983-DBEC7FFD71A9}"/>
                </a:ext>
              </a:extLst>
            </p:cNvPr>
            <p:cNvSpPr/>
            <p:nvPr/>
          </p:nvSpPr>
          <p:spPr>
            <a:xfrm>
              <a:off x="55102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7" name="Ellipse 316">
              <a:extLst>
                <a:ext uri="{FF2B5EF4-FFF2-40B4-BE49-F238E27FC236}">
                  <a16:creationId xmlns:a16="http://schemas.microsoft.com/office/drawing/2014/main" id="{69ED3A1A-DC6F-4FD8-85D4-9198E54E4ADA}"/>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8" name="Ellipse 317">
              <a:extLst>
                <a:ext uri="{FF2B5EF4-FFF2-40B4-BE49-F238E27FC236}">
                  <a16:creationId xmlns:a16="http://schemas.microsoft.com/office/drawing/2014/main" id="{CD993BDB-43AE-4AAA-93D0-1CA341C3F473}"/>
                </a:ext>
              </a:extLst>
            </p:cNvPr>
            <p:cNvSpPr/>
            <p:nvPr/>
          </p:nvSpPr>
          <p:spPr>
            <a:xfrm>
              <a:off x="50657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9" name="Ellipse 318">
              <a:extLst>
                <a:ext uri="{FF2B5EF4-FFF2-40B4-BE49-F238E27FC236}">
                  <a16:creationId xmlns:a16="http://schemas.microsoft.com/office/drawing/2014/main" id="{3E465425-E904-4CC0-B7BC-C0F20A110997}"/>
                </a:ext>
              </a:extLst>
            </p:cNvPr>
            <p:cNvSpPr/>
            <p:nvPr/>
          </p:nvSpPr>
          <p:spPr>
            <a:xfrm>
              <a:off x="58118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0" name="Ellipse 319">
              <a:extLst>
                <a:ext uri="{FF2B5EF4-FFF2-40B4-BE49-F238E27FC236}">
                  <a16:creationId xmlns:a16="http://schemas.microsoft.com/office/drawing/2014/main" id="{FF5A5E2D-A697-4A83-BF32-3158FA8B2369}"/>
                </a:ext>
              </a:extLst>
            </p:cNvPr>
            <p:cNvSpPr/>
            <p:nvPr/>
          </p:nvSpPr>
          <p:spPr>
            <a:xfrm>
              <a:off x="62436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1" name="Ellipse 320">
              <a:extLst>
                <a:ext uri="{FF2B5EF4-FFF2-40B4-BE49-F238E27FC236}">
                  <a16:creationId xmlns:a16="http://schemas.microsoft.com/office/drawing/2014/main" id="{0813C11B-E29F-4A99-9A7B-6F8E073C1A9B}"/>
                </a:ext>
              </a:extLst>
            </p:cNvPr>
            <p:cNvSpPr/>
            <p:nvPr/>
          </p:nvSpPr>
          <p:spPr>
            <a:xfrm>
              <a:off x="62436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2" name="Ellipse 321">
              <a:extLst>
                <a:ext uri="{FF2B5EF4-FFF2-40B4-BE49-F238E27FC236}">
                  <a16:creationId xmlns:a16="http://schemas.microsoft.com/office/drawing/2014/main" id="{126E7765-63E0-489B-8340-CB242E90C25D}"/>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3" name="Ellipse 322">
              <a:extLst>
                <a:ext uri="{FF2B5EF4-FFF2-40B4-BE49-F238E27FC236}">
                  <a16:creationId xmlns:a16="http://schemas.microsoft.com/office/drawing/2014/main" id="{9810DE8D-629D-4D23-8F3A-C324A201B650}"/>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4" name="Rectangle 323">
              <a:extLst>
                <a:ext uri="{FF2B5EF4-FFF2-40B4-BE49-F238E27FC236}">
                  <a16:creationId xmlns:a16="http://schemas.microsoft.com/office/drawing/2014/main" id="{11FC7900-DFFA-40A5-AA61-7C308CBEF3F8}"/>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5" name="Ellipse 324">
              <a:extLst>
                <a:ext uri="{FF2B5EF4-FFF2-40B4-BE49-F238E27FC236}">
                  <a16:creationId xmlns:a16="http://schemas.microsoft.com/office/drawing/2014/main" id="{21CEBB7B-6B23-4559-935E-F2F7888C14D2}"/>
                </a:ext>
              </a:extLst>
            </p:cNvPr>
            <p:cNvSpPr>
              <a:spLocks noChangeArrowheads="1"/>
            </p:cNvSpPr>
            <p:nvPr/>
          </p:nvSpPr>
          <p:spPr bwMode="auto">
            <a:xfrm>
              <a:off x="7669213" y="2052464"/>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326" name="Rectangle 325">
              <a:extLst>
                <a:ext uri="{FF2B5EF4-FFF2-40B4-BE49-F238E27FC236}">
                  <a16:creationId xmlns:a16="http://schemas.microsoft.com/office/drawing/2014/main" id="{966421F8-EB27-4EBB-9746-CDFEF1BF6BDF}"/>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327" name="Groupe 326">
              <a:extLst>
                <a:ext uri="{FF2B5EF4-FFF2-40B4-BE49-F238E27FC236}">
                  <a16:creationId xmlns:a16="http://schemas.microsoft.com/office/drawing/2014/main" id="{C5ACBC39-2EAA-4155-8944-B4FCA84019D9}"/>
                </a:ext>
              </a:extLst>
            </p:cNvPr>
            <p:cNvGrpSpPr>
              <a:grpSpLocks/>
            </p:cNvGrpSpPr>
            <p:nvPr/>
          </p:nvGrpSpPr>
          <p:grpSpPr bwMode="auto">
            <a:xfrm>
              <a:off x="6877844" y="1195388"/>
              <a:ext cx="1582737" cy="649287"/>
              <a:chOff x="3635896" y="765810"/>
              <a:chExt cx="1584176" cy="648072"/>
            </a:xfrm>
          </p:grpSpPr>
          <p:grpSp>
            <p:nvGrpSpPr>
              <p:cNvPr id="343" name="Groupe 342">
                <a:extLst>
                  <a:ext uri="{FF2B5EF4-FFF2-40B4-BE49-F238E27FC236}">
                    <a16:creationId xmlns:a16="http://schemas.microsoft.com/office/drawing/2014/main" id="{7E6D7E0F-F980-49C8-A472-FB15337337EC}"/>
                  </a:ext>
                </a:extLst>
              </p:cNvPr>
              <p:cNvGrpSpPr/>
              <p:nvPr/>
            </p:nvGrpSpPr>
            <p:grpSpPr>
              <a:xfrm>
                <a:off x="3767429" y="871610"/>
                <a:ext cx="1321110" cy="434260"/>
                <a:chOff x="1319157" y="834500"/>
                <a:chExt cx="1321110" cy="434260"/>
              </a:xfrm>
              <a:effectLst>
                <a:glow rad="127000">
                  <a:schemeClr val="bg1"/>
                </a:glow>
              </a:effectLst>
            </p:grpSpPr>
            <p:grpSp>
              <p:nvGrpSpPr>
                <p:cNvPr id="345" name="Groupe 344">
                  <a:extLst>
                    <a:ext uri="{FF2B5EF4-FFF2-40B4-BE49-F238E27FC236}">
                      <a16:creationId xmlns:a16="http://schemas.microsoft.com/office/drawing/2014/main" id="{06B5FF36-B621-4CCE-987C-593CD72DA3DB}"/>
                    </a:ext>
                  </a:extLst>
                </p:cNvPr>
                <p:cNvGrpSpPr/>
                <p:nvPr/>
              </p:nvGrpSpPr>
              <p:grpSpPr>
                <a:xfrm>
                  <a:off x="1319157" y="836712"/>
                  <a:ext cx="588547" cy="432048"/>
                  <a:chOff x="1319157" y="836712"/>
                  <a:chExt cx="588547" cy="432048"/>
                </a:xfrm>
              </p:grpSpPr>
              <p:sp>
                <p:nvSpPr>
                  <p:cNvPr id="352" name="Ellipse 351">
                    <a:extLst>
                      <a:ext uri="{FF2B5EF4-FFF2-40B4-BE49-F238E27FC236}">
                        <a16:creationId xmlns:a16="http://schemas.microsoft.com/office/drawing/2014/main" id="{C225F35E-521A-4B4A-8925-13BA38BB09D8}"/>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3" name="Ellipse 352">
                    <a:extLst>
                      <a:ext uri="{FF2B5EF4-FFF2-40B4-BE49-F238E27FC236}">
                        <a16:creationId xmlns:a16="http://schemas.microsoft.com/office/drawing/2014/main" id="{12DB7DED-49D1-45AB-A93A-1752678E9A40}"/>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4" name="Ellipse 353">
                    <a:extLst>
                      <a:ext uri="{FF2B5EF4-FFF2-40B4-BE49-F238E27FC236}">
                        <a16:creationId xmlns:a16="http://schemas.microsoft.com/office/drawing/2014/main" id="{ACF5854D-4D41-4139-AE0D-9AEB296734E0}"/>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5" name="Ellipse 354">
                    <a:extLst>
                      <a:ext uri="{FF2B5EF4-FFF2-40B4-BE49-F238E27FC236}">
                        <a16:creationId xmlns:a16="http://schemas.microsoft.com/office/drawing/2014/main" id="{1E42452C-E7B9-4188-9686-0F2F54B423A9}"/>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6" name="Ellipse 355">
                    <a:extLst>
                      <a:ext uri="{FF2B5EF4-FFF2-40B4-BE49-F238E27FC236}">
                        <a16:creationId xmlns:a16="http://schemas.microsoft.com/office/drawing/2014/main" id="{2C1187B8-F1AA-460B-AF89-2A286CCBA371}"/>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46" name="Groupe 345">
                  <a:extLst>
                    <a:ext uri="{FF2B5EF4-FFF2-40B4-BE49-F238E27FC236}">
                      <a16:creationId xmlns:a16="http://schemas.microsoft.com/office/drawing/2014/main" id="{F6F68E82-90B1-4545-9A31-9708A8FF95FA}"/>
                    </a:ext>
                  </a:extLst>
                </p:cNvPr>
                <p:cNvGrpSpPr/>
                <p:nvPr/>
              </p:nvGrpSpPr>
              <p:grpSpPr>
                <a:xfrm>
                  <a:off x="2051720" y="834500"/>
                  <a:ext cx="588547" cy="432048"/>
                  <a:chOff x="1319157" y="836712"/>
                  <a:chExt cx="588547" cy="432048"/>
                </a:xfrm>
              </p:grpSpPr>
              <p:sp>
                <p:nvSpPr>
                  <p:cNvPr id="347" name="Ellipse 346">
                    <a:extLst>
                      <a:ext uri="{FF2B5EF4-FFF2-40B4-BE49-F238E27FC236}">
                        <a16:creationId xmlns:a16="http://schemas.microsoft.com/office/drawing/2014/main" id="{6FAB74C4-46AC-4B35-9D72-BAC95F098C47}"/>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8" name="Ellipse 347">
                    <a:extLst>
                      <a:ext uri="{FF2B5EF4-FFF2-40B4-BE49-F238E27FC236}">
                        <a16:creationId xmlns:a16="http://schemas.microsoft.com/office/drawing/2014/main" id="{074B23AE-C41A-48FA-9899-2E4C87FE30A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9" name="Ellipse 348">
                    <a:extLst>
                      <a:ext uri="{FF2B5EF4-FFF2-40B4-BE49-F238E27FC236}">
                        <a16:creationId xmlns:a16="http://schemas.microsoft.com/office/drawing/2014/main" id="{1952EB22-36D9-446C-A7CE-614BE2C4D795}"/>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0" name="Ellipse 349">
                    <a:extLst>
                      <a:ext uri="{FF2B5EF4-FFF2-40B4-BE49-F238E27FC236}">
                        <a16:creationId xmlns:a16="http://schemas.microsoft.com/office/drawing/2014/main" id="{65A46AA1-1C34-4605-8D53-DE4049465468}"/>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1" name="Ellipse 350">
                    <a:extLst>
                      <a:ext uri="{FF2B5EF4-FFF2-40B4-BE49-F238E27FC236}">
                        <a16:creationId xmlns:a16="http://schemas.microsoft.com/office/drawing/2014/main" id="{1A851C74-BEEE-43F6-A348-E691158C1E2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344" name="Rectangle 343">
                <a:extLst>
                  <a:ext uri="{FF2B5EF4-FFF2-40B4-BE49-F238E27FC236}">
                    <a16:creationId xmlns:a16="http://schemas.microsoft.com/office/drawing/2014/main" id="{21749735-3076-46B0-B9D8-2CC80840BE3E}"/>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28" name="Groupe 327">
              <a:extLst>
                <a:ext uri="{FF2B5EF4-FFF2-40B4-BE49-F238E27FC236}">
                  <a16:creationId xmlns:a16="http://schemas.microsoft.com/office/drawing/2014/main" id="{DA0749BD-5F8F-4F32-8613-F38EDD2D5547}"/>
                </a:ext>
              </a:extLst>
            </p:cNvPr>
            <p:cNvGrpSpPr>
              <a:grpSpLocks/>
            </p:cNvGrpSpPr>
            <p:nvPr/>
          </p:nvGrpSpPr>
          <p:grpSpPr bwMode="auto">
            <a:xfrm>
              <a:off x="5094072" y="1269132"/>
              <a:ext cx="1584325" cy="647700"/>
              <a:chOff x="3635896" y="765810"/>
              <a:chExt cx="1584176" cy="648072"/>
            </a:xfrm>
          </p:grpSpPr>
          <p:grpSp>
            <p:nvGrpSpPr>
              <p:cNvPr id="329" name="Groupe 328">
                <a:extLst>
                  <a:ext uri="{FF2B5EF4-FFF2-40B4-BE49-F238E27FC236}">
                    <a16:creationId xmlns:a16="http://schemas.microsoft.com/office/drawing/2014/main" id="{2EA113D9-7CEF-4E30-89F0-A73D83199CAA}"/>
                  </a:ext>
                </a:extLst>
              </p:cNvPr>
              <p:cNvGrpSpPr/>
              <p:nvPr/>
            </p:nvGrpSpPr>
            <p:grpSpPr>
              <a:xfrm>
                <a:off x="3767429" y="871610"/>
                <a:ext cx="1321110" cy="434260"/>
                <a:chOff x="1319157" y="834500"/>
                <a:chExt cx="1321110" cy="434260"/>
              </a:xfrm>
              <a:effectLst>
                <a:glow rad="127000">
                  <a:schemeClr val="bg1"/>
                </a:glow>
              </a:effectLst>
            </p:grpSpPr>
            <p:grpSp>
              <p:nvGrpSpPr>
                <p:cNvPr id="331" name="Groupe 330">
                  <a:extLst>
                    <a:ext uri="{FF2B5EF4-FFF2-40B4-BE49-F238E27FC236}">
                      <a16:creationId xmlns:a16="http://schemas.microsoft.com/office/drawing/2014/main" id="{EE6409A8-93F6-47E7-B479-DF5FE0A65C09}"/>
                    </a:ext>
                  </a:extLst>
                </p:cNvPr>
                <p:cNvGrpSpPr/>
                <p:nvPr/>
              </p:nvGrpSpPr>
              <p:grpSpPr>
                <a:xfrm>
                  <a:off x="1319157" y="836712"/>
                  <a:ext cx="588547" cy="432048"/>
                  <a:chOff x="1319157" y="836712"/>
                  <a:chExt cx="588547" cy="432048"/>
                </a:xfrm>
              </p:grpSpPr>
              <p:sp>
                <p:nvSpPr>
                  <p:cNvPr id="338" name="Ellipse 337">
                    <a:extLst>
                      <a:ext uri="{FF2B5EF4-FFF2-40B4-BE49-F238E27FC236}">
                        <a16:creationId xmlns:a16="http://schemas.microsoft.com/office/drawing/2014/main" id="{403B26E8-AAF5-4C84-B2CA-FAE82A673215}"/>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9" name="Ellipse 338">
                    <a:extLst>
                      <a:ext uri="{FF2B5EF4-FFF2-40B4-BE49-F238E27FC236}">
                        <a16:creationId xmlns:a16="http://schemas.microsoft.com/office/drawing/2014/main" id="{F9D3F8C8-75DE-496B-9CAC-1A25080FA2B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0" name="Ellipse 339">
                    <a:extLst>
                      <a:ext uri="{FF2B5EF4-FFF2-40B4-BE49-F238E27FC236}">
                        <a16:creationId xmlns:a16="http://schemas.microsoft.com/office/drawing/2014/main" id="{C72EF3AD-39B4-4E21-B7DD-51584074C843}"/>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1" name="Ellipse 340">
                    <a:extLst>
                      <a:ext uri="{FF2B5EF4-FFF2-40B4-BE49-F238E27FC236}">
                        <a16:creationId xmlns:a16="http://schemas.microsoft.com/office/drawing/2014/main" id="{CF81431A-83A0-4D8A-91E0-D0FEAF0355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2" name="Ellipse 341">
                    <a:extLst>
                      <a:ext uri="{FF2B5EF4-FFF2-40B4-BE49-F238E27FC236}">
                        <a16:creationId xmlns:a16="http://schemas.microsoft.com/office/drawing/2014/main" id="{12A0BE0C-776E-440F-AC3C-E6B169B1062C}"/>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32" name="Groupe 331">
                  <a:extLst>
                    <a:ext uri="{FF2B5EF4-FFF2-40B4-BE49-F238E27FC236}">
                      <a16:creationId xmlns:a16="http://schemas.microsoft.com/office/drawing/2014/main" id="{A6802B0D-C769-4DC6-BC77-6F776F815F2F}"/>
                    </a:ext>
                  </a:extLst>
                </p:cNvPr>
                <p:cNvGrpSpPr/>
                <p:nvPr/>
              </p:nvGrpSpPr>
              <p:grpSpPr>
                <a:xfrm>
                  <a:off x="2051720" y="834500"/>
                  <a:ext cx="588547" cy="432048"/>
                  <a:chOff x="1319157" y="836712"/>
                  <a:chExt cx="588547" cy="432048"/>
                </a:xfrm>
              </p:grpSpPr>
              <p:sp>
                <p:nvSpPr>
                  <p:cNvPr id="333" name="Ellipse 332">
                    <a:extLst>
                      <a:ext uri="{FF2B5EF4-FFF2-40B4-BE49-F238E27FC236}">
                        <a16:creationId xmlns:a16="http://schemas.microsoft.com/office/drawing/2014/main" id="{7BA95414-ECDF-45CD-ADE5-981429D9E16A}"/>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4" name="Ellipse 333">
                    <a:extLst>
                      <a:ext uri="{FF2B5EF4-FFF2-40B4-BE49-F238E27FC236}">
                        <a16:creationId xmlns:a16="http://schemas.microsoft.com/office/drawing/2014/main" id="{93E94084-1908-4D7E-A7B5-4C06F69D2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5" name="Ellipse 334">
                    <a:extLst>
                      <a:ext uri="{FF2B5EF4-FFF2-40B4-BE49-F238E27FC236}">
                        <a16:creationId xmlns:a16="http://schemas.microsoft.com/office/drawing/2014/main" id="{D7569489-AB40-4F28-9EA3-6892136D9CB7}"/>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6" name="Ellipse 335">
                    <a:extLst>
                      <a:ext uri="{FF2B5EF4-FFF2-40B4-BE49-F238E27FC236}">
                        <a16:creationId xmlns:a16="http://schemas.microsoft.com/office/drawing/2014/main" id="{E45E0FAC-66A2-4BA6-BF58-7E1C30E711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7" name="Ellipse 336">
                    <a:extLst>
                      <a:ext uri="{FF2B5EF4-FFF2-40B4-BE49-F238E27FC236}">
                        <a16:creationId xmlns:a16="http://schemas.microsoft.com/office/drawing/2014/main" id="{5A75FF43-EE49-4FB2-8C87-181B2290C923}"/>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330" name="Rectangle 329">
                <a:extLst>
                  <a:ext uri="{FF2B5EF4-FFF2-40B4-BE49-F238E27FC236}">
                    <a16:creationId xmlns:a16="http://schemas.microsoft.com/office/drawing/2014/main" id="{B04A6B39-D471-47C0-9640-23EE0582D190}"/>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85" name="ZoneTexte 384">
            <a:extLst>
              <a:ext uri="{FF2B5EF4-FFF2-40B4-BE49-F238E27FC236}">
                <a16:creationId xmlns:a16="http://schemas.microsoft.com/office/drawing/2014/main" id="{90DAB9D9-E778-4850-BF36-B6B8E4BCA29A}"/>
              </a:ext>
            </a:extLst>
          </p:cNvPr>
          <p:cNvSpPr txBox="1"/>
          <p:nvPr/>
        </p:nvSpPr>
        <p:spPr>
          <a:xfrm>
            <a:off x="4546156" y="3470806"/>
            <a:ext cx="2222959" cy="1477328"/>
          </a:xfrm>
          <a:prstGeom prst="rect">
            <a:avLst/>
          </a:prstGeom>
          <a:noFill/>
        </p:spPr>
        <p:txBody>
          <a:bodyPr wrap="square" rtlCol="0">
            <a:spAutoFit/>
          </a:bodyPr>
          <a:lstStyle/>
          <a:p>
            <a:r>
              <a:rPr lang="fr-FR" dirty="0"/>
              <a:t>Comptage dix, vingt, …, cinquante, cinquante-et-un, </a:t>
            </a:r>
            <a:r>
              <a:rPr lang="fr-FR" b="1" dirty="0"/>
              <a:t>cinquante-deux</a:t>
            </a:r>
          </a:p>
        </p:txBody>
      </p:sp>
      <p:sp>
        <p:nvSpPr>
          <p:cNvPr id="386" name="Rectangle 385">
            <a:extLst>
              <a:ext uri="{FF2B5EF4-FFF2-40B4-BE49-F238E27FC236}">
                <a16:creationId xmlns:a16="http://schemas.microsoft.com/office/drawing/2014/main" id="{40349F17-F38E-4886-9F1D-EE57E8959303}"/>
              </a:ext>
            </a:extLst>
          </p:cNvPr>
          <p:cNvSpPr/>
          <p:nvPr/>
        </p:nvSpPr>
        <p:spPr>
          <a:xfrm>
            <a:off x="1818235" y="6127610"/>
            <a:ext cx="2135080" cy="646331"/>
          </a:xfrm>
          <a:prstGeom prst="rect">
            <a:avLst/>
          </a:prstGeom>
        </p:spPr>
        <p:txBody>
          <a:bodyPr wrap="square">
            <a:spAutoFit/>
          </a:bodyPr>
          <a:lstStyle/>
          <a:p>
            <a:r>
              <a:rPr lang="fr-FR" dirty="0"/>
              <a:t>Pas d’organisation de la collection</a:t>
            </a:r>
          </a:p>
        </p:txBody>
      </p:sp>
      <p:sp>
        <p:nvSpPr>
          <p:cNvPr id="387" name="Rectangle 386">
            <a:extLst>
              <a:ext uri="{FF2B5EF4-FFF2-40B4-BE49-F238E27FC236}">
                <a16:creationId xmlns:a16="http://schemas.microsoft.com/office/drawing/2014/main" id="{1209AA07-A7CD-4475-97F1-EC6F7847C537}"/>
              </a:ext>
            </a:extLst>
          </p:cNvPr>
          <p:cNvSpPr/>
          <p:nvPr/>
        </p:nvSpPr>
        <p:spPr>
          <a:xfrm>
            <a:off x="4492877" y="6347984"/>
            <a:ext cx="5111071" cy="369332"/>
          </a:xfrm>
          <a:prstGeom prst="rect">
            <a:avLst/>
          </a:prstGeom>
        </p:spPr>
        <p:txBody>
          <a:bodyPr wrap="square">
            <a:spAutoFit/>
          </a:bodyPr>
          <a:lstStyle/>
          <a:p>
            <a:pPr algn="ctr"/>
            <a:r>
              <a:rPr lang="fr-FR" dirty="0"/>
              <a:t>Organisation de la collection</a:t>
            </a:r>
          </a:p>
        </p:txBody>
      </p:sp>
      <p:grpSp>
        <p:nvGrpSpPr>
          <p:cNvPr id="388" name="Groupe 387">
            <a:extLst>
              <a:ext uri="{FF2B5EF4-FFF2-40B4-BE49-F238E27FC236}">
                <a16:creationId xmlns:a16="http://schemas.microsoft.com/office/drawing/2014/main" id="{E44F47AB-4F33-46C0-A075-238D5B399DFF}"/>
              </a:ext>
            </a:extLst>
          </p:cNvPr>
          <p:cNvGrpSpPr/>
          <p:nvPr/>
        </p:nvGrpSpPr>
        <p:grpSpPr>
          <a:xfrm>
            <a:off x="1790949" y="4746527"/>
            <a:ext cx="1857072" cy="1360970"/>
            <a:chOff x="4933950" y="224036"/>
            <a:chExt cx="3538538" cy="2628900"/>
          </a:xfrm>
        </p:grpSpPr>
        <p:sp>
          <p:nvSpPr>
            <p:cNvPr id="389" name="Ellipse 130">
              <a:extLst>
                <a:ext uri="{FF2B5EF4-FFF2-40B4-BE49-F238E27FC236}">
                  <a16:creationId xmlns:a16="http://schemas.microsoft.com/office/drawing/2014/main" id="{5CE547E6-9401-475E-B4BE-0481EDBE18CB}"/>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390" name="Groupe 389">
              <a:extLst>
                <a:ext uri="{FF2B5EF4-FFF2-40B4-BE49-F238E27FC236}">
                  <a16:creationId xmlns:a16="http://schemas.microsoft.com/office/drawing/2014/main" id="{E25B6CB1-19FB-4023-B00B-0FE5E955BE7E}"/>
                </a:ext>
              </a:extLst>
            </p:cNvPr>
            <p:cNvGrpSpPr>
              <a:grpSpLocks/>
            </p:cNvGrpSpPr>
            <p:nvPr/>
          </p:nvGrpSpPr>
          <p:grpSpPr bwMode="auto">
            <a:xfrm>
              <a:off x="5333346" y="1484784"/>
              <a:ext cx="1584325" cy="1296144"/>
              <a:chOff x="3635896" y="465376"/>
              <a:chExt cx="1584176" cy="1296885"/>
            </a:xfrm>
          </p:grpSpPr>
          <p:grpSp>
            <p:nvGrpSpPr>
              <p:cNvPr id="449" name="Groupe 448">
                <a:extLst>
                  <a:ext uri="{FF2B5EF4-FFF2-40B4-BE49-F238E27FC236}">
                    <a16:creationId xmlns:a16="http://schemas.microsoft.com/office/drawing/2014/main" id="{ADB82E94-3827-41AC-B68A-DB741CA96D2E}"/>
                  </a:ext>
                </a:extLst>
              </p:cNvPr>
              <p:cNvGrpSpPr/>
              <p:nvPr/>
            </p:nvGrpSpPr>
            <p:grpSpPr>
              <a:xfrm>
                <a:off x="3767429" y="465376"/>
                <a:ext cx="1321110" cy="1296885"/>
                <a:chOff x="1319157" y="428266"/>
                <a:chExt cx="1321110" cy="1296885"/>
              </a:xfrm>
              <a:effectLst>
                <a:glow rad="127000">
                  <a:schemeClr val="bg1"/>
                </a:glow>
              </a:effectLst>
            </p:grpSpPr>
            <p:grpSp>
              <p:nvGrpSpPr>
                <p:cNvPr id="451" name="Groupe 450">
                  <a:extLst>
                    <a:ext uri="{FF2B5EF4-FFF2-40B4-BE49-F238E27FC236}">
                      <a16:creationId xmlns:a16="http://schemas.microsoft.com/office/drawing/2014/main" id="{D0C2E3F9-981A-4672-8FAF-1752087BDF8B}"/>
                    </a:ext>
                  </a:extLst>
                </p:cNvPr>
                <p:cNvGrpSpPr/>
                <p:nvPr/>
              </p:nvGrpSpPr>
              <p:grpSpPr>
                <a:xfrm>
                  <a:off x="1319157" y="716463"/>
                  <a:ext cx="588547" cy="976476"/>
                  <a:chOff x="1319157" y="716463"/>
                  <a:chExt cx="588547" cy="976476"/>
                </a:xfrm>
              </p:grpSpPr>
              <p:sp>
                <p:nvSpPr>
                  <p:cNvPr id="458" name="Ellipse 457">
                    <a:extLst>
                      <a:ext uri="{FF2B5EF4-FFF2-40B4-BE49-F238E27FC236}">
                        <a16:creationId xmlns:a16="http://schemas.microsoft.com/office/drawing/2014/main" id="{64E2A0BC-767B-4700-A510-59AF8F563A0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9" name="Ellipse 458">
                    <a:extLst>
                      <a:ext uri="{FF2B5EF4-FFF2-40B4-BE49-F238E27FC236}">
                        <a16:creationId xmlns:a16="http://schemas.microsoft.com/office/drawing/2014/main" id="{43C206EB-B8BC-429B-9614-28E0004799E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0" name="Ellipse 459">
                    <a:extLst>
                      <a:ext uri="{FF2B5EF4-FFF2-40B4-BE49-F238E27FC236}">
                        <a16:creationId xmlns:a16="http://schemas.microsoft.com/office/drawing/2014/main" id="{F1EA6CD6-2395-4A60-A17A-783B46AADED7}"/>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1" name="Ellipse 460">
                    <a:extLst>
                      <a:ext uri="{FF2B5EF4-FFF2-40B4-BE49-F238E27FC236}">
                        <a16:creationId xmlns:a16="http://schemas.microsoft.com/office/drawing/2014/main" id="{3BA87B25-A159-4BEC-89F7-7B05D8EBB3DD}"/>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2" name="Ellipse 461">
                    <a:extLst>
                      <a:ext uri="{FF2B5EF4-FFF2-40B4-BE49-F238E27FC236}">
                        <a16:creationId xmlns:a16="http://schemas.microsoft.com/office/drawing/2014/main" id="{C279CF16-09FB-4AEB-9918-B2F630070F78}"/>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52" name="Groupe 451">
                  <a:extLst>
                    <a:ext uri="{FF2B5EF4-FFF2-40B4-BE49-F238E27FC236}">
                      <a16:creationId xmlns:a16="http://schemas.microsoft.com/office/drawing/2014/main" id="{49A16466-81E9-4C74-BFE3-1B04F7B885B2}"/>
                    </a:ext>
                  </a:extLst>
                </p:cNvPr>
                <p:cNvGrpSpPr/>
                <p:nvPr/>
              </p:nvGrpSpPr>
              <p:grpSpPr>
                <a:xfrm>
                  <a:off x="2051720" y="428266"/>
                  <a:ext cx="588547" cy="1296885"/>
                  <a:chOff x="1319157" y="430478"/>
                  <a:chExt cx="588547" cy="1296885"/>
                </a:xfrm>
              </p:grpSpPr>
              <p:sp>
                <p:nvSpPr>
                  <p:cNvPr id="453" name="Ellipse 452">
                    <a:extLst>
                      <a:ext uri="{FF2B5EF4-FFF2-40B4-BE49-F238E27FC236}">
                        <a16:creationId xmlns:a16="http://schemas.microsoft.com/office/drawing/2014/main" id="{825BD210-C7D7-45FD-8981-FC0786FDAC01}"/>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4" name="Ellipse 453">
                    <a:extLst>
                      <a:ext uri="{FF2B5EF4-FFF2-40B4-BE49-F238E27FC236}">
                        <a16:creationId xmlns:a16="http://schemas.microsoft.com/office/drawing/2014/main" id="{A64BEA13-9CC7-4AC3-B200-C0AA1CDBD8C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5" name="Ellipse 454">
                    <a:extLst>
                      <a:ext uri="{FF2B5EF4-FFF2-40B4-BE49-F238E27FC236}">
                        <a16:creationId xmlns:a16="http://schemas.microsoft.com/office/drawing/2014/main" id="{FA2F9FEB-DD9E-4AFF-A658-C3D29B32DF3F}"/>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6" name="Ellipse 455">
                    <a:extLst>
                      <a:ext uri="{FF2B5EF4-FFF2-40B4-BE49-F238E27FC236}">
                        <a16:creationId xmlns:a16="http://schemas.microsoft.com/office/drawing/2014/main" id="{8F73D6FB-F5C6-4724-A26D-6AADB52C8F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7" name="Ellipse 456">
                    <a:extLst>
                      <a:ext uri="{FF2B5EF4-FFF2-40B4-BE49-F238E27FC236}">
                        <a16:creationId xmlns:a16="http://schemas.microsoft.com/office/drawing/2014/main" id="{7C5DC2AE-A163-42DC-8F42-10672A2FC7A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50" name="Rectangle 449">
                <a:extLst>
                  <a:ext uri="{FF2B5EF4-FFF2-40B4-BE49-F238E27FC236}">
                    <a16:creationId xmlns:a16="http://schemas.microsoft.com/office/drawing/2014/main" id="{07241AEC-8339-4317-89B6-2C408D205F2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91" name="Groupe 390">
              <a:extLst>
                <a:ext uri="{FF2B5EF4-FFF2-40B4-BE49-F238E27FC236}">
                  <a16:creationId xmlns:a16="http://schemas.microsoft.com/office/drawing/2014/main" id="{7EE41390-1F4F-4077-B2DA-7C59C609F677}"/>
                </a:ext>
              </a:extLst>
            </p:cNvPr>
            <p:cNvGrpSpPr>
              <a:grpSpLocks/>
            </p:cNvGrpSpPr>
            <p:nvPr/>
          </p:nvGrpSpPr>
          <p:grpSpPr bwMode="auto">
            <a:xfrm>
              <a:off x="6732241" y="495871"/>
              <a:ext cx="1654745" cy="1060921"/>
              <a:chOff x="3563823" y="765810"/>
              <a:chExt cx="1656249" cy="1058934"/>
            </a:xfrm>
          </p:grpSpPr>
          <p:grpSp>
            <p:nvGrpSpPr>
              <p:cNvPr id="435" name="Groupe 434">
                <a:extLst>
                  <a:ext uri="{FF2B5EF4-FFF2-40B4-BE49-F238E27FC236}">
                    <a16:creationId xmlns:a16="http://schemas.microsoft.com/office/drawing/2014/main" id="{44A0D6D5-49D0-4815-ADC6-978A82412AB5}"/>
                  </a:ext>
                </a:extLst>
              </p:cNvPr>
              <p:cNvGrpSpPr/>
              <p:nvPr/>
            </p:nvGrpSpPr>
            <p:grpSpPr>
              <a:xfrm>
                <a:off x="3563823" y="871610"/>
                <a:ext cx="1524716" cy="953134"/>
                <a:chOff x="1115551" y="834500"/>
                <a:chExt cx="1524716" cy="953134"/>
              </a:xfrm>
              <a:effectLst>
                <a:glow rad="127000">
                  <a:schemeClr val="bg1"/>
                </a:glow>
              </a:effectLst>
            </p:grpSpPr>
            <p:grpSp>
              <p:nvGrpSpPr>
                <p:cNvPr id="437" name="Groupe 436">
                  <a:extLst>
                    <a:ext uri="{FF2B5EF4-FFF2-40B4-BE49-F238E27FC236}">
                      <a16:creationId xmlns:a16="http://schemas.microsoft.com/office/drawing/2014/main" id="{C4A50E6A-42B6-4A7C-954D-719E5724F1CB}"/>
                    </a:ext>
                  </a:extLst>
                </p:cNvPr>
                <p:cNvGrpSpPr/>
                <p:nvPr/>
              </p:nvGrpSpPr>
              <p:grpSpPr>
                <a:xfrm>
                  <a:off x="1115551" y="836712"/>
                  <a:ext cx="792153" cy="950922"/>
                  <a:chOff x="1115551" y="836712"/>
                  <a:chExt cx="792153" cy="950922"/>
                </a:xfrm>
              </p:grpSpPr>
              <p:sp>
                <p:nvSpPr>
                  <p:cNvPr id="444" name="Ellipse 443">
                    <a:extLst>
                      <a:ext uri="{FF2B5EF4-FFF2-40B4-BE49-F238E27FC236}">
                        <a16:creationId xmlns:a16="http://schemas.microsoft.com/office/drawing/2014/main" id="{F608C9E2-326A-4252-A6FE-6470040CC62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5" name="Ellipse 444">
                    <a:extLst>
                      <a:ext uri="{FF2B5EF4-FFF2-40B4-BE49-F238E27FC236}">
                        <a16:creationId xmlns:a16="http://schemas.microsoft.com/office/drawing/2014/main" id="{4E56D95B-FD97-424C-B748-C814673124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6" name="Ellipse 445">
                    <a:extLst>
                      <a:ext uri="{FF2B5EF4-FFF2-40B4-BE49-F238E27FC236}">
                        <a16:creationId xmlns:a16="http://schemas.microsoft.com/office/drawing/2014/main" id="{BDEBD3AC-5BC2-4B37-90AC-C742167E2D00}"/>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7" name="Ellipse 446">
                    <a:extLst>
                      <a:ext uri="{FF2B5EF4-FFF2-40B4-BE49-F238E27FC236}">
                        <a16:creationId xmlns:a16="http://schemas.microsoft.com/office/drawing/2014/main" id="{5B25AE69-9207-4DB7-AA3E-CA1D46CAD79E}"/>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8" name="Ellipse 447">
                    <a:extLst>
                      <a:ext uri="{FF2B5EF4-FFF2-40B4-BE49-F238E27FC236}">
                        <a16:creationId xmlns:a16="http://schemas.microsoft.com/office/drawing/2014/main" id="{CF165FCB-5BCE-458E-B3CC-2A6637A0B3E0}"/>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38" name="Groupe 437">
                  <a:extLst>
                    <a:ext uri="{FF2B5EF4-FFF2-40B4-BE49-F238E27FC236}">
                      <a16:creationId xmlns:a16="http://schemas.microsoft.com/office/drawing/2014/main" id="{B0A25B21-DFBD-47F6-A6A4-078AA73F8993}"/>
                    </a:ext>
                  </a:extLst>
                </p:cNvPr>
                <p:cNvGrpSpPr/>
                <p:nvPr/>
              </p:nvGrpSpPr>
              <p:grpSpPr>
                <a:xfrm>
                  <a:off x="2051720" y="834500"/>
                  <a:ext cx="588547" cy="881261"/>
                  <a:chOff x="1319157" y="836712"/>
                  <a:chExt cx="588547" cy="881261"/>
                </a:xfrm>
              </p:grpSpPr>
              <p:sp>
                <p:nvSpPr>
                  <p:cNvPr id="439" name="Ellipse 438">
                    <a:extLst>
                      <a:ext uri="{FF2B5EF4-FFF2-40B4-BE49-F238E27FC236}">
                        <a16:creationId xmlns:a16="http://schemas.microsoft.com/office/drawing/2014/main" id="{208AB656-8649-473F-9445-485111A9BA7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0" name="Ellipse 439">
                    <a:extLst>
                      <a:ext uri="{FF2B5EF4-FFF2-40B4-BE49-F238E27FC236}">
                        <a16:creationId xmlns:a16="http://schemas.microsoft.com/office/drawing/2014/main" id="{84A5561B-02FC-455A-A072-60A58E6DC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1" name="Ellipse 440">
                    <a:extLst>
                      <a:ext uri="{FF2B5EF4-FFF2-40B4-BE49-F238E27FC236}">
                        <a16:creationId xmlns:a16="http://schemas.microsoft.com/office/drawing/2014/main" id="{93DDADD0-299C-4AE5-9B52-290ECC77ED5B}"/>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2" name="Ellipse 441">
                    <a:extLst>
                      <a:ext uri="{FF2B5EF4-FFF2-40B4-BE49-F238E27FC236}">
                        <a16:creationId xmlns:a16="http://schemas.microsoft.com/office/drawing/2014/main" id="{CFCF0B68-0CE9-46FE-85EC-3E89686ABCB5}"/>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3" name="Ellipse 442">
                    <a:extLst>
                      <a:ext uri="{FF2B5EF4-FFF2-40B4-BE49-F238E27FC236}">
                        <a16:creationId xmlns:a16="http://schemas.microsoft.com/office/drawing/2014/main" id="{0F466AE2-24C9-48D5-B13A-F1963CCEB0CF}"/>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36" name="Rectangle 435">
                <a:extLst>
                  <a:ext uri="{FF2B5EF4-FFF2-40B4-BE49-F238E27FC236}">
                    <a16:creationId xmlns:a16="http://schemas.microsoft.com/office/drawing/2014/main" id="{0CE06408-D71F-4EE0-BA56-E8263BD5016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2" name="Ellipse 391">
              <a:extLst>
                <a:ext uri="{FF2B5EF4-FFF2-40B4-BE49-F238E27FC236}">
                  <a16:creationId xmlns:a16="http://schemas.microsoft.com/office/drawing/2014/main" id="{FF5DDEFA-FB06-42C2-BEBB-248F6C3EEBEB}"/>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3" name="Ellipse 392">
              <a:extLst>
                <a:ext uri="{FF2B5EF4-FFF2-40B4-BE49-F238E27FC236}">
                  <a16:creationId xmlns:a16="http://schemas.microsoft.com/office/drawing/2014/main" id="{884361E1-5D67-4EDC-8C19-50DB17BBC61E}"/>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4" name="Ellipse 393">
              <a:extLst>
                <a:ext uri="{FF2B5EF4-FFF2-40B4-BE49-F238E27FC236}">
                  <a16:creationId xmlns:a16="http://schemas.microsoft.com/office/drawing/2014/main" id="{C5567EF5-AE25-453F-9CC1-11010081D529}"/>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5" name="Ellipse 394">
              <a:extLst>
                <a:ext uri="{FF2B5EF4-FFF2-40B4-BE49-F238E27FC236}">
                  <a16:creationId xmlns:a16="http://schemas.microsoft.com/office/drawing/2014/main" id="{CED38DAE-FE4A-46BC-B432-5A331D056336}"/>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6" name="Ellipse 395">
              <a:extLst>
                <a:ext uri="{FF2B5EF4-FFF2-40B4-BE49-F238E27FC236}">
                  <a16:creationId xmlns:a16="http://schemas.microsoft.com/office/drawing/2014/main" id="{1A60122D-C953-4475-A887-5D855B89E1B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7" name="Ellipse 396">
              <a:extLst>
                <a:ext uri="{FF2B5EF4-FFF2-40B4-BE49-F238E27FC236}">
                  <a16:creationId xmlns:a16="http://schemas.microsoft.com/office/drawing/2014/main" id="{1B9D0133-EF65-462B-B454-FC333FAD4DD6}"/>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8" name="Ellipse 397">
              <a:extLst>
                <a:ext uri="{FF2B5EF4-FFF2-40B4-BE49-F238E27FC236}">
                  <a16:creationId xmlns:a16="http://schemas.microsoft.com/office/drawing/2014/main" id="{1A54AFDE-7777-427F-9B73-561C8DA70498}"/>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9" name="Ellipse 398">
              <a:extLst>
                <a:ext uri="{FF2B5EF4-FFF2-40B4-BE49-F238E27FC236}">
                  <a16:creationId xmlns:a16="http://schemas.microsoft.com/office/drawing/2014/main" id="{0F03D64D-D442-43DB-BC02-B2561292CFE1}"/>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0" name="Ellipse 399">
              <a:extLst>
                <a:ext uri="{FF2B5EF4-FFF2-40B4-BE49-F238E27FC236}">
                  <a16:creationId xmlns:a16="http://schemas.microsoft.com/office/drawing/2014/main" id="{AE92FDF7-EDA4-4EDE-A73E-39DA355C76C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1" name="Ellipse 400">
              <a:extLst>
                <a:ext uri="{FF2B5EF4-FFF2-40B4-BE49-F238E27FC236}">
                  <a16:creationId xmlns:a16="http://schemas.microsoft.com/office/drawing/2014/main" id="{42E45679-18D9-42C9-BF1F-BB4782F95D1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2" name="Rectangle 401">
              <a:extLst>
                <a:ext uri="{FF2B5EF4-FFF2-40B4-BE49-F238E27FC236}">
                  <a16:creationId xmlns:a16="http://schemas.microsoft.com/office/drawing/2014/main" id="{51B6753C-6DD5-4A5F-8A1B-3D4962B82183}"/>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3" name="Ellipse 402">
              <a:extLst>
                <a:ext uri="{FF2B5EF4-FFF2-40B4-BE49-F238E27FC236}">
                  <a16:creationId xmlns:a16="http://schemas.microsoft.com/office/drawing/2014/main" id="{169CD363-FA13-4597-9607-CA0BFA296422}"/>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404" name="Rectangle 403">
              <a:extLst>
                <a:ext uri="{FF2B5EF4-FFF2-40B4-BE49-F238E27FC236}">
                  <a16:creationId xmlns:a16="http://schemas.microsoft.com/office/drawing/2014/main" id="{B2154F3D-0A21-4D3A-9135-81194E751D7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05" name="Groupe 404">
              <a:extLst>
                <a:ext uri="{FF2B5EF4-FFF2-40B4-BE49-F238E27FC236}">
                  <a16:creationId xmlns:a16="http://schemas.microsoft.com/office/drawing/2014/main" id="{7D8047B6-5CE2-44F1-BB12-ED887C85092B}"/>
                </a:ext>
              </a:extLst>
            </p:cNvPr>
            <p:cNvGrpSpPr>
              <a:grpSpLocks/>
            </p:cNvGrpSpPr>
            <p:nvPr/>
          </p:nvGrpSpPr>
          <p:grpSpPr bwMode="auto">
            <a:xfrm>
              <a:off x="6767779" y="1556792"/>
              <a:ext cx="1654745" cy="1105916"/>
              <a:chOff x="3563823" y="720899"/>
              <a:chExt cx="1656249" cy="1103845"/>
            </a:xfrm>
          </p:grpSpPr>
          <p:grpSp>
            <p:nvGrpSpPr>
              <p:cNvPr id="421" name="Groupe 420">
                <a:extLst>
                  <a:ext uri="{FF2B5EF4-FFF2-40B4-BE49-F238E27FC236}">
                    <a16:creationId xmlns:a16="http://schemas.microsoft.com/office/drawing/2014/main" id="{478F2980-FE2E-4DCF-9F11-1121C8E3CAB2}"/>
                  </a:ext>
                </a:extLst>
              </p:cNvPr>
              <p:cNvGrpSpPr/>
              <p:nvPr/>
            </p:nvGrpSpPr>
            <p:grpSpPr>
              <a:xfrm>
                <a:off x="3563823" y="720899"/>
                <a:ext cx="1524716" cy="1103845"/>
                <a:chOff x="1115551" y="683789"/>
                <a:chExt cx="1524716" cy="1103845"/>
              </a:xfrm>
              <a:effectLst>
                <a:glow rad="127000">
                  <a:schemeClr val="bg1"/>
                </a:glow>
              </a:effectLst>
            </p:grpSpPr>
            <p:grpSp>
              <p:nvGrpSpPr>
                <p:cNvPr id="423" name="Groupe 422">
                  <a:extLst>
                    <a:ext uri="{FF2B5EF4-FFF2-40B4-BE49-F238E27FC236}">
                      <a16:creationId xmlns:a16="http://schemas.microsoft.com/office/drawing/2014/main" id="{A1640579-56CD-4638-81A7-4F5DE103A24F}"/>
                    </a:ext>
                  </a:extLst>
                </p:cNvPr>
                <p:cNvGrpSpPr/>
                <p:nvPr/>
              </p:nvGrpSpPr>
              <p:grpSpPr>
                <a:xfrm>
                  <a:off x="1115551" y="836712"/>
                  <a:ext cx="792153" cy="950922"/>
                  <a:chOff x="1115551" y="836712"/>
                  <a:chExt cx="792153" cy="950922"/>
                </a:xfrm>
              </p:grpSpPr>
              <p:sp>
                <p:nvSpPr>
                  <p:cNvPr id="430" name="Ellipse 429">
                    <a:extLst>
                      <a:ext uri="{FF2B5EF4-FFF2-40B4-BE49-F238E27FC236}">
                        <a16:creationId xmlns:a16="http://schemas.microsoft.com/office/drawing/2014/main" id="{6A8B62FD-A48D-49F8-93AA-230C770589B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1" name="Ellipse 430">
                    <a:extLst>
                      <a:ext uri="{FF2B5EF4-FFF2-40B4-BE49-F238E27FC236}">
                        <a16:creationId xmlns:a16="http://schemas.microsoft.com/office/drawing/2014/main" id="{FBF16071-56E9-4A6C-817C-E3C975E9F88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2" name="Ellipse 431">
                    <a:extLst>
                      <a:ext uri="{FF2B5EF4-FFF2-40B4-BE49-F238E27FC236}">
                        <a16:creationId xmlns:a16="http://schemas.microsoft.com/office/drawing/2014/main" id="{5C704483-1555-456F-BF2A-6CCA6C5E0C1B}"/>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3" name="Ellipse 432">
                    <a:extLst>
                      <a:ext uri="{FF2B5EF4-FFF2-40B4-BE49-F238E27FC236}">
                        <a16:creationId xmlns:a16="http://schemas.microsoft.com/office/drawing/2014/main" id="{0F7C43EA-B0FB-4152-8721-13A89090CC9A}"/>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4" name="Ellipse 433">
                    <a:extLst>
                      <a:ext uri="{FF2B5EF4-FFF2-40B4-BE49-F238E27FC236}">
                        <a16:creationId xmlns:a16="http://schemas.microsoft.com/office/drawing/2014/main" id="{203D29CE-8D9B-42FE-80A7-B51083F300A6}"/>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24" name="Groupe 423">
                  <a:extLst>
                    <a:ext uri="{FF2B5EF4-FFF2-40B4-BE49-F238E27FC236}">
                      <a16:creationId xmlns:a16="http://schemas.microsoft.com/office/drawing/2014/main" id="{113677AA-B91C-4DC3-9D4A-28BFFD93E56A}"/>
                    </a:ext>
                  </a:extLst>
                </p:cNvPr>
                <p:cNvGrpSpPr/>
                <p:nvPr/>
              </p:nvGrpSpPr>
              <p:grpSpPr>
                <a:xfrm>
                  <a:off x="2051720" y="683789"/>
                  <a:ext cx="588547" cy="1031972"/>
                  <a:chOff x="1319157" y="686001"/>
                  <a:chExt cx="588547" cy="1031972"/>
                </a:xfrm>
              </p:grpSpPr>
              <p:sp>
                <p:nvSpPr>
                  <p:cNvPr id="425" name="Ellipse 424">
                    <a:extLst>
                      <a:ext uri="{FF2B5EF4-FFF2-40B4-BE49-F238E27FC236}">
                        <a16:creationId xmlns:a16="http://schemas.microsoft.com/office/drawing/2014/main" id="{7ADE3E1A-FDB3-44CC-85FC-8927EE4D49F1}"/>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6" name="Ellipse 425">
                    <a:extLst>
                      <a:ext uri="{FF2B5EF4-FFF2-40B4-BE49-F238E27FC236}">
                        <a16:creationId xmlns:a16="http://schemas.microsoft.com/office/drawing/2014/main" id="{C26056E8-6D5F-4302-82E7-A42837FA5D3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7" name="Ellipse 426">
                    <a:extLst>
                      <a:ext uri="{FF2B5EF4-FFF2-40B4-BE49-F238E27FC236}">
                        <a16:creationId xmlns:a16="http://schemas.microsoft.com/office/drawing/2014/main" id="{3452168F-EED5-4C21-AC1E-838D0DB43D44}"/>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8" name="Ellipse 427">
                    <a:extLst>
                      <a:ext uri="{FF2B5EF4-FFF2-40B4-BE49-F238E27FC236}">
                        <a16:creationId xmlns:a16="http://schemas.microsoft.com/office/drawing/2014/main" id="{4575D2A2-B551-47A1-9784-0FE6C4AE78F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9" name="Ellipse 428">
                    <a:extLst>
                      <a:ext uri="{FF2B5EF4-FFF2-40B4-BE49-F238E27FC236}">
                        <a16:creationId xmlns:a16="http://schemas.microsoft.com/office/drawing/2014/main" id="{A0CDECD7-4450-4F16-AEC4-EF3EDE21994E}"/>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22" name="Rectangle 421">
                <a:extLst>
                  <a:ext uri="{FF2B5EF4-FFF2-40B4-BE49-F238E27FC236}">
                    <a16:creationId xmlns:a16="http://schemas.microsoft.com/office/drawing/2014/main" id="{85E3B3CF-03BF-49F0-B7CB-E6A23AD37AF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06" name="Groupe 405">
              <a:extLst>
                <a:ext uri="{FF2B5EF4-FFF2-40B4-BE49-F238E27FC236}">
                  <a16:creationId xmlns:a16="http://schemas.microsoft.com/office/drawing/2014/main" id="{7D229AE6-88F8-45C5-A016-E380023C1D02}"/>
                </a:ext>
              </a:extLst>
            </p:cNvPr>
            <p:cNvGrpSpPr>
              <a:grpSpLocks/>
            </p:cNvGrpSpPr>
            <p:nvPr/>
          </p:nvGrpSpPr>
          <p:grpSpPr bwMode="auto">
            <a:xfrm>
              <a:off x="5253099" y="1165777"/>
              <a:ext cx="1584325" cy="1296144"/>
              <a:chOff x="3635896" y="465376"/>
              <a:chExt cx="1584176" cy="1296885"/>
            </a:xfrm>
          </p:grpSpPr>
          <p:grpSp>
            <p:nvGrpSpPr>
              <p:cNvPr id="407" name="Groupe 406">
                <a:extLst>
                  <a:ext uri="{FF2B5EF4-FFF2-40B4-BE49-F238E27FC236}">
                    <a16:creationId xmlns:a16="http://schemas.microsoft.com/office/drawing/2014/main" id="{19CFC462-7959-49A2-A7E8-B8D812813BEE}"/>
                  </a:ext>
                </a:extLst>
              </p:cNvPr>
              <p:cNvGrpSpPr/>
              <p:nvPr/>
            </p:nvGrpSpPr>
            <p:grpSpPr>
              <a:xfrm>
                <a:off x="3767429" y="465376"/>
                <a:ext cx="1321110" cy="1296885"/>
                <a:chOff x="1319157" y="428266"/>
                <a:chExt cx="1321110" cy="1296885"/>
              </a:xfrm>
              <a:effectLst>
                <a:glow rad="127000">
                  <a:schemeClr val="bg1"/>
                </a:glow>
              </a:effectLst>
            </p:grpSpPr>
            <p:grpSp>
              <p:nvGrpSpPr>
                <p:cNvPr id="409" name="Groupe 408">
                  <a:extLst>
                    <a:ext uri="{FF2B5EF4-FFF2-40B4-BE49-F238E27FC236}">
                      <a16:creationId xmlns:a16="http://schemas.microsoft.com/office/drawing/2014/main" id="{11D95233-F360-4322-B7E6-38A66EC1A3C7}"/>
                    </a:ext>
                  </a:extLst>
                </p:cNvPr>
                <p:cNvGrpSpPr/>
                <p:nvPr/>
              </p:nvGrpSpPr>
              <p:grpSpPr>
                <a:xfrm>
                  <a:off x="1319157" y="836712"/>
                  <a:ext cx="588547" cy="856227"/>
                  <a:chOff x="1319157" y="836712"/>
                  <a:chExt cx="588547" cy="856227"/>
                </a:xfrm>
              </p:grpSpPr>
              <p:sp>
                <p:nvSpPr>
                  <p:cNvPr id="416" name="Ellipse 415">
                    <a:extLst>
                      <a:ext uri="{FF2B5EF4-FFF2-40B4-BE49-F238E27FC236}">
                        <a16:creationId xmlns:a16="http://schemas.microsoft.com/office/drawing/2014/main" id="{84B58AF0-6E50-4A29-8FB4-AAB7C88EBB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7" name="Ellipse 416">
                    <a:extLst>
                      <a:ext uri="{FF2B5EF4-FFF2-40B4-BE49-F238E27FC236}">
                        <a16:creationId xmlns:a16="http://schemas.microsoft.com/office/drawing/2014/main" id="{5F7797B2-D974-4A6A-A3AC-B7107B42CB5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8" name="Ellipse 417">
                    <a:extLst>
                      <a:ext uri="{FF2B5EF4-FFF2-40B4-BE49-F238E27FC236}">
                        <a16:creationId xmlns:a16="http://schemas.microsoft.com/office/drawing/2014/main" id="{ED146BD5-E5C2-467B-8C88-29A2DD20E544}"/>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9" name="Ellipse 418">
                    <a:extLst>
                      <a:ext uri="{FF2B5EF4-FFF2-40B4-BE49-F238E27FC236}">
                        <a16:creationId xmlns:a16="http://schemas.microsoft.com/office/drawing/2014/main" id="{AB5A2C66-81C5-4666-B98A-0384A6211910}"/>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0" name="Ellipse 419">
                    <a:extLst>
                      <a:ext uri="{FF2B5EF4-FFF2-40B4-BE49-F238E27FC236}">
                        <a16:creationId xmlns:a16="http://schemas.microsoft.com/office/drawing/2014/main" id="{BF583045-2416-4A2A-BAF2-33BE437982A2}"/>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10" name="Groupe 409">
                  <a:extLst>
                    <a:ext uri="{FF2B5EF4-FFF2-40B4-BE49-F238E27FC236}">
                      <a16:creationId xmlns:a16="http://schemas.microsoft.com/office/drawing/2014/main" id="{AE15B3B9-E3E1-4CFA-B6C9-2C728435F81C}"/>
                    </a:ext>
                  </a:extLst>
                </p:cNvPr>
                <p:cNvGrpSpPr/>
                <p:nvPr/>
              </p:nvGrpSpPr>
              <p:grpSpPr>
                <a:xfrm>
                  <a:off x="2051720" y="428266"/>
                  <a:ext cx="588547" cy="1296885"/>
                  <a:chOff x="1319157" y="430478"/>
                  <a:chExt cx="588547" cy="1296885"/>
                </a:xfrm>
              </p:grpSpPr>
              <p:sp>
                <p:nvSpPr>
                  <p:cNvPr id="411" name="Ellipse 410">
                    <a:extLst>
                      <a:ext uri="{FF2B5EF4-FFF2-40B4-BE49-F238E27FC236}">
                        <a16:creationId xmlns:a16="http://schemas.microsoft.com/office/drawing/2014/main" id="{E20B64CC-E771-478E-B8FD-644D4D65B0C6}"/>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2" name="Ellipse 411">
                    <a:extLst>
                      <a:ext uri="{FF2B5EF4-FFF2-40B4-BE49-F238E27FC236}">
                        <a16:creationId xmlns:a16="http://schemas.microsoft.com/office/drawing/2014/main" id="{83882639-B53E-4034-803E-76A141F6E23B}"/>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3" name="Ellipse 412">
                    <a:extLst>
                      <a:ext uri="{FF2B5EF4-FFF2-40B4-BE49-F238E27FC236}">
                        <a16:creationId xmlns:a16="http://schemas.microsoft.com/office/drawing/2014/main" id="{82B5B4B1-3E98-45CD-A135-BC252AA6248A}"/>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4" name="Ellipse 413">
                    <a:extLst>
                      <a:ext uri="{FF2B5EF4-FFF2-40B4-BE49-F238E27FC236}">
                        <a16:creationId xmlns:a16="http://schemas.microsoft.com/office/drawing/2014/main" id="{2281CD42-2EB4-4A8E-B72A-C44DEA8EA9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5" name="Ellipse 414">
                    <a:extLst>
                      <a:ext uri="{FF2B5EF4-FFF2-40B4-BE49-F238E27FC236}">
                        <a16:creationId xmlns:a16="http://schemas.microsoft.com/office/drawing/2014/main" id="{64B3969F-B7EB-4415-8D09-A3FCCA182F8B}"/>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08" name="Rectangle 407">
                <a:extLst>
                  <a:ext uri="{FF2B5EF4-FFF2-40B4-BE49-F238E27FC236}">
                    <a16:creationId xmlns:a16="http://schemas.microsoft.com/office/drawing/2014/main" id="{6322CEE8-6E4A-4761-8226-BF508F04D59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3" name="ZoneTexte 462">
            <a:extLst>
              <a:ext uri="{FF2B5EF4-FFF2-40B4-BE49-F238E27FC236}">
                <a16:creationId xmlns:a16="http://schemas.microsoft.com/office/drawing/2014/main" id="{B45FBE75-D360-41DD-B659-87EEA52F6303}"/>
              </a:ext>
            </a:extLst>
          </p:cNvPr>
          <p:cNvSpPr txBox="1"/>
          <p:nvPr/>
        </p:nvSpPr>
        <p:spPr>
          <a:xfrm>
            <a:off x="7357639" y="3468467"/>
            <a:ext cx="3040102" cy="1200329"/>
          </a:xfrm>
          <a:prstGeom prst="rect">
            <a:avLst/>
          </a:prstGeom>
          <a:noFill/>
        </p:spPr>
        <p:txBody>
          <a:bodyPr wrap="square" rtlCol="0">
            <a:spAutoFit/>
          </a:bodyPr>
          <a:lstStyle/>
          <a:p>
            <a:r>
              <a:rPr lang="fr-FR" dirty="0"/>
              <a:t>Comptage des dizaines (5) puis des unités restantes (2) et codage en accolant les chiffres : </a:t>
            </a:r>
            <a:r>
              <a:rPr lang="fr-FR" b="1" dirty="0"/>
              <a:t>52</a:t>
            </a:r>
          </a:p>
        </p:txBody>
      </p:sp>
      <p:sp>
        <p:nvSpPr>
          <p:cNvPr id="466" name="Rectangle 465">
            <a:extLst>
              <a:ext uri="{FF2B5EF4-FFF2-40B4-BE49-F238E27FC236}">
                <a16:creationId xmlns:a16="http://schemas.microsoft.com/office/drawing/2014/main" id="{CCD377A4-FA4F-4F72-B32B-9BD795B01123}"/>
              </a:ext>
            </a:extLst>
          </p:cNvPr>
          <p:cNvSpPr/>
          <p:nvPr/>
        </p:nvSpPr>
        <p:spPr>
          <a:xfrm>
            <a:off x="7308644" y="69931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2567608" y="734943"/>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2893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4036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8438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Connecteur droit avec flèche 475">
            <a:extLst>
              <a:ext uri="{FF2B5EF4-FFF2-40B4-BE49-F238E27FC236}">
                <a16:creationId xmlns:a16="http://schemas.microsoft.com/office/drawing/2014/main" id="{25B2DC10-825B-417A-A1DC-B3DF5C0F5E5A}"/>
              </a:ext>
            </a:extLst>
          </p:cNvPr>
          <p:cNvCxnSpPr>
            <a:cxnSpLocks/>
            <a:endCxn id="404" idx="0"/>
          </p:cNvCxnSpPr>
          <p:nvPr/>
        </p:nvCxnSpPr>
        <p:spPr>
          <a:xfrm>
            <a:off x="2719485" y="4371809"/>
            <a:ext cx="0" cy="374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2" name="Connecteur droit avec flèche 481">
            <a:extLst>
              <a:ext uri="{FF2B5EF4-FFF2-40B4-BE49-F238E27FC236}">
                <a16:creationId xmlns:a16="http://schemas.microsoft.com/office/drawing/2014/main" id="{383CA1F4-90C8-407A-B335-E7B6A1A5489D}"/>
              </a:ext>
            </a:extLst>
          </p:cNvPr>
          <p:cNvCxnSpPr>
            <a:cxnSpLocks/>
            <a:endCxn id="326" idx="0"/>
          </p:cNvCxnSpPr>
          <p:nvPr/>
        </p:nvCxnSpPr>
        <p:spPr>
          <a:xfrm>
            <a:off x="5908291" y="4630284"/>
            <a:ext cx="1293436" cy="276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6" name="Connecteur droit avec flèche 485">
            <a:extLst>
              <a:ext uri="{FF2B5EF4-FFF2-40B4-BE49-F238E27FC236}">
                <a16:creationId xmlns:a16="http://schemas.microsoft.com/office/drawing/2014/main" id="{A7FDF166-D00A-4403-9593-1039E48E4DD3}"/>
              </a:ext>
            </a:extLst>
          </p:cNvPr>
          <p:cNvCxnSpPr>
            <a:cxnSpLocks/>
            <a:endCxn id="326" idx="0"/>
          </p:cNvCxnSpPr>
          <p:nvPr/>
        </p:nvCxnSpPr>
        <p:spPr>
          <a:xfrm flipH="1">
            <a:off x="7201727" y="4585146"/>
            <a:ext cx="1453226" cy="3218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id="{B8A58AA6-932E-4981-ABD5-D10621A3CE9D}"/>
              </a:ext>
            </a:extLst>
          </p:cNvPr>
          <p:cNvGrpSpPr/>
          <p:nvPr/>
        </p:nvGrpSpPr>
        <p:grpSpPr>
          <a:xfrm>
            <a:off x="1919536" y="182881"/>
            <a:ext cx="8064896" cy="547903"/>
            <a:chOff x="395536" y="182880"/>
            <a:chExt cx="8064896" cy="547903"/>
          </a:xfrm>
        </p:grpSpPr>
        <p:sp>
          <p:nvSpPr>
            <p:cNvPr id="493" name="Rectangle 492">
              <a:extLst>
                <a:ext uri="{FF2B5EF4-FFF2-40B4-BE49-F238E27FC236}">
                  <a16:creationId xmlns:a16="http://schemas.microsoft.com/office/drawing/2014/main"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2636386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67448BF2-84F1-4B03-A49E-1C5EA00E5B87}"/>
              </a:ext>
            </a:extLst>
          </p:cNvPr>
          <p:cNvSpPr>
            <a:spLocks noGrp="1"/>
          </p:cNvSpPr>
          <p:nvPr>
            <p:ph type="ftr" sz="quarter" idx="11"/>
          </p:nvPr>
        </p:nvSpPr>
        <p:spPr>
          <a:xfrm>
            <a:off x="446460" y="6435940"/>
            <a:ext cx="6297612" cy="365125"/>
          </a:xfrm>
        </p:spPr>
        <p:txBody>
          <a:bodyPr/>
          <a:lstStyle/>
          <a:p>
            <a:r>
              <a:rPr lang="en-US"/>
              <a:t>source : conférence Eric Mounier</a:t>
            </a:r>
            <a:endParaRPr lang="en-US" dirty="0"/>
          </a:p>
        </p:txBody>
      </p:sp>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10080843" y="208364"/>
            <a:ext cx="383243" cy="329184"/>
          </a:xfrm>
        </p:spPr>
        <p:txBody>
          <a:bodyPr/>
          <a:lstStyle/>
          <a:p>
            <a:fld id="{CF4668DC-857F-487D-BFFA-8C0CA5037977}" type="slidenum">
              <a:rPr lang="fr-BE" smtClean="0">
                <a:solidFill>
                  <a:schemeClr val="tx1"/>
                </a:solidFill>
              </a:rPr>
              <a:pPr/>
              <a:t>22</a:t>
            </a:fld>
            <a:endParaRPr lang="fr-BE" dirty="0">
              <a:solidFill>
                <a:schemeClr val="tx1"/>
              </a:solidFill>
            </a:endParaRPr>
          </a:p>
        </p:txBody>
      </p:sp>
      <p:sp>
        <p:nvSpPr>
          <p:cNvPr id="79" name="ZoneTexte 78">
            <a:extLst>
              <a:ext uri="{FF2B5EF4-FFF2-40B4-BE49-F238E27FC236}">
                <a16:creationId xmlns:a16="http://schemas.microsoft.com/office/drawing/2014/main" id="{54C6151A-3DE8-40F9-9654-A45ACD77BAD0}"/>
              </a:ext>
            </a:extLst>
          </p:cNvPr>
          <p:cNvSpPr txBox="1"/>
          <p:nvPr/>
        </p:nvSpPr>
        <p:spPr>
          <a:xfrm>
            <a:off x="1703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7373137" y="3339107"/>
            <a:ext cx="1462855" cy="66778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4294624" y="2996207"/>
            <a:ext cx="2449448" cy="342900"/>
          </a:xfrm>
          <a:prstGeom prst="rect">
            <a:avLst/>
          </a:prstGeom>
          <a:solidFill>
            <a:srgbClr val="99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1597537" y="3003514"/>
            <a:ext cx="2592288" cy="342900"/>
          </a:xfrm>
          <a:prstGeom prst="rect">
            <a:avLst/>
          </a:prstGeom>
          <a:solidFill>
            <a:srgbClr val="CC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sp>
        <p:nvSpPr>
          <p:cNvPr id="385" name="ZoneTexte 384">
            <a:extLst>
              <a:ext uri="{FF2B5EF4-FFF2-40B4-BE49-F238E27FC236}">
                <a16:creationId xmlns:a16="http://schemas.microsoft.com/office/drawing/2014/main" id="{90DAB9D9-E778-4850-BF36-B6B8E4BCA29A}"/>
              </a:ext>
            </a:extLst>
          </p:cNvPr>
          <p:cNvSpPr txBox="1"/>
          <p:nvPr/>
        </p:nvSpPr>
        <p:spPr>
          <a:xfrm>
            <a:off x="4546156" y="3470806"/>
            <a:ext cx="2222959" cy="1477328"/>
          </a:xfrm>
          <a:prstGeom prst="rect">
            <a:avLst/>
          </a:prstGeom>
          <a:noFill/>
        </p:spPr>
        <p:txBody>
          <a:bodyPr wrap="square" rtlCol="0">
            <a:spAutoFit/>
          </a:bodyPr>
          <a:lstStyle/>
          <a:p>
            <a:r>
              <a:rPr lang="fr-FR" dirty="0"/>
              <a:t>Comptage dix, vingt, …, cinquante, cinquante-et-un, </a:t>
            </a:r>
            <a:r>
              <a:rPr lang="fr-FR" b="1" dirty="0"/>
              <a:t>cinquante-deux</a:t>
            </a:r>
          </a:p>
        </p:txBody>
      </p:sp>
      <p:sp>
        <p:nvSpPr>
          <p:cNvPr id="463" name="ZoneTexte 462">
            <a:extLst>
              <a:ext uri="{FF2B5EF4-FFF2-40B4-BE49-F238E27FC236}">
                <a16:creationId xmlns:a16="http://schemas.microsoft.com/office/drawing/2014/main" id="{B45FBE75-D360-41DD-B659-87EEA52F6303}"/>
              </a:ext>
            </a:extLst>
          </p:cNvPr>
          <p:cNvSpPr txBox="1"/>
          <p:nvPr/>
        </p:nvSpPr>
        <p:spPr>
          <a:xfrm>
            <a:off x="7040720" y="4058626"/>
            <a:ext cx="3040102" cy="1200329"/>
          </a:xfrm>
          <a:prstGeom prst="rect">
            <a:avLst/>
          </a:prstGeom>
          <a:noFill/>
        </p:spPr>
        <p:txBody>
          <a:bodyPr wrap="square" rtlCol="0">
            <a:spAutoFit/>
          </a:bodyPr>
          <a:lstStyle/>
          <a:p>
            <a:r>
              <a:rPr lang="fr-FR" dirty="0"/>
              <a:t>Comptage des dizaines (5) puis des unités restantes (2) et codage en accolant les chiffres : </a:t>
            </a:r>
            <a:r>
              <a:rPr lang="fr-FR" b="1" dirty="0"/>
              <a:t>52</a:t>
            </a:r>
          </a:p>
        </p:txBody>
      </p:sp>
      <p:sp>
        <p:nvSpPr>
          <p:cNvPr id="466" name="Rectangle 465">
            <a:extLst>
              <a:ext uri="{FF2B5EF4-FFF2-40B4-BE49-F238E27FC236}">
                <a16:creationId xmlns:a16="http://schemas.microsoft.com/office/drawing/2014/main" id="{CCD377A4-FA4F-4F72-B32B-9BD795B01123}"/>
              </a:ext>
            </a:extLst>
          </p:cNvPr>
          <p:cNvSpPr/>
          <p:nvPr/>
        </p:nvSpPr>
        <p:spPr>
          <a:xfrm>
            <a:off x="7308644" y="69931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2567608" y="734943"/>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2893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4036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p:cNvCxnSpPr>
          <p:nvPr/>
        </p:nvCxnSpPr>
        <p:spPr>
          <a:xfrm>
            <a:off x="9298319" y="1772413"/>
            <a:ext cx="1647327" cy="16755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A3D31E0D-FDCA-496F-8B68-C6DC30ABACB7}"/>
              </a:ext>
            </a:extLst>
          </p:cNvPr>
          <p:cNvSpPr txBox="1"/>
          <p:nvPr/>
        </p:nvSpPr>
        <p:spPr>
          <a:xfrm>
            <a:off x="1597538" y="2852937"/>
            <a:ext cx="5345553" cy="3323987"/>
          </a:xfrm>
          <a:prstGeom prst="rect">
            <a:avLst/>
          </a:prstGeom>
          <a:noFill/>
          <a:ln>
            <a:solidFill>
              <a:schemeClr val="accent1">
                <a:shade val="50000"/>
              </a:schemeClr>
            </a:solidFill>
          </a:ln>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sz="2400" dirty="0"/>
              <a:t>On ne connait pas le nombre de dizaines</a:t>
            </a:r>
          </a:p>
        </p:txBody>
      </p:sp>
      <p:grpSp>
        <p:nvGrpSpPr>
          <p:cNvPr id="464" name="Groupe 463">
            <a:extLst>
              <a:ext uri="{FF2B5EF4-FFF2-40B4-BE49-F238E27FC236}">
                <a16:creationId xmlns:a16="http://schemas.microsoft.com/office/drawing/2014/main" id="{65F6096C-83F9-447C-B8AD-E8EB82BBF475}"/>
              </a:ext>
            </a:extLst>
          </p:cNvPr>
          <p:cNvGrpSpPr/>
          <p:nvPr/>
        </p:nvGrpSpPr>
        <p:grpSpPr>
          <a:xfrm>
            <a:off x="4790334" y="801178"/>
            <a:ext cx="2404655" cy="1473766"/>
            <a:chOff x="4933950" y="224036"/>
            <a:chExt cx="3538538" cy="2628900"/>
          </a:xfrm>
        </p:grpSpPr>
        <p:sp>
          <p:nvSpPr>
            <p:cNvPr id="465" name="Ellipse 130">
              <a:extLst>
                <a:ext uri="{FF2B5EF4-FFF2-40B4-BE49-F238E27FC236}">
                  <a16:creationId xmlns:a16="http://schemas.microsoft.com/office/drawing/2014/main" id="{BD4933AA-4ECF-46F6-8A4A-0AB6AFD9CCE0}"/>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469" name="Groupe 468">
              <a:extLst>
                <a:ext uri="{FF2B5EF4-FFF2-40B4-BE49-F238E27FC236}">
                  <a16:creationId xmlns:a16="http://schemas.microsoft.com/office/drawing/2014/main" id="{599D4E24-9758-40B2-89E0-050EC1556C5F}"/>
                </a:ext>
              </a:extLst>
            </p:cNvPr>
            <p:cNvGrpSpPr>
              <a:grpSpLocks/>
            </p:cNvGrpSpPr>
            <p:nvPr/>
          </p:nvGrpSpPr>
          <p:grpSpPr bwMode="auto">
            <a:xfrm>
              <a:off x="5333346" y="1484784"/>
              <a:ext cx="1584325" cy="1296144"/>
              <a:chOff x="3635896" y="465376"/>
              <a:chExt cx="1584176" cy="1296885"/>
            </a:xfrm>
          </p:grpSpPr>
          <p:grpSp>
            <p:nvGrpSpPr>
              <p:cNvPr id="533" name="Groupe 532">
                <a:extLst>
                  <a:ext uri="{FF2B5EF4-FFF2-40B4-BE49-F238E27FC236}">
                    <a16:creationId xmlns:a16="http://schemas.microsoft.com/office/drawing/2014/main" id="{3A561C50-7FC1-4BBC-99C0-94986F8FD692}"/>
                  </a:ext>
                </a:extLst>
              </p:cNvPr>
              <p:cNvGrpSpPr/>
              <p:nvPr/>
            </p:nvGrpSpPr>
            <p:grpSpPr>
              <a:xfrm>
                <a:off x="3767429" y="465376"/>
                <a:ext cx="1321110" cy="1296885"/>
                <a:chOff x="1319157" y="428266"/>
                <a:chExt cx="1321110" cy="1296885"/>
              </a:xfrm>
              <a:effectLst>
                <a:glow rad="127000">
                  <a:schemeClr val="bg1"/>
                </a:glow>
              </a:effectLst>
            </p:grpSpPr>
            <p:grpSp>
              <p:nvGrpSpPr>
                <p:cNvPr id="535" name="Groupe 534">
                  <a:extLst>
                    <a:ext uri="{FF2B5EF4-FFF2-40B4-BE49-F238E27FC236}">
                      <a16:creationId xmlns:a16="http://schemas.microsoft.com/office/drawing/2014/main" id="{8FEC473F-49B7-4A11-9B48-F08945DE4C80}"/>
                    </a:ext>
                  </a:extLst>
                </p:cNvPr>
                <p:cNvGrpSpPr/>
                <p:nvPr/>
              </p:nvGrpSpPr>
              <p:grpSpPr>
                <a:xfrm>
                  <a:off x="1319157" y="716463"/>
                  <a:ext cx="588547" cy="976476"/>
                  <a:chOff x="1319157" y="716463"/>
                  <a:chExt cx="588547" cy="976476"/>
                </a:xfrm>
              </p:grpSpPr>
              <p:sp>
                <p:nvSpPr>
                  <p:cNvPr id="542" name="Ellipse 541">
                    <a:extLst>
                      <a:ext uri="{FF2B5EF4-FFF2-40B4-BE49-F238E27FC236}">
                        <a16:creationId xmlns:a16="http://schemas.microsoft.com/office/drawing/2014/main" id="{28A08975-8DC5-41F6-88CD-811AB7F5BA3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3" name="Ellipse 542">
                    <a:extLst>
                      <a:ext uri="{FF2B5EF4-FFF2-40B4-BE49-F238E27FC236}">
                        <a16:creationId xmlns:a16="http://schemas.microsoft.com/office/drawing/2014/main" id="{E70901C7-D7B1-4276-8926-5701EFC300A6}"/>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4" name="Ellipse 543">
                    <a:extLst>
                      <a:ext uri="{FF2B5EF4-FFF2-40B4-BE49-F238E27FC236}">
                        <a16:creationId xmlns:a16="http://schemas.microsoft.com/office/drawing/2014/main" id="{FC2DB92A-93F9-4A1B-B7F0-AE366EDDC7D0}"/>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5" name="Ellipse 544">
                    <a:extLst>
                      <a:ext uri="{FF2B5EF4-FFF2-40B4-BE49-F238E27FC236}">
                        <a16:creationId xmlns:a16="http://schemas.microsoft.com/office/drawing/2014/main" id="{B69C1E74-22E5-4860-8E1E-DF9F29826C11}"/>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6" name="Ellipse 545">
                    <a:extLst>
                      <a:ext uri="{FF2B5EF4-FFF2-40B4-BE49-F238E27FC236}">
                        <a16:creationId xmlns:a16="http://schemas.microsoft.com/office/drawing/2014/main" id="{9B96DF2E-10CF-4EB9-848D-DD0BB3A9A449}"/>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536" name="Groupe 535">
                  <a:extLst>
                    <a:ext uri="{FF2B5EF4-FFF2-40B4-BE49-F238E27FC236}">
                      <a16:creationId xmlns:a16="http://schemas.microsoft.com/office/drawing/2014/main" id="{B955DE37-D7ED-41E2-8E33-2DF143FB5AFF}"/>
                    </a:ext>
                  </a:extLst>
                </p:cNvPr>
                <p:cNvGrpSpPr/>
                <p:nvPr/>
              </p:nvGrpSpPr>
              <p:grpSpPr>
                <a:xfrm>
                  <a:off x="2051720" y="428266"/>
                  <a:ext cx="588547" cy="1296885"/>
                  <a:chOff x="1319157" y="430478"/>
                  <a:chExt cx="588547" cy="1296885"/>
                </a:xfrm>
              </p:grpSpPr>
              <p:sp>
                <p:nvSpPr>
                  <p:cNvPr id="537" name="Ellipse 536">
                    <a:extLst>
                      <a:ext uri="{FF2B5EF4-FFF2-40B4-BE49-F238E27FC236}">
                        <a16:creationId xmlns:a16="http://schemas.microsoft.com/office/drawing/2014/main" id="{062208D4-1571-4E30-AF73-3873CEB8DF8F}"/>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8" name="Ellipse 537">
                    <a:extLst>
                      <a:ext uri="{FF2B5EF4-FFF2-40B4-BE49-F238E27FC236}">
                        <a16:creationId xmlns:a16="http://schemas.microsoft.com/office/drawing/2014/main" id="{8C896B95-C936-417C-9C67-9917FC108644}"/>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9" name="Ellipse 538">
                    <a:extLst>
                      <a:ext uri="{FF2B5EF4-FFF2-40B4-BE49-F238E27FC236}">
                        <a16:creationId xmlns:a16="http://schemas.microsoft.com/office/drawing/2014/main" id="{08FE6B07-DE4A-42B7-8836-DC23FC7AC030}"/>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0" name="Ellipse 539">
                    <a:extLst>
                      <a:ext uri="{FF2B5EF4-FFF2-40B4-BE49-F238E27FC236}">
                        <a16:creationId xmlns:a16="http://schemas.microsoft.com/office/drawing/2014/main" id="{E13F64A7-5E92-4137-9576-0A61C7F96962}"/>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1" name="Ellipse 540">
                    <a:extLst>
                      <a:ext uri="{FF2B5EF4-FFF2-40B4-BE49-F238E27FC236}">
                        <a16:creationId xmlns:a16="http://schemas.microsoft.com/office/drawing/2014/main" id="{DF26D7FD-9AC1-4B36-84B5-EF81C0A21CF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534" name="Rectangle 533">
                <a:extLst>
                  <a:ext uri="{FF2B5EF4-FFF2-40B4-BE49-F238E27FC236}">
                    <a16:creationId xmlns:a16="http://schemas.microsoft.com/office/drawing/2014/main" id="{4C90B77B-470E-48E3-A5CC-7D54F292D549}"/>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71" name="Groupe 470">
              <a:extLst>
                <a:ext uri="{FF2B5EF4-FFF2-40B4-BE49-F238E27FC236}">
                  <a16:creationId xmlns:a16="http://schemas.microsoft.com/office/drawing/2014/main" id="{598D5116-06B3-445F-802E-D9E4EF4D9064}"/>
                </a:ext>
              </a:extLst>
            </p:cNvPr>
            <p:cNvGrpSpPr>
              <a:grpSpLocks/>
            </p:cNvGrpSpPr>
            <p:nvPr/>
          </p:nvGrpSpPr>
          <p:grpSpPr bwMode="auto">
            <a:xfrm>
              <a:off x="6732241" y="495871"/>
              <a:ext cx="1654745" cy="1060921"/>
              <a:chOff x="3563823" y="765810"/>
              <a:chExt cx="1656249" cy="1058934"/>
            </a:xfrm>
          </p:grpSpPr>
          <p:grpSp>
            <p:nvGrpSpPr>
              <p:cNvPr id="519" name="Groupe 518">
                <a:extLst>
                  <a:ext uri="{FF2B5EF4-FFF2-40B4-BE49-F238E27FC236}">
                    <a16:creationId xmlns:a16="http://schemas.microsoft.com/office/drawing/2014/main" id="{EE9A1504-5B5A-4FCB-BABE-952B9298EAC8}"/>
                  </a:ext>
                </a:extLst>
              </p:cNvPr>
              <p:cNvGrpSpPr/>
              <p:nvPr/>
            </p:nvGrpSpPr>
            <p:grpSpPr>
              <a:xfrm>
                <a:off x="3563823" y="871610"/>
                <a:ext cx="1524716" cy="953134"/>
                <a:chOff x="1115551" y="834500"/>
                <a:chExt cx="1524716" cy="953134"/>
              </a:xfrm>
              <a:effectLst>
                <a:glow rad="127000">
                  <a:schemeClr val="bg1"/>
                </a:glow>
              </a:effectLst>
            </p:grpSpPr>
            <p:grpSp>
              <p:nvGrpSpPr>
                <p:cNvPr id="521" name="Groupe 520">
                  <a:extLst>
                    <a:ext uri="{FF2B5EF4-FFF2-40B4-BE49-F238E27FC236}">
                      <a16:creationId xmlns:a16="http://schemas.microsoft.com/office/drawing/2014/main" id="{767E1804-04BC-4F3E-BF3F-66342B93FE54}"/>
                    </a:ext>
                  </a:extLst>
                </p:cNvPr>
                <p:cNvGrpSpPr/>
                <p:nvPr/>
              </p:nvGrpSpPr>
              <p:grpSpPr>
                <a:xfrm>
                  <a:off x="1115551" y="836712"/>
                  <a:ext cx="792153" cy="950922"/>
                  <a:chOff x="1115551" y="836712"/>
                  <a:chExt cx="792153" cy="950922"/>
                </a:xfrm>
              </p:grpSpPr>
              <p:sp>
                <p:nvSpPr>
                  <p:cNvPr id="528" name="Ellipse 527">
                    <a:extLst>
                      <a:ext uri="{FF2B5EF4-FFF2-40B4-BE49-F238E27FC236}">
                        <a16:creationId xmlns:a16="http://schemas.microsoft.com/office/drawing/2014/main" id="{F4FE9C9D-56AA-41E7-A90F-A46F0E4FAE2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9" name="Ellipse 528">
                    <a:extLst>
                      <a:ext uri="{FF2B5EF4-FFF2-40B4-BE49-F238E27FC236}">
                        <a16:creationId xmlns:a16="http://schemas.microsoft.com/office/drawing/2014/main" id="{9651E1D4-2100-4546-B9A6-D1403C15EFE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0" name="Ellipse 529">
                    <a:extLst>
                      <a:ext uri="{FF2B5EF4-FFF2-40B4-BE49-F238E27FC236}">
                        <a16:creationId xmlns:a16="http://schemas.microsoft.com/office/drawing/2014/main" id="{5305943A-00EE-4FF6-9773-1BBA72747FA1}"/>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1" name="Ellipse 530">
                    <a:extLst>
                      <a:ext uri="{FF2B5EF4-FFF2-40B4-BE49-F238E27FC236}">
                        <a16:creationId xmlns:a16="http://schemas.microsoft.com/office/drawing/2014/main" id="{DB64560C-EDAC-4968-9801-F8AFDF85461F}"/>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2" name="Ellipse 531">
                    <a:extLst>
                      <a:ext uri="{FF2B5EF4-FFF2-40B4-BE49-F238E27FC236}">
                        <a16:creationId xmlns:a16="http://schemas.microsoft.com/office/drawing/2014/main" id="{5C134BD9-A08C-4167-BF74-FC4CA069E0D2}"/>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522" name="Groupe 521">
                  <a:extLst>
                    <a:ext uri="{FF2B5EF4-FFF2-40B4-BE49-F238E27FC236}">
                      <a16:creationId xmlns:a16="http://schemas.microsoft.com/office/drawing/2014/main" id="{96C9071A-0CC1-44CF-9689-E7B7FE579B1F}"/>
                    </a:ext>
                  </a:extLst>
                </p:cNvPr>
                <p:cNvGrpSpPr/>
                <p:nvPr/>
              </p:nvGrpSpPr>
              <p:grpSpPr>
                <a:xfrm>
                  <a:off x="2051720" y="834500"/>
                  <a:ext cx="588547" cy="881261"/>
                  <a:chOff x="1319157" y="836712"/>
                  <a:chExt cx="588547" cy="881261"/>
                </a:xfrm>
              </p:grpSpPr>
              <p:sp>
                <p:nvSpPr>
                  <p:cNvPr id="523" name="Ellipse 522">
                    <a:extLst>
                      <a:ext uri="{FF2B5EF4-FFF2-40B4-BE49-F238E27FC236}">
                        <a16:creationId xmlns:a16="http://schemas.microsoft.com/office/drawing/2014/main" id="{27F6CE85-92C6-4071-8039-9D87782FF391}"/>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4" name="Ellipse 523">
                    <a:extLst>
                      <a:ext uri="{FF2B5EF4-FFF2-40B4-BE49-F238E27FC236}">
                        <a16:creationId xmlns:a16="http://schemas.microsoft.com/office/drawing/2014/main" id="{65B7DDBF-6721-4D37-BE34-2F11D5AD7F3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5" name="Ellipse 524">
                    <a:extLst>
                      <a:ext uri="{FF2B5EF4-FFF2-40B4-BE49-F238E27FC236}">
                        <a16:creationId xmlns:a16="http://schemas.microsoft.com/office/drawing/2014/main" id="{0A82FEF3-D912-4D33-A86B-2E5BDF2B673D}"/>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6" name="Ellipse 525">
                    <a:extLst>
                      <a:ext uri="{FF2B5EF4-FFF2-40B4-BE49-F238E27FC236}">
                        <a16:creationId xmlns:a16="http://schemas.microsoft.com/office/drawing/2014/main" id="{22A7BF33-86BB-4B0E-9932-650157238C1E}"/>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7" name="Ellipse 526">
                    <a:extLst>
                      <a:ext uri="{FF2B5EF4-FFF2-40B4-BE49-F238E27FC236}">
                        <a16:creationId xmlns:a16="http://schemas.microsoft.com/office/drawing/2014/main" id="{AA39243E-39CD-442D-B8D7-B91F52987134}"/>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520" name="Rectangle 519">
                <a:extLst>
                  <a:ext uri="{FF2B5EF4-FFF2-40B4-BE49-F238E27FC236}">
                    <a16:creationId xmlns:a16="http://schemas.microsoft.com/office/drawing/2014/main" id="{91BEF6DC-B9C3-46D0-8FE5-006D3F385DB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473" name="Ellipse 472">
              <a:extLst>
                <a:ext uri="{FF2B5EF4-FFF2-40B4-BE49-F238E27FC236}">
                  <a16:creationId xmlns:a16="http://schemas.microsoft.com/office/drawing/2014/main" id="{01E1BD53-5826-43A0-8991-DAA44A1007D9}"/>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4" name="Ellipse 473">
              <a:extLst>
                <a:ext uri="{FF2B5EF4-FFF2-40B4-BE49-F238E27FC236}">
                  <a16:creationId xmlns:a16="http://schemas.microsoft.com/office/drawing/2014/main" id="{B149D07E-59AC-49A1-90A4-81D0216971B5}"/>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5" name="Ellipse 474">
              <a:extLst>
                <a:ext uri="{FF2B5EF4-FFF2-40B4-BE49-F238E27FC236}">
                  <a16:creationId xmlns:a16="http://schemas.microsoft.com/office/drawing/2014/main" id="{68953A52-6054-4839-932B-4E187397BDF6}"/>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7" name="Ellipse 476">
              <a:extLst>
                <a:ext uri="{FF2B5EF4-FFF2-40B4-BE49-F238E27FC236}">
                  <a16:creationId xmlns:a16="http://schemas.microsoft.com/office/drawing/2014/main" id="{5B7DA911-F5A4-44D5-941A-95A140553A0F}"/>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8" name="Ellipse 477">
              <a:extLst>
                <a:ext uri="{FF2B5EF4-FFF2-40B4-BE49-F238E27FC236}">
                  <a16:creationId xmlns:a16="http://schemas.microsoft.com/office/drawing/2014/main" id="{3FFB52FD-C9ED-40C6-966B-2404B5B8DB1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9" name="Ellipse 478">
              <a:extLst>
                <a:ext uri="{FF2B5EF4-FFF2-40B4-BE49-F238E27FC236}">
                  <a16:creationId xmlns:a16="http://schemas.microsoft.com/office/drawing/2014/main" id="{3F1491D3-0E9D-4CE6-BFB5-D9A720E3BEA0}"/>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0" name="Ellipse 479">
              <a:extLst>
                <a:ext uri="{FF2B5EF4-FFF2-40B4-BE49-F238E27FC236}">
                  <a16:creationId xmlns:a16="http://schemas.microsoft.com/office/drawing/2014/main" id="{841629B3-17A0-48EA-9EAF-DD4C304F28CF}"/>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1" name="Ellipse 480">
              <a:extLst>
                <a:ext uri="{FF2B5EF4-FFF2-40B4-BE49-F238E27FC236}">
                  <a16:creationId xmlns:a16="http://schemas.microsoft.com/office/drawing/2014/main" id="{518FAAAE-A1A3-4D19-B9AD-628067D22420}"/>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3" name="Ellipse 482">
              <a:extLst>
                <a:ext uri="{FF2B5EF4-FFF2-40B4-BE49-F238E27FC236}">
                  <a16:creationId xmlns:a16="http://schemas.microsoft.com/office/drawing/2014/main" id="{EA74B9FD-CC6C-4098-8288-E85DC4622F49}"/>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4" name="Ellipse 483">
              <a:extLst>
                <a:ext uri="{FF2B5EF4-FFF2-40B4-BE49-F238E27FC236}">
                  <a16:creationId xmlns:a16="http://schemas.microsoft.com/office/drawing/2014/main" id="{868371DF-5A82-4E4D-811E-AD4DB6BC86FE}"/>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5" name="Rectangle 484">
              <a:extLst>
                <a:ext uri="{FF2B5EF4-FFF2-40B4-BE49-F238E27FC236}">
                  <a16:creationId xmlns:a16="http://schemas.microsoft.com/office/drawing/2014/main" id="{CE961D9D-ACDF-49F1-B557-D6362BE6505C}"/>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7" name="Ellipse 486">
              <a:extLst>
                <a:ext uri="{FF2B5EF4-FFF2-40B4-BE49-F238E27FC236}">
                  <a16:creationId xmlns:a16="http://schemas.microsoft.com/office/drawing/2014/main" id="{C539D6AA-F512-4996-ACA4-DA89967FBFB9}"/>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488" name="Rectangle 487">
              <a:extLst>
                <a:ext uri="{FF2B5EF4-FFF2-40B4-BE49-F238E27FC236}">
                  <a16:creationId xmlns:a16="http://schemas.microsoft.com/office/drawing/2014/main" id="{F789F320-AD0B-4396-9DD4-DDB4F95F3610}"/>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89" name="Groupe 488">
              <a:extLst>
                <a:ext uri="{FF2B5EF4-FFF2-40B4-BE49-F238E27FC236}">
                  <a16:creationId xmlns:a16="http://schemas.microsoft.com/office/drawing/2014/main" id="{29C5A1DE-5D17-41D5-BDA7-34F29AF9EDFA}"/>
                </a:ext>
              </a:extLst>
            </p:cNvPr>
            <p:cNvGrpSpPr>
              <a:grpSpLocks/>
            </p:cNvGrpSpPr>
            <p:nvPr/>
          </p:nvGrpSpPr>
          <p:grpSpPr bwMode="auto">
            <a:xfrm>
              <a:off x="6767779" y="1556792"/>
              <a:ext cx="1654745" cy="1105916"/>
              <a:chOff x="3563823" y="720899"/>
              <a:chExt cx="1656249" cy="1103845"/>
            </a:xfrm>
          </p:grpSpPr>
          <p:grpSp>
            <p:nvGrpSpPr>
              <p:cNvPr id="505" name="Groupe 504">
                <a:extLst>
                  <a:ext uri="{FF2B5EF4-FFF2-40B4-BE49-F238E27FC236}">
                    <a16:creationId xmlns:a16="http://schemas.microsoft.com/office/drawing/2014/main" id="{9E978CBF-BC6A-4439-AED4-1BBB63EB2B7D}"/>
                  </a:ext>
                </a:extLst>
              </p:cNvPr>
              <p:cNvGrpSpPr/>
              <p:nvPr/>
            </p:nvGrpSpPr>
            <p:grpSpPr>
              <a:xfrm>
                <a:off x="3563823" y="720899"/>
                <a:ext cx="1524716" cy="1103845"/>
                <a:chOff x="1115551" y="683789"/>
                <a:chExt cx="1524716" cy="1103845"/>
              </a:xfrm>
              <a:effectLst>
                <a:glow rad="127000">
                  <a:schemeClr val="bg1"/>
                </a:glow>
              </a:effectLst>
            </p:grpSpPr>
            <p:grpSp>
              <p:nvGrpSpPr>
                <p:cNvPr id="507" name="Groupe 506">
                  <a:extLst>
                    <a:ext uri="{FF2B5EF4-FFF2-40B4-BE49-F238E27FC236}">
                      <a16:creationId xmlns:a16="http://schemas.microsoft.com/office/drawing/2014/main" id="{F534F688-3A75-4766-BA9D-7C375F84496B}"/>
                    </a:ext>
                  </a:extLst>
                </p:cNvPr>
                <p:cNvGrpSpPr/>
                <p:nvPr/>
              </p:nvGrpSpPr>
              <p:grpSpPr>
                <a:xfrm>
                  <a:off x="1115551" y="836712"/>
                  <a:ext cx="792153" cy="950922"/>
                  <a:chOff x="1115551" y="836712"/>
                  <a:chExt cx="792153" cy="950922"/>
                </a:xfrm>
              </p:grpSpPr>
              <p:sp>
                <p:nvSpPr>
                  <p:cNvPr id="514" name="Ellipse 513">
                    <a:extLst>
                      <a:ext uri="{FF2B5EF4-FFF2-40B4-BE49-F238E27FC236}">
                        <a16:creationId xmlns:a16="http://schemas.microsoft.com/office/drawing/2014/main" id="{BF32B0D8-8C9C-4FF8-85FC-6F9A801324B8}"/>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5" name="Ellipse 514">
                    <a:extLst>
                      <a:ext uri="{FF2B5EF4-FFF2-40B4-BE49-F238E27FC236}">
                        <a16:creationId xmlns:a16="http://schemas.microsoft.com/office/drawing/2014/main" id="{4F282A77-42AC-45DD-A74B-12BB6244554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6" name="Ellipse 515">
                    <a:extLst>
                      <a:ext uri="{FF2B5EF4-FFF2-40B4-BE49-F238E27FC236}">
                        <a16:creationId xmlns:a16="http://schemas.microsoft.com/office/drawing/2014/main" id="{D6A443F6-007F-4B95-AA18-B130AA9B8268}"/>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7" name="Ellipse 516">
                    <a:extLst>
                      <a:ext uri="{FF2B5EF4-FFF2-40B4-BE49-F238E27FC236}">
                        <a16:creationId xmlns:a16="http://schemas.microsoft.com/office/drawing/2014/main" id="{EFDCEE3F-E0F2-4C96-A983-D555E077E439}"/>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8" name="Ellipse 517">
                    <a:extLst>
                      <a:ext uri="{FF2B5EF4-FFF2-40B4-BE49-F238E27FC236}">
                        <a16:creationId xmlns:a16="http://schemas.microsoft.com/office/drawing/2014/main" id="{B94825BE-CB70-463E-BFFC-F155E3A66402}"/>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508" name="Groupe 507">
                  <a:extLst>
                    <a:ext uri="{FF2B5EF4-FFF2-40B4-BE49-F238E27FC236}">
                      <a16:creationId xmlns:a16="http://schemas.microsoft.com/office/drawing/2014/main" id="{E134E4F4-65AA-4DA9-8FC1-6C0C387DBF2B}"/>
                    </a:ext>
                  </a:extLst>
                </p:cNvPr>
                <p:cNvGrpSpPr/>
                <p:nvPr/>
              </p:nvGrpSpPr>
              <p:grpSpPr>
                <a:xfrm>
                  <a:off x="2051720" y="683789"/>
                  <a:ext cx="588547" cy="1031972"/>
                  <a:chOff x="1319157" y="686001"/>
                  <a:chExt cx="588547" cy="1031972"/>
                </a:xfrm>
              </p:grpSpPr>
              <p:sp>
                <p:nvSpPr>
                  <p:cNvPr id="509" name="Ellipse 508">
                    <a:extLst>
                      <a:ext uri="{FF2B5EF4-FFF2-40B4-BE49-F238E27FC236}">
                        <a16:creationId xmlns:a16="http://schemas.microsoft.com/office/drawing/2014/main" id="{8A704412-A8A4-4087-948A-220980D28956}"/>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0" name="Ellipse 509">
                    <a:extLst>
                      <a:ext uri="{FF2B5EF4-FFF2-40B4-BE49-F238E27FC236}">
                        <a16:creationId xmlns:a16="http://schemas.microsoft.com/office/drawing/2014/main" id="{C7A40ECD-BE7C-457C-AA86-DDA96B4DB7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1" name="Ellipse 510">
                    <a:extLst>
                      <a:ext uri="{FF2B5EF4-FFF2-40B4-BE49-F238E27FC236}">
                        <a16:creationId xmlns:a16="http://schemas.microsoft.com/office/drawing/2014/main" id="{795515C0-D42D-4612-9391-53DC49F559C6}"/>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2" name="Ellipse 511">
                    <a:extLst>
                      <a:ext uri="{FF2B5EF4-FFF2-40B4-BE49-F238E27FC236}">
                        <a16:creationId xmlns:a16="http://schemas.microsoft.com/office/drawing/2014/main" id="{940EEBCE-A50D-46CC-82AB-C2BEF7864096}"/>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3" name="Ellipse 512">
                    <a:extLst>
                      <a:ext uri="{FF2B5EF4-FFF2-40B4-BE49-F238E27FC236}">
                        <a16:creationId xmlns:a16="http://schemas.microsoft.com/office/drawing/2014/main" id="{DEE14587-6C0B-4814-A8CB-89EB7E60501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506" name="Rectangle 505">
                <a:extLst>
                  <a:ext uri="{FF2B5EF4-FFF2-40B4-BE49-F238E27FC236}">
                    <a16:creationId xmlns:a16="http://schemas.microsoft.com/office/drawing/2014/main" id="{596A7A74-9C1F-4485-9FC3-BCDC21254CE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90" name="Groupe 489">
              <a:extLst>
                <a:ext uri="{FF2B5EF4-FFF2-40B4-BE49-F238E27FC236}">
                  <a16:creationId xmlns:a16="http://schemas.microsoft.com/office/drawing/2014/main" id="{000F2555-2477-4410-A4A1-9CD4F07019AC}"/>
                </a:ext>
              </a:extLst>
            </p:cNvPr>
            <p:cNvGrpSpPr>
              <a:grpSpLocks/>
            </p:cNvGrpSpPr>
            <p:nvPr/>
          </p:nvGrpSpPr>
          <p:grpSpPr bwMode="auto">
            <a:xfrm>
              <a:off x="5253099" y="1165777"/>
              <a:ext cx="1584325" cy="1296144"/>
              <a:chOff x="3635896" y="465376"/>
              <a:chExt cx="1584176" cy="1296885"/>
            </a:xfrm>
          </p:grpSpPr>
          <p:grpSp>
            <p:nvGrpSpPr>
              <p:cNvPr id="491" name="Groupe 490">
                <a:extLst>
                  <a:ext uri="{FF2B5EF4-FFF2-40B4-BE49-F238E27FC236}">
                    <a16:creationId xmlns:a16="http://schemas.microsoft.com/office/drawing/2014/main" id="{A902F6B1-D523-4391-94A1-090011C60DF0}"/>
                  </a:ext>
                </a:extLst>
              </p:cNvPr>
              <p:cNvGrpSpPr/>
              <p:nvPr/>
            </p:nvGrpSpPr>
            <p:grpSpPr>
              <a:xfrm>
                <a:off x="3767429" y="465376"/>
                <a:ext cx="1321110" cy="1296885"/>
                <a:chOff x="1319157" y="428266"/>
                <a:chExt cx="1321110" cy="1296885"/>
              </a:xfrm>
              <a:effectLst>
                <a:glow rad="127000">
                  <a:schemeClr val="bg1"/>
                </a:glow>
              </a:effectLst>
            </p:grpSpPr>
            <p:grpSp>
              <p:nvGrpSpPr>
                <p:cNvPr id="493" name="Groupe 492">
                  <a:extLst>
                    <a:ext uri="{FF2B5EF4-FFF2-40B4-BE49-F238E27FC236}">
                      <a16:creationId xmlns:a16="http://schemas.microsoft.com/office/drawing/2014/main" id="{7D6598DC-1C3E-417F-8991-576356FBD6BF}"/>
                    </a:ext>
                  </a:extLst>
                </p:cNvPr>
                <p:cNvGrpSpPr/>
                <p:nvPr/>
              </p:nvGrpSpPr>
              <p:grpSpPr>
                <a:xfrm>
                  <a:off x="1319157" y="836712"/>
                  <a:ext cx="588547" cy="856227"/>
                  <a:chOff x="1319157" y="836712"/>
                  <a:chExt cx="588547" cy="856227"/>
                </a:xfrm>
              </p:grpSpPr>
              <p:sp>
                <p:nvSpPr>
                  <p:cNvPr id="500" name="Ellipse 499">
                    <a:extLst>
                      <a:ext uri="{FF2B5EF4-FFF2-40B4-BE49-F238E27FC236}">
                        <a16:creationId xmlns:a16="http://schemas.microsoft.com/office/drawing/2014/main" id="{C30C4F40-7CED-40FC-9495-CDF8FF2025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01" name="Ellipse 500">
                    <a:extLst>
                      <a:ext uri="{FF2B5EF4-FFF2-40B4-BE49-F238E27FC236}">
                        <a16:creationId xmlns:a16="http://schemas.microsoft.com/office/drawing/2014/main" id="{FCC75D7C-5893-474E-808B-6701892E204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02" name="Ellipse 501">
                    <a:extLst>
                      <a:ext uri="{FF2B5EF4-FFF2-40B4-BE49-F238E27FC236}">
                        <a16:creationId xmlns:a16="http://schemas.microsoft.com/office/drawing/2014/main" id="{9D55BFA3-081D-470C-B051-5BBBD7C281C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03" name="Ellipse 502">
                    <a:extLst>
                      <a:ext uri="{FF2B5EF4-FFF2-40B4-BE49-F238E27FC236}">
                        <a16:creationId xmlns:a16="http://schemas.microsoft.com/office/drawing/2014/main" id="{BEACDECE-2054-487E-8E22-FC355EA7385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04" name="Ellipse 503">
                    <a:extLst>
                      <a:ext uri="{FF2B5EF4-FFF2-40B4-BE49-F238E27FC236}">
                        <a16:creationId xmlns:a16="http://schemas.microsoft.com/office/drawing/2014/main" id="{A88661E4-2575-4D89-B3EB-A81969BF149C}"/>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94" name="Groupe 493">
                  <a:extLst>
                    <a:ext uri="{FF2B5EF4-FFF2-40B4-BE49-F238E27FC236}">
                      <a16:creationId xmlns:a16="http://schemas.microsoft.com/office/drawing/2014/main" id="{B0A50687-89D9-4F7C-ADE1-6EEC439278EE}"/>
                    </a:ext>
                  </a:extLst>
                </p:cNvPr>
                <p:cNvGrpSpPr/>
                <p:nvPr/>
              </p:nvGrpSpPr>
              <p:grpSpPr>
                <a:xfrm>
                  <a:off x="2051720" y="428266"/>
                  <a:ext cx="588547" cy="1296885"/>
                  <a:chOff x="1319157" y="430478"/>
                  <a:chExt cx="588547" cy="1296885"/>
                </a:xfrm>
              </p:grpSpPr>
              <p:sp>
                <p:nvSpPr>
                  <p:cNvPr id="495" name="Ellipse 494">
                    <a:extLst>
                      <a:ext uri="{FF2B5EF4-FFF2-40B4-BE49-F238E27FC236}">
                        <a16:creationId xmlns:a16="http://schemas.microsoft.com/office/drawing/2014/main" id="{E7961C00-965D-4D6E-A4F1-D2956C273DF3}"/>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96" name="Ellipse 495">
                    <a:extLst>
                      <a:ext uri="{FF2B5EF4-FFF2-40B4-BE49-F238E27FC236}">
                        <a16:creationId xmlns:a16="http://schemas.microsoft.com/office/drawing/2014/main" id="{780A9F65-D950-478A-8FE3-17C86FE465E4}"/>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97" name="Ellipse 496">
                    <a:extLst>
                      <a:ext uri="{FF2B5EF4-FFF2-40B4-BE49-F238E27FC236}">
                        <a16:creationId xmlns:a16="http://schemas.microsoft.com/office/drawing/2014/main" id="{7B7F02F5-30CE-4AD1-BFAE-C7AA23DF362D}"/>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98" name="Ellipse 497">
                    <a:extLst>
                      <a:ext uri="{FF2B5EF4-FFF2-40B4-BE49-F238E27FC236}">
                        <a16:creationId xmlns:a16="http://schemas.microsoft.com/office/drawing/2014/main" id="{586FF353-1867-478E-A73C-9F04E16D5802}"/>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99" name="Ellipse 498">
                    <a:extLst>
                      <a:ext uri="{FF2B5EF4-FFF2-40B4-BE49-F238E27FC236}">
                        <a16:creationId xmlns:a16="http://schemas.microsoft.com/office/drawing/2014/main" id="{1C24A352-0662-46B7-95B6-4A8EA02676A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92" name="Rectangle 491">
                <a:extLst>
                  <a:ext uri="{FF2B5EF4-FFF2-40B4-BE49-F238E27FC236}">
                    <a16:creationId xmlns:a16="http://schemas.microsoft.com/office/drawing/2014/main" id="{6C8275CE-43FF-4F6A-B3C3-2B00BB252C10}"/>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grpSp>
        <p:nvGrpSpPr>
          <p:cNvPr id="622" name="Groupe 621">
            <a:extLst>
              <a:ext uri="{FF2B5EF4-FFF2-40B4-BE49-F238E27FC236}">
                <a16:creationId xmlns:a16="http://schemas.microsoft.com/office/drawing/2014/main" id="{99FE24E8-071B-4A7F-A096-49A55894A643}"/>
              </a:ext>
            </a:extLst>
          </p:cNvPr>
          <p:cNvGrpSpPr/>
          <p:nvPr/>
        </p:nvGrpSpPr>
        <p:grpSpPr>
          <a:xfrm>
            <a:off x="1919536" y="182881"/>
            <a:ext cx="8064896" cy="547903"/>
            <a:chOff x="395536" y="182880"/>
            <a:chExt cx="8064896" cy="547903"/>
          </a:xfrm>
        </p:grpSpPr>
        <p:sp>
          <p:nvSpPr>
            <p:cNvPr id="623" name="Rectangle 622">
              <a:extLst>
                <a:ext uri="{FF2B5EF4-FFF2-40B4-BE49-F238E27FC236}">
                  <a16:creationId xmlns:a16="http://schemas.microsoft.com/office/drawing/2014/main" id="{4C9C0555-DC07-446A-A16E-2EB24B0428FC}"/>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624" name="Rectangle 623">
              <a:extLst>
                <a:ext uri="{FF2B5EF4-FFF2-40B4-BE49-F238E27FC236}">
                  <a16:creationId xmlns:a16="http://schemas.microsoft.com/office/drawing/2014/main" id="{CE25255C-D0B0-4DB4-8D5A-65C1C8BD2196}"/>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
        <p:nvSpPr>
          <p:cNvPr id="97" name="Oval 87">
            <a:extLst>
              <a:ext uri="{FF2B5EF4-FFF2-40B4-BE49-F238E27FC236}">
                <a16:creationId xmlns:a16="http://schemas.microsoft.com/office/drawing/2014/main" id="{47C42D30-7E98-4A6B-94D9-183FA26BD1FE}"/>
              </a:ext>
            </a:extLst>
          </p:cNvPr>
          <p:cNvSpPr>
            <a:spLocks noChangeArrowheads="1"/>
          </p:cNvSpPr>
          <p:nvPr/>
        </p:nvSpPr>
        <p:spPr bwMode="auto">
          <a:xfrm>
            <a:off x="9906000" y="353745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5D2U</a:t>
            </a:r>
          </a:p>
        </p:txBody>
      </p:sp>
      <p:cxnSp>
        <p:nvCxnSpPr>
          <p:cNvPr id="99" name="Connecteur droit avec flèche 98">
            <a:extLst>
              <a:ext uri="{FF2B5EF4-FFF2-40B4-BE49-F238E27FC236}">
                <a16:creationId xmlns:a16="http://schemas.microsoft.com/office/drawing/2014/main" id="{73D7F05B-29E1-4155-A0A3-DEBA6E8F07F3}"/>
              </a:ext>
            </a:extLst>
          </p:cNvPr>
          <p:cNvCxnSpPr>
            <a:cxnSpLocks/>
          </p:cNvCxnSpPr>
          <p:nvPr/>
        </p:nvCxnSpPr>
        <p:spPr>
          <a:xfrm>
            <a:off x="6525472" y="4032757"/>
            <a:ext cx="3344737" cy="258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52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1794459" y="1611933"/>
            <a:ext cx="3429040" cy="4645496"/>
          </a:xfrm>
          <a:prstGeom prst="ellipse">
            <a:avLst/>
          </a:prstGeom>
          <a:solidFill>
            <a:schemeClr val="bg1">
              <a:lumMod val="85000"/>
            </a:schemeClr>
          </a:solidFill>
          <a:ln w="9525">
            <a:solidFill>
              <a:schemeClr val="tx1"/>
            </a:solidFill>
            <a:round/>
            <a:headEnd/>
            <a:tailEnd/>
          </a:ln>
          <a:effectLst/>
          <a:extLst/>
        </p:spPr>
        <p:txBody>
          <a:bodyPr wrap="none" anchor="ctr"/>
          <a:lstStyle/>
          <a:p>
            <a:pPr algn="ctr"/>
            <a:endParaRPr lang="fr-FR" sz="1400"/>
          </a:p>
        </p:txBody>
      </p:sp>
      <p:sp>
        <p:nvSpPr>
          <p:cNvPr id="143363" name="Rectangle 3"/>
          <p:cNvSpPr>
            <a:spLocks noGrp="1" noChangeArrowheads="1"/>
          </p:cNvSpPr>
          <p:nvPr>
            <p:ph idx="1"/>
          </p:nvPr>
        </p:nvSpPr>
        <p:spPr>
          <a:xfrm>
            <a:off x="803899" y="511021"/>
            <a:ext cx="8839200" cy="519831"/>
          </a:xfrm>
          <a:solidFill>
            <a:srgbClr val="CCFFFF">
              <a:alpha val="0"/>
            </a:srgbClr>
          </a:solidFill>
        </p:spPr>
        <p:txBody>
          <a:bodyPr vert="horz" lIns="91440" tIns="45720" rIns="91440" bIns="0" rtlCol="0">
            <a:normAutofit/>
          </a:bodyPr>
          <a:lstStyle/>
          <a:p>
            <a:pPr marL="0" indent="0" algn="ctr">
              <a:lnSpc>
                <a:spcPct val="80000"/>
              </a:lnSpc>
              <a:buNone/>
            </a:pPr>
            <a:r>
              <a:rPr lang="fr-FR" sz="2800" dirty="0">
                <a:solidFill>
                  <a:schemeClr val="accent1"/>
                </a:solidFill>
              </a:rPr>
              <a:t>De la maternelle au CP</a:t>
            </a:r>
          </a:p>
          <a:p>
            <a:pPr marL="0" indent="0">
              <a:lnSpc>
                <a:spcPct val="80000"/>
              </a:lnSpc>
              <a:buNone/>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p:txBody>
      </p:sp>
      <p:sp>
        <p:nvSpPr>
          <p:cNvPr id="4" name="Espace réservé du pied de page 3">
            <a:extLst>
              <a:ext uri="{FF2B5EF4-FFF2-40B4-BE49-F238E27FC236}">
                <a16:creationId xmlns:a16="http://schemas.microsoft.com/office/drawing/2014/main" id="{0CFF8540-391E-4436-AC2E-0F43C20CDD98}"/>
              </a:ext>
            </a:extLst>
          </p:cNvPr>
          <p:cNvSpPr>
            <a:spLocks noGrp="1"/>
          </p:cNvSpPr>
          <p:nvPr>
            <p:ph type="ftr" sz="quarter" idx="11"/>
          </p:nvPr>
        </p:nvSpPr>
        <p:spPr>
          <a:xfrm>
            <a:off x="514030" y="6398988"/>
            <a:ext cx="6297612" cy="365125"/>
          </a:xfrm>
        </p:spPr>
        <p:txBody>
          <a:bodyPr/>
          <a:lstStyle/>
          <a:p>
            <a:r>
              <a:rPr lang="en-US" dirty="0"/>
              <a:t>source : </a:t>
            </a:r>
            <a:r>
              <a:rPr lang="en-US" dirty="0" err="1"/>
              <a:t>conférence</a:t>
            </a:r>
            <a:r>
              <a:rPr lang="en-US" dirty="0"/>
              <a:t> Eric </a:t>
            </a:r>
            <a:r>
              <a:rPr lang="en-US" dirty="0" err="1"/>
              <a:t>Mounier</a:t>
            </a:r>
            <a:endParaRPr lang="en-US" dirty="0"/>
          </a:p>
        </p:txBody>
      </p:sp>
      <p:sp>
        <p:nvSpPr>
          <p:cNvPr id="4098" name="Espace réservé du numéro de diapositive 5"/>
          <p:cNvSpPr>
            <a:spLocks noGrp="1"/>
          </p:cNvSpPr>
          <p:nvPr>
            <p:ph type="sldNum" sz="quarter" idx="12"/>
          </p:nvPr>
        </p:nvSpPr>
        <p:spPr>
          <a:xfrm>
            <a:off x="9601200" y="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fld id="{A9C0C260-C994-4467-B1ED-5E7724E3407B}" type="slidenum">
              <a:rPr lang="fr-FR" sz="1400"/>
              <a:pPr algn="ctr" eaLnBrk="1" hangingPunct="1"/>
              <a:t>23</a:t>
            </a:fld>
            <a:endParaRPr lang="fr-FR" sz="1400" dirty="0"/>
          </a:p>
        </p:txBody>
      </p:sp>
      <p:sp>
        <p:nvSpPr>
          <p:cNvPr id="143364" name="Oval 4"/>
          <p:cNvSpPr>
            <a:spLocks noChangeArrowheads="1"/>
          </p:cNvSpPr>
          <p:nvPr/>
        </p:nvSpPr>
        <p:spPr bwMode="auto">
          <a:xfrm>
            <a:off x="6683896" y="1659136"/>
            <a:ext cx="3429040" cy="4645496"/>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a:p>
        </p:txBody>
      </p:sp>
      <p:pic>
        <p:nvPicPr>
          <p:cNvPr id="143368" name="Picture 8" descr="collection perles pour pres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99" y="5507248"/>
            <a:ext cx="70802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70" name="Text Box 10"/>
          <p:cNvSpPr txBox="1">
            <a:spLocks noChangeArrowheads="1"/>
          </p:cNvSpPr>
          <p:nvPr/>
        </p:nvSpPr>
        <p:spPr bwMode="auto">
          <a:xfrm>
            <a:off x="2215036" y="5210685"/>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1400" dirty="0">
                <a:latin typeface="+mn-lt"/>
              </a:rPr>
              <a:t>Réponse (écriture du mot)</a:t>
            </a:r>
          </a:p>
        </p:txBody>
      </p:sp>
      <p:sp>
        <p:nvSpPr>
          <p:cNvPr id="143371" name="Text Box 11"/>
          <p:cNvSpPr txBox="1">
            <a:spLocks noChangeArrowheads="1"/>
          </p:cNvSpPr>
          <p:nvPr/>
        </p:nvSpPr>
        <p:spPr bwMode="auto">
          <a:xfrm>
            <a:off x="2168269" y="3362394"/>
            <a:ext cx="3277125"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spcBef>
                <a:spcPct val="50000"/>
              </a:spcBef>
            </a:pPr>
            <a:r>
              <a:rPr lang="fr-FR" sz="1400" dirty="0">
                <a:latin typeface="+mn-lt"/>
              </a:rPr>
              <a:t>Mémorisation : quatorze s’écrit </a:t>
            </a:r>
            <a:r>
              <a:rPr lang="fr-FR" sz="1400" b="1" dirty="0">
                <a:latin typeface="+mn-lt"/>
              </a:rPr>
              <a:t>14</a:t>
            </a:r>
          </a:p>
          <a:p>
            <a:pPr eaLnBrk="1" hangingPunct="1">
              <a:spcBef>
                <a:spcPct val="50000"/>
              </a:spcBef>
            </a:pPr>
            <a:r>
              <a:rPr lang="fr-FR" sz="1400" dirty="0">
                <a:latin typeface="+mn-lt"/>
              </a:rPr>
              <a:t>ou utilisation de la file numérique des écritures chiffrées (correspondance mot/geste sur la file)</a:t>
            </a:r>
          </a:p>
          <a:p>
            <a:pPr eaLnBrk="1" hangingPunct="1">
              <a:spcBef>
                <a:spcPct val="50000"/>
              </a:spcBef>
            </a:pPr>
            <a:r>
              <a:rPr lang="fr-FR" sz="1400" dirty="0">
                <a:latin typeface="+mn-lt"/>
              </a:rPr>
              <a:t>1 2 3 4 5 6 7 8 9 10 11 12 13 </a:t>
            </a:r>
            <a:r>
              <a:rPr lang="fr-FR" sz="1400" b="1" dirty="0">
                <a:latin typeface="+mn-lt"/>
              </a:rPr>
              <a:t>14</a:t>
            </a:r>
          </a:p>
        </p:txBody>
      </p:sp>
      <p:sp>
        <p:nvSpPr>
          <p:cNvPr id="16" name="Text Box 11"/>
          <p:cNvSpPr txBox="1">
            <a:spLocks noChangeArrowheads="1"/>
          </p:cNvSpPr>
          <p:nvPr/>
        </p:nvSpPr>
        <p:spPr bwMode="auto">
          <a:xfrm>
            <a:off x="2092525" y="1242601"/>
            <a:ext cx="282036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t>Maternelle</a:t>
            </a:r>
          </a:p>
        </p:txBody>
      </p:sp>
      <p:sp>
        <p:nvSpPr>
          <p:cNvPr id="17" name="Text Box 11"/>
          <p:cNvSpPr txBox="1">
            <a:spLocks noChangeArrowheads="1"/>
          </p:cNvSpPr>
          <p:nvPr/>
        </p:nvSpPr>
        <p:spPr bwMode="auto">
          <a:xfrm>
            <a:off x="2098795" y="2150891"/>
            <a:ext cx="2820368" cy="630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400" dirty="0">
                <a:latin typeface="+mn-lt"/>
              </a:rPr>
              <a:t>Comptage oral un à un : </a:t>
            </a:r>
          </a:p>
          <a:p>
            <a:pPr eaLnBrk="1" hangingPunct="1">
              <a:spcBef>
                <a:spcPct val="50000"/>
              </a:spcBef>
            </a:pPr>
            <a:r>
              <a:rPr lang="fr-FR" sz="1400" dirty="0">
                <a:latin typeface="+mn-lt"/>
              </a:rPr>
              <a:t>Un, deux, trois, ... , quatorze</a:t>
            </a:r>
          </a:p>
        </p:txBody>
      </p:sp>
      <p:sp>
        <p:nvSpPr>
          <p:cNvPr id="18" name="Text Box 10"/>
          <p:cNvSpPr txBox="1">
            <a:spLocks noChangeArrowheads="1"/>
          </p:cNvSpPr>
          <p:nvPr/>
        </p:nvSpPr>
        <p:spPr bwMode="auto">
          <a:xfrm>
            <a:off x="2092525" y="5666352"/>
            <a:ext cx="2895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2800" dirty="0">
                <a:latin typeface="+mn-lt"/>
              </a:rPr>
              <a:t>14</a:t>
            </a:r>
          </a:p>
        </p:txBody>
      </p:sp>
      <p:sp>
        <p:nvSpPr>
          <p:cNvPr id="19" name="Text Box 11"/>
          <p:cNvSpPr txBox="1">
            <a:spLocks noChangeArrowheads="1"/>
          </p:cNvSpPr>
          <p:nvPr/>
        </p:nvSpPr>
        <p:spPr bwMode="auto">
          <a:xfrm>
            <a:off x="6948040" y="1272513"/>
            <a:ext cx="282036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t>CP</a:t>
            </a:r>
          </a:p>
        </p:txBody>
      </p:sp>
      <p:sp>
        <p:nvSpPr>
          <p:cNvPr id="23" name="Line 6"/>
          <p:cNvSpPr>
            <a:spLocks noChangeShapeType="1"/>
          </p:cNvSpPr>
          <p:nvPr/>
        </p:nvSpPr>
        <p:spPr bwMode="auto">
          <a:xfrm>
            <a:off x="3508979" y="4741987"/>
            <a:ext cx="0" cy="51929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Line 6"/>
          <p:cNvSpPr>
            <a:spLocks noChangeShapeType="1"/>
          </p:cNvSpPr>
          <p:nvPr/>
        </p:nvSpPr>
        <p:spPr bwMode="auto">
          <a:xfrm>
            <a:off x="3527506" y="2837698"/>
            <a:ext cx="0" cy="51929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61984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1794459" y="1611933"/>
            <a:ext cx="3429040" cy="4645496"/>
          </a:xfrm>
          <a:prstGeom prst="ellipse">
            <a:avLst/>
          </a:prstGeom>
          <a:solidFill>
            <a:schemeClr val="bg1">
              <a:lumMod val="85000"/>
            </a:schemeClr>
          </a:solidFill>
          <a:ln w="9525">
            <a:solidFill>
              <a:schemeClr val="tx1"/>
            </a:solidFill>
            <a:round/>
            <a:headEnd/>
            <a:tailEnd/>
          </a:ln>
          <a:effectLst/>
          <a:extLst/>
        </p:spPr>
        <p:txBody>
          <a:bodyPr wrap="none" anchor="ctr"/>
          <a:lstStyle/>
          <a:p>
            <a:pPr algn="ctr"/>
            <a:endParaRPr lang="fr-FR" sz="1400"/>
          </a:p>
        </p:txBody>
      </p:sp>
      <p:sp>
        <p:nvSpPr>
          <p:cNvPr id="143363" name="Rectangle 3"/>
          <p:cNvSpPr>
            <a:spLocks noGrp="1" noChangeArrowheads="1"/>
          </p:cNvSpPr>
          <p:nvPr>
            <p:ph idx="1"/>
          </p:nvPr>
        </p:nvSpPr>
        <p:spPr>
          <a:xfrm>
            <a:off x="1736337" y="521376"/>
            <a:ext cx="8839200" cy="519831"/>
          </a:xfrm>
          <a:solidFill>
            <a:srgbClr val="CCFFFF">
              <a:alpha val="0"/>
            </a:srgbClr>
          </a:solidFill>
        </p:spPr>
        <p:txBody>
          <a:bodyPr vert="horz" lIns="91440" tIns="45720" rIns="91440" bIns="0" rtlCol="0">
            <a:normAutofit/>
          </a:bodyPr>
          <a:lstStyle/>
          <a:p>
            <a:pPr marL="0" indent="0">
              <a:lnSpc>
                <a:spcPct val="80000"/>
              </a:lnSpc>
              <a:buNone/>
            </a:pPr>
            <a:r>
              <a:rPr lang="fr-FR" sz="2800" dirty="0">
                <a:solidFill>
                  <a:schemeClr val="accent1"/>
                </a:solidFill>
              </a:rPr>
              <a:t>L’écriture chiffrée de la maternelle au CP</a:t>
            </a:r>
          </a:p>
          <a:p>
            <a:pPr marL="0" indent="0">
              <a:lnSpc>
                <a:spcPct val="80000"/>
              </a:lnSpc>
              <a:buNone/>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p:txBody>
      </p:sp>
      <p:sp>
        <p:nvSpPr>
          <p:cNvPr id="4" name="Espace réservé du pied de page 3">
            <a:extLst>
              <a:ext uri="{FF2B5EF4-FFF2-40B4-BE49-F238E27FC236}">
                <a16:creationId xmlns:a16="http://schemas.microsoft.com/office/drawing/2014/main" id="{CDAD4A1E-1263-471A-B3D9-898F52E60579}"/>
              </a:ext>
            </a:extLst>
          </p:cNvPr>
          <p:cNvSpPr>
            <a:spLocks noGrp="1"/>
          </p:cNvSpPr>
          <p:nvPr>
            <p:ph type="ftr" sz="quarter" idx="11"/>
          </p:nvPr>
        </p:nvSpPr>
        <p:spPr>
          <a:xfrm>
            <a:off x="641924" y="6452586"/>
            <a:ext cx="6297612" cy="365125"/>
          </a:xfrm>
        </p:spPr>
        <p:txBody>
          <a:bodyPr/>
          <a:lstStyle/>
          <a:p>
            <a:r>
              <a:rPr lang="en-US"/>
              <a:t>source : conférence Eric Mounier</a:t>
            </a:r>
            <a:endParaRPr lang="en-US" dirty="0"/>
          </a:p>
        </p:txBody>
      </p:sp>
      <p:sp>
        <p:nvSpPr>
          <p:cNvPr id="4098" name="Espace réservé du numéro de diapositive 5"/>
          <p:cNvSpPr>
            <a:spLocks noGrp="1"/>
          </p:cNvSpPr>
          <p:nvPr>
            <p:ph type="sldNum" sz="quarter" idx="12"/>
          </p:nvPr>
        </p:nvSpPr>
        <p:spPr>
          <a:xfrm>
            <a:off x="9601200" y="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fld id="{A9C0C260-C994-4467-B1ED-5E7724E3407B}" type="slidenum">
              <a:rPr lang="fr-FR" sz="1400"/>
              <a:pPr algn="ctr" eaLnBrk="1" hangingPunct="1"/>
              <a:t>24</a:t>
            </a:fld>
            <a:endParaRPr lang="fr-FR" sz="1400" dirty="0"/>
          </a:p>
        </p:txBody>
      </p:sp>
      <p:sp>
        <p:nvSpPr>
          <p:cNvPr id="143364" name="Oval 4"/>
          <p:cNvSpPr>
            <a:spLocks noChangeArrowheads="1"/>
          </p:cNvSpPr>
          <p:nvPr/>
        </p:nvSpPr>
        <p:spPr bwMode="auto">
          <a:xfrm>
            <a:off x="6683896" y="1659136"/>
            <a:ext cx="3429040" cy="4645496"/>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a:p>
        </p:txBody>
      </p:sp>
      <p:sp>
        <p:nvSpPr>
          <p:cNvPr id="143366" name="Line 6"/>
          <p:cNvSpPr>
            <a:spLocks noChangeShapeType="1"/>
          </p:cNvSpPr>
          <p:nvPr/>
        </p:nvSpPr>
        <p:spPr bwMode="auto">
          <a:xfrm flipV="1">
            <a:off x="5223499" y="3931489"/>
            <a:ext cx="1448565" cy="319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43368" name="Picture 8" descr="collection perles pour pres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99" y="5507248"/>
            <a:ext cx="70802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369" name="Picture 9" descr="collection perles pour presentaio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5937" y="5547772"/>
            <a:ext cx="1112838" cy="80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70" name="Text Box 10"/>
          <p:cNvSpPr txBox="1">
            <a:spLocks noChangeArrowheads="1"/>
          </p:cNvSpPr>
          <p:nvPr/>
        </p:nvSpPr>
        <p:spPr bwMode="auto">
          <a:xfrm>
            <a:off x="2215036" y="5210685"/>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1400" dirty="0">
                <a:latin typeface="+mn-lt"/>
              </a:rPr>
              <a:t>Réponse (écriture du mot)</a:t>
            </a:r>
          </a:p>
        </p:txBody>
      </p:sp>
      <p:sp>
        <p:nvSpPr>
          <p:cNvPr id="143371" name="Text Box 11"/>
          <p:cNvSpPr txBox="1">
            <a:spLocks noChangeArrowheads="1"/>
          </p:cNvSpPr>
          <p:nvPr/>
        </p:nvSpPr>
        <p:spPr bwMode="auto">
          <a:xfrm>
            <a:off x="2168269" y="3362394"/>
            <a:ext cx="3277125"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spcBef>
                <a:spcPct val="50000"/>
              </a:spcBef>
            </a:pPr>
            <a:r>
              <a:rPr lang="fr-FR" sz="1400" dirty="0">
                <a:latin typeface="+mn-lt"/>
              </a:rPr>
              <a:t>Mémorisation : quatorze s’écrit </a:t>
            </a:r>
            <a:r>
              <a:rPr lang="fr-FR" sz="1400" b="1" dirty="0">
                <a:latin typeface="+mn-lt"/>
              </a:rPr>
              <a:t>14</a:t>
            </a:r>
          </a:p>
          <a:p>
            <a:pPr eaLnBrk="1" hangingPunct="1">
              <a:spcBef>
                <a:spcPct val="50000"/>
              </a:spcBef>
            </a:pPr>
            <a:r>
              <a:rPr lang="fr-FR" sz="1400" dirty="0">
                <a:latin typeface="+mn-lt"/>
              </a:rPr>
              <a:t>ou utilisation de la file numérique des écritures chiffrées (correspondance mot/geste sur la file)</a:t>
            </a:r>
          </a:p>
          <a:p>
            <a:pPr eaLnBrk="1" hangingPunct="1">
              <a:spcBef>
                <a:spcPct val="50000"/>
              </a:spcBef>
            </a:pPr>
            <a:r>
              <a:rPr lang="fr-FR" sz="1400" dirty="0">
                <a:latin typeface="+mn-lt"/>
              </a:rPr>
              <a:t>1 2 3 4 5 6 7 8 9 10 11 12 13 </a:t>
            </a:r>
            <a:r>
              <a:rPr lang="fr-FR" sz="1400" b="1" dirty="0">
                <a:latin typeface="+mn-lt"/>
              </a:rPr>
              <a:t>14</a:t>
            </a:r>
          </a:p>
        </p:txBody>
      </p:sp>
      <p:sp>
        <p:nvSpPr>
          <p:cNvPr id="16" name="Text Box 11"/>
          <p:cNvSpPr txBox="1">
            <a:spLocks noChangeArrowheads="1"/>
          </p:cNvSpPr>
          <p:nvPr/>
        </p:nvSpPr>
        <p:spPr bwMode="auto">
          <a:xfrm>
            <a:off x="2092525" y="1242601"/>
            <a:ext cx="282036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Maternelle</a:t>
            </a:r>
          </a:p>
        </p:txBody>
      </p:sp>
      <p:sp>
        <p:nvSpPr>
          <p:cNvPr id="17" name="Text Box 11"/>
          <p:cNvSpPr txBox="1">
            <a:spLocks noChangeArrowheads="1"/>
          </p:cNvSpPr>
          <p:nvPr/>
        </p:nvSpPr>
        <p:spPr bwMode="auto">
          <a:xfrm>
            <a:off x="2098795" y="2150891"/>
            <a:ext cx="2820368" cy="630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400" dirty="0">
                <a:latin typeface="+mn-lt"/>
              </a:rPr>
              <a:t>Comptage oral un à un : </a:t>
            </a:r>
          </a:p>
          <a:p>
            <a:pPr eaLnBrk="1" hangingPunct="1">
              <a:spcBef>
                <a:spcPct val="50000"/>
              </a:spcBef>
            </a:pPr>
            <a:r>
              <a:rPr lang="fr-FR" sz="1400" dirty="0">
                <a:latin typeface="+mn-lt"/>
              </a:rPr>
              <a:t>Un, deux, trois, ... , quatorze</a:t>
            </a:r>
          </a:p>
        </p:txBody>
      </p:sp>
      <p:sp>
        <p:nvSpPr>
          <p:cNvPr id="18" name="Text Box 10"/>
          <p:cNvSpPr txBox="1">
            <a:spLocks noChangeArrowheads="1"/>
          </p:cNvSpPr>
          <p:nvPr/>
        </p:nvSpPr>
        <p:spPr bwMode="auto">
          <a:xfrm>
            <a:off x="2092525" y="5666352"/>
            <a:ext cx="2895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2800" dirty="0">
                <a:latin typeface="+mn-lt"/>
              </a:rPr>
              <a:t>14</a:t>
            </a:r>
          </a:p>
        </p:txBody>
      </p:sp>
      <p:sp>
        <p:nvSpPr>
          <p:cNvPr id="19" name="Text Box 11"/>
          <p:cNvSpPr txBox="1">
            <a:spLocks noChangeArrowheads="1"/>
          </p:cNvSpPr>
          <p:nvPr/>
        </p:nvSpPr>
        <p:spPr bwMode="auto">
          <a:xfrm>
            <a:off x="6948040" y="1272513"/>
            <a:ext cx="282036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CP</a:t>
            </a:r>
          </a:p>
        </p:txBody>
      </p:sp>
      <p:sp>
        <p:nvSpPr>
          <p:cNvPr id="23" name="Line 6"/>
          <p:cNvSpPr>
            <a:spLocks noChangeShapeType="1"/>
          </p:cNvSpPr>
          <p:nvPr/>
        </p:nvSpPr>
        <p:spPr bwMode="auto">
          <a:xfrm>
            <a:off x="3508979" y="4741987"/>
            <a:ext cx="0" cy="51929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Line 6"/>
          <p:cNvSpPr>
            <a:spLocks noChangeShapeType="1"/>
          </p:cNvSpPr>
          <p:nvPr/>
        </p:nvSpPr>
        <p:spPr bwMode="auto">
          <a:xfrm>
            <a:off x="3527506" y="2837698"/>
            <a:ext cx="0" cy="51929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Text Box 11"/>
          <p:cNvSpPr txBox="1">
            <a:spLocks noChangeArrowheads="1"/>
          </p:cNvSpPr>
          <p:nvPr/>
        </p:nvSpPr>
        <p:spPr bwMode="auto">
          <a:xfrm>
            <a:off x="7041791" y="2258018"/>
            <a:ext cx="282036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400" dirty="0">
                <a:latin typeface="+mn-lt"/>
              </a:rPr>
              <a:t>Organisation de la collection en dizaine(s) et unité(s)</a:t>
            </a:r>
          </a:p>
        </p:txBody>
      </p:sp>
      <p:sp>
        <p:nvSpPr>
          <p:cNvPr id="36" name="Text Box 10"/>
          <p:cNvSpPr txBox="1">
            <a:spLocks noChangeArrowheads="1"/>
          </p:cNvSpPr>
          <p:nvPr/>
        </p:nvSpPr>
        <p:spPr bwMode="auto">
          <a:xfrm>
            <a:off x="6959731" y="5210685"/>
            <a:ext cx="2895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400" dirty="0">
                <a:latin typeface="+mn-lt"/>
              </a:rPr>
              <a:t>Réponse (positionnement des chiffres)</a:t>
            </a:r>
          </a:p>
        </p:txBody>
      </p:sp>
      <p:sp>
        <p:nvSpPr>
          <p:cNvPr id="37" name="Text Box 11"/>
          <p:cNvSpPr txBox="1">
            <a:spLocks noChangeArrowheads="1"/>
          </p:cNvSpPr>
          <p:nvPr/>
        </p:nvSpPr>
        <p:spPr bwMode="auto">
          <a:xfrm>
            <a:off x="6939536" y="3341520"/>
            <a:ext cx="3277125" cy="1277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spcBef>
                <a:spcPct val="50000"/>
              </a:spcBef>
            </a:pPr>
            <a:r>
              <a:rPr lang="fr-FR" sz="1400" dirty="0">
                <a:latin typeface="+mn-lt"/>
              </a:rPr>
              <a:t>Codage de l’organisation :</a:t>
            </a:r>
          </a:p>
          <a:p>
            <a:pPr eaLnBrk="1" hangingPunct="1">
              <a:spcBef>
                <a:spcPct val="50000"/>
              </a:spcBef>
            </a:pPr>
            <a:r>
              <a:rPr lang="fr-FR" sz="1400" dirty="0">
                <a:latin typeface="+mn-lt"/>
              </a:rPr>
              <a:t>Pour le nombre d’unité(s) : 4</a:t>
            </a:r>
          </a:p>
          <a:p>
            <a:pPr eaLnBrk="1" hangingPunct="1">
              <a:spcBef>
                <a:spcPct val="50000"/>
              </a:spcBef>
            </a:pPr>
            <a:r>
              <a:rPr lang="fr-FR" sz="1400" dirty="0">
                <a:latin typeface="+mn-lt"/>
              </a:rPr>
              <a:t>Pour le nombre de dizaine(s) : 1</a:t>
            </a:r>
          </a:p>
          <a:p>
            <a:pPr eaLnBrk="1" hangingPunct="1">
              <a:spcBef>
                <a:spcPct val="50000"/>
              </a:spcBef>
            </a:pPr>
            <a:endParaRPr lang="fr-FR" sz="1400" b="1" dirty="0"/>
          </a:p>
        </p:txBody>
      </p:sp>
      <p:sp>
        <p:nvSpPr>
          <p:cNvPr id="38" name="Text Box 10"/>
          <p:cNvSpPr txBox="1">
            <a:spLocks noChangeArrowheads="1"/>
          </p:cNvSpPr>
          <p:nvPr/>
        </p:nvSpPr>
        <p:spPr bwMode="auto">
          <a:xfrm>
            <a:off x="6888088" y="5665247"/>
            <a:ext cx="28956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3200" dirty="0">
                <a:latin typeface="+mn-lt"/>
              </a:rPr>
              <a:t>14</a:t>
            </a:r>
          </a:p>
        </p:txBody>
      </p:sp>
      <p:sp>
        <p:nvSpPr>
          <p:cNvPr id="39" name="Line 6"/>
          <p:cNvSpPr>
            <a:spLocks noChangeShapeType="1"/>
          </p:cNvSpPr>
          <p:nvPr/>
        </p:nvSpPr>
        <p:spPr bwMode="auto">
          <a:xfrm>
            <a:off x="8335888" y="4726514"/>
            <a:ext cx="0" cy="51929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 name="Line 6"/>
          <p:cNvSpPr>
            <a:spLocks noChangeShapeType="1"/>
          </p:cNvSpPr>
          <p:nvPr/>
        </p:nvSpPr>
        <p:spPr bwMode="auto">
          <a:xfrm>
            <a:off x="8354415" y="2822225"/>
            <a:ext cx="0" cy="51929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2460036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1794459" y="1611933"/>
            <a:ext cx="3429040" cy="4645496"/>
          </a:xfrm>
          <a:prstGeom prst="ellipse">
            <a:avLst/>
          </a:prstGeom>
          <a:solidFill>
            <a:schemeClr val="bg1">
              <a:lumMod val="85000"/>
            </a:schemeClr>
          </a:solidFill>
          <a:ln w="9525">
            <a:solidFill>
              <a:schemeClr val="tx1"/>
            </a:solidFill>
            <a:round/>
            <a:headEnd/>
            <a:tailEnd/>
          </a:ln>
          <a:effectLst/>
          <a:extLst/>
        </p:spPr>
        <p:txBody>
          <a:bodyPr wrap="none" anchor="ctr"/>
          <a:lstStyle/>
          <a:p>
            <a:pPr algn="ctr"/>
            <a:endParaRPr lang="fr-FR" sz="1400"/>
          </a:p>
        </p:txBody>
      </p:sp>
      <p:sp>
        <p:nvSpPr>
          <p:cNvPr id="5" name="Espace réservé du pied de page 4">
            <a:extLst>
              <a:ext uri="{FF2B5EF4-FFF2-40B4-BE49-F238E27FC236}">
                <a16:creationId xmlns:a16="http://schemas.microsoft.com/office/drawing/2014/main" id="{F521E1EC-5C39-4FB4-8DC2-EC508E2BF8C5}"/>
              </a:ext>
            </a:extLst>
          </p:cNvPr>
          <p:cNvSpPr>
            <a:spLocks noGrp="1"/>
          </p:cNvSpPr>
          <p:nvPr>
            <p:ph type="ftr" sz="quarter" idx="11"/>
          </p:nvPr>
        </p:nvSpPr>
        <p:spPr/>
        <p:txBody>
          <a:bodyPr/>
          <a:lstStyle/>
          <a:p>
            <a:r>
              <a:rPr lang="en-US"/>
              <a:t>source : conférence Eric Mounier</a:t>
            </a:r>
            <a:endParaRPr lang="en-US" dirty="0"/>
          </a:p>
        </p:txBody>
      </p:sp>
      <p:sp>
        <p:nvSpPr>
          <p:cNvPr id="4098" name="Espace réservé du numéro de diapositive 5"/>
          <p:cNvSpPr>
            <a:spLocks noGrp="1"/>
          </p:cNvSpPr>
          <p:nvPr>
            <p:ph type="sldNum" sz="quarter" idx="12"/>
          </p:nvPr>
        </p:nvSpPr>
        <p:spPr>
          <a:xfrm>
            <a:off x="9601200" y="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fld id="{A9C0C260-C994-4467-B1ED-5E7724E3407B}" type="slidenum">
              <a:rPr lang="fr-FR" sz="1400"/>
              <a:pPr algn="ctr" eaLnBrk="1" hangingPunct="1"/>
              <a:t>25</a:t>
            </a:fld>
            <a:endParaRPr lang="fr-FR" sz="1400" dirty="0"/>
          </a:p>
        </p:txBody>
      </p:sp>
      <p:sp>
        <p:nvSpPr>
          <p:cNvPr id="143364" name="Oval 4"/>
          <p:cNvSpPr>
            <a:spLocks noChangeArrowheads="1"/>
          </p:cNvSpPr>
          <p:nvPr/>
        </p:nvSpPr>
        <p:spPr bwMode="auto">
          <a:xfrm>
            <a:off x="6739484" y="1662151"/>
            <a:ext cx="3429040" cy="4645496"/>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a:p>
        </p:txBody>
      </p:sp>
      <p:sp>
        <p:nvSpPr>
          <p:cNvPr id="143366" name="Line 6"/>
          <p:cNvSpPr>
            <a:spLocks noChangeShapeType="1"/>
          </p:cNvSpPr>
          <p:nvPr/>
        </p:nvSpPr>
        <p:spPr bwMode="auto">
          <a:xfrm flipV="1">
            <a:off x="5223499" y="3931489"/>
            <a:ext cx="1448565" cy="319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43368" name="Picture 8" descr="collection perles pour pres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99" y="5507248"/>
            <a:ext cx="70802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369" name="Picture 9" descr="collection perles pour presentaio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5937" y="5547772"/>
            <a:ext cx="1112838" cy="80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 Box 11"/>
          <p:cNvSpPr txBox="1">
            <a:spLocks noChangeArrowheads="1"/>
          </p:cNvSpPr>
          <p:nvPr/>
        </p:nvSpPr>
        <p:spPr bwMode="auto">
          <a:xfrm>
            <a:off x="2092525" y="1242601"/>
            <a:ext cx="282036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Maternelle</a:t>
            </a:r>
          </a:p>
        </p:txBody>
      </p:sp>
      <p:sp>
        <p:nvSpPr>
          <p:cNvPr id="18" name="Text Box 10"/>
          <p:cNvSpPr txBox="1">
            <a:spLocks noChangeArrowheads="1"/>
          </p:cNvSpPr>
          <p:nvPr/>
        </p:nvSpPr>
        <p:spPr bwMode="auto">
          <a:xfrm>
            <a:off x="2092525" y="5666352"/>
            <a:ext cx="2895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2800" dirty="0"/>
              <a:t>14</a:t>
            </a:r>
          </a:p>
        </p:txBody>
      </p:sp>
      <p:sp>
        <p:nvSpPr>
          <p:cNvPr id="19" name="Text Box 11"/>
          <p:cNvSpPr txBox="1">
            <a:spLocks noChangeArrowheads="1"/>
          </p:cNvSpPr>
          <p:nvPr/>
        </p:nvSpPr>
        <p:spPr bwMode="auto">
          <a:xfrm>
            <a:off x="6996021" y="1283750"/>
            <a:ext cx="282036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CP</a:t>
            </a:r>
          </a:p>
        </p:txBody>
      </p:sp>
      <p:sp>
        <p:nvSpPr>
          <p:cNvPr id="23" name="Line 6"/>
          <p:cNvSpPr>
            <a:spLocks noChangeShapeType="1"/>
          </p:cNvSpPr>
          <p:nvPr/>
        </p:nvSpPr>
        <p:spPr bwMode="auto">
          <a:xfrm>
            <a:off x="3508979" y="4741987"/>
            <a:ext cx="0" cy="51929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Line 6"/>
          <p:cNvSpPr>
            <a:spLocks noChangeShapeType="1"/>
          </p:cNvSpPr>
          <p:nvPr/>
        </p:nvSpPr>
        <p:spPr bwMode="auto">
          <a:xfrm flipH="1">
            <a:off x="3508980" y="3412195"/>
            <a:ext cx="24179" cy="763199"/>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8" name="Text Box 10"/>
          <p:cNvSpPr txBox="1">
            <a:spLocks noChangeArrowheads="1"/>
          </p:cNvSpPr>
          <p:nvPr/>
        </p:nvSpPr>
        <p:spPr bwMode="auto">
          <a:xfrm>
            <a:off x="6888088" y="5665246"/>
            <a:ext cx="2895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2800" dirty="0"/>
              <a:t>14</a:t>
            </a:r>
          </a:p>
        </p:txBody>
      </p:sp>
      <p:sp>
        <p:nvSpPr>
          <p:cNvPr id="2" name="Ellipse 1">
            <a:extLst>
              <a:ext uri="{FF2B5EF4-FFF2-40B4-BE49-F238E27FC236}">
                <a16:creationId xmlns:a16="http://schemas.microsoft.com/office/drawing/2014/main" id="{D0B796C3-8B29-42B7-A08D-44ACA563060D}"/>
              </a:ext>
            </a:extLst>
          </p:cNvPr>
          <p:cNvSpPr/>
          <p:nvPr/>
        </p:nvSpPr>
        <p:spPr>
          <a:xfrm>
            <a:off x="2236114" y="1813329"/>
            <a:ext cx="2584819" cy="1613793"/>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fr-FR" sz="1600" dirty="0">
                <a:solidFill>
                  <a:srgbClr val="292934"/>
                </a:solidFill>
              </a:rPr>
              <a:t>Désignation orale obtenu par la comptine : énumération un à un</a:t>
            </a:r>
          </a:p>
        </p:txBody>
      </p:sp>
      <p:sp>
        <p:nvSpPr>
          <p:cNvPr id="25" name="Ellipse 24">
            <a:extLst>
              <a:ext uri="{FF2B5EF4-FFF2-40B4-BE49-F238E27FC236}">
                <a16:creationId xmlns:a16="http://schemas.microsoft.com/office/drawing/2014/main" id="{8F5FD9C7-7D0A-40E6-AC5F-3D5DC47EA179}"/>
              </a:ext>
            </a:extLst>
          </p:cNvPr>
          <p:cNvSpPr/>
          <p:nvPr/>
        </p:nvSpPr>
        <p:spPr>
          <a:xfrm>
            <a:off x="2165678" y="4175395"/>
            <a:ext cx="2584819" cy="142468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fr-FR" sz="1600" dirty="0">
                <a:solidFill>
                  <a:srgbClr val="292934"/>
                </a:solidFill>
              </a:rPr>
              <a:t>Recherche de l’écriture chiffrée correspondante </a:t>
            </a:r>
            <a:endParaRPr lang="fr-FR" sz="1600" b="1" dirty="0">
              <a:solidFill>
                <a:srgbClr val="292934"/>
              </a:solidFill>
            </a:endParaRPr>
          </a:p>
        </p:txBody>
      </p:sp>
      <p:sp>
        <p:nvSpPr>
          <p:cNvPr id="26" name="Ellipse 25">
            <a:extLst>
              <a:ext uri="{FF2B5EF4-FFF2-40B4-BE49-F238E27FC236}">
                <a16:creationId xmlns:a16="http://schemas.microsoft.com/office/drawing/2014/main" id="{56E0C22B-18EA-4684-8B40-CEDC7DFFE376}"/>
              </a:ext>
            </a:extLst>
          </p:cNvPr>
          <p:cNvSpPr/>
          <p:nvPr/>
        </p:nvSpPr>
        <p:spPr>
          <a:xfrm>
            <a:off x="7150476" y="1861116"/>
            <a:ext cx="2584819" cy="16137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fr-FR" sz="1600" dirty="0">
                <a:solidFill>
                  <a:srgbClr val="292934"/>
                </a:solidFill>
              </a:rPr>
              <a:t>Organisation de la collection</a:t>
            </a:r>
          </a:p>
        </p:txBody>
      </p:sp>
      <p:sp>
        <p:nvSpPr>
          <p:cNvPr id="27" name="Ellipse 26">
            <a:extLst>
              <a:ext uri="{FF2B5EF4-FFF2-40B4-BE49-F238E27FC236}">
                <a16:creationId xmlns:a16="http://schemas.microsoft.com/office/drawing/2014/main" id="{1BCDAC2A-B185-4507-ADC2-4E07F240A993}"/>
              </a:ext>
            </a:extLst>
          </p:cNvPr>
          <p:cNvSpPr/>
          <p:nvPr/>
        </p:nvSpPr>
        <p:spPr>
          <a:xfrm>
            <a:off x="7054415" y="4175394"/>
            <a:ext cx="2584819" cy="140975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fr-FR" sz="1600" dirty="0">
                <a:solidFill>
                  <a:srgbClr val="292934"/>
                </a:solidFill>
              </a:rPr>
              <a:t>Codage de l’organisation</a:t>
            </a:r>
          </a:p>
        </p:txBody>
      </p:sp>
      <p:sp>
        <p:nvSpPr>
          <p:cNvPr id="28" name="Line 6">
            <a:extLst>
              <a:ext uri="{FF2B5EF4-FFF2-40B4-BE49-F238E27FC236}">
                <a16:creationId xmlns:a16="http://schemas.microsoft.com/office/drawing/2014/main" id="{FA9B7A1F-D654-4E43-916D-FB742EF8E9F5}"/>
              </a:ext>
            </a:extLst>
          </p:cNvPr>
          <p:cNvSpPr>
            <a:spLocks noChangeShapeType="1"/>
          </p:cNvSpPr>
          <p:nvPr/>
        </p:nvSpPr>
        <p:spPr bwMode="auto">
          <a:xfrm flipH="1">
            <a:off x="8454003" y="3483322"/>
            <a:ext cx="0" cy="68300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9" name="Rectangle 3">
            <a:extLst>
              <a:ext uri="{FF2B5EF4-FFF2-40B4-BE49-F238E27FC236}">
                <a16:creationId xmlns:a16="http://schemas.microsoft.com/office/drawing/2014/main" id="{66559248-729A-4C20-98A5-41393A657748}"/>
              </a:ext>
            </a:extLst>
          </p:cNvPr>
          <p:cNvSpPr txBox="1">
            <a:spLocks noChangeArrowheads="1"/>
          </p:cNvSpPr>
          <p:nvPr/>
        </p:nvSpPr>
        <p:spPr>
          <a:xfrm>
            <a:off x="1736337" y="521376"/>
            <a:ext cx="8839200" cy="519831"/>
          </a:xfrm>
          <a:prstGeom prst="rect">
            <a:avLst/>
          </a:prstGeom>
          <a:solidFill>
            <a:srgbClr val="CCFFFF">
              <a:alpha val="0"/>
            </a:srgbClr>
          </a:solidFill>
        </p:spPr>
        <p:txBody>
          <a:bodyPr vert="horz" lIns="91440" tIns="45720" rIns="91440" bIns="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defTabSz="457200">
              <a:lnSpc>
                <a:spcPct val="80000"/>
              </a:lnSpc>
              <a:spcBef>
                <a:spcPts val="1000"/>
              </a:spcBef>
              <a:buSzPct val="80000"/>
              <a:buNone/>
            </a:pPr>
            <a:r>
              <a:rPr lang="fr-FR" sz="2800" dirty="0">
                <a:solidFill>
                  <a:schemeClr val="accent1"/>
                </a:solidFill>
              </a:rPr>
              <a:t>L’écriture chiffrée de la maternelle au CP</a:t>
            </a:r>
          </a:p>
          <a:p>
            <a:pPr marL="0" indent="0">
              <a:lnSpc>
                <a:spcPct val="80000"/>
              </a:lnSpc>
              <a:buNone/>
            </a:pPr>
            <a:endParaRPr lang="fr-FR" dirty="0"/>
          </a:p>
          <a:p>
            <a:pPr>
              <a:lnSpc>
                <a:spcPct val="80000"/>
              </a:lnSpc>
            </a:pPr>
            <a:endParaRPr lang="fr-FR" dirty="0"/>
          </a:p>
          <a:p>
            <a:pPr>
              <a:lnSpc>
                <a:spcPct val="80000"/>
              </a:lnSpc>
              <a:buFont typeface="Wingdings" pitchFamily="2" charset="2"/>
              <a:buNone/>
            </a:pPr>
            <a:endParaRPr lang="fr-FR" dirty="0"/>
          </a:p>
          <a:p>
            <a:pPr>
              <a:lnSpc>
                <a:spcPct val="80000"/>
              </a:lnSpc>
            </a:pPr>
            <a:endParaRPr lang="fr-FR" dirty="0"/>
          </a:p>
          <a:p>
            <a:pPr>
              <a:lnSpc>
                <a:spcPct val="80000"/>
              </a:lnSpc>
            </a:pPr>
            <a:endParaRPr lang="fr-FR" dirty="0"/>
          </a:p>
          <a:p>
            <a:pPr>
              <a:lnSpc>
                <a:spcPct val="80000"/>
              </a:lnSpc>
              <a:buFont typeface="Wingdings" pitchFamily="2" charset="2"/>
              <a:buNone/>
            </a:pPr>
            <a:endParaRPr lang="fr-FR" dirty="0"/>
          </a:p>
          <a:p>
            <a:pPr>
              <a:lnSpc>
                <a:spcPct val="80000"/>
              </a:lnSpc>
            </a:pPr>
            <a:endParaRPr lang="fr-FR" dirty="0"/>
          </a:p>
          <a:p>
            <a:pPr>
              <a:lnSpc>
                <a:spcPct val="80000"/>
              </a:lnSpc>
            </a:pPr>
            <a:endParaRPr lang="fr-FR" dirty="0"/>
          </a:p>
          <a:p>
            <a:pPr>
              <a:lnSpc>
                <a:spcPct val="80000"/>
              </a:lnSpc>
            </a:pPr>
            <a:endParaRPr lang="fr-FR" dirty="0"/>
          </a:p>
          <a:p>
            <a:pPr>
              <a:lnSpc>
                <a:spcPct val="80000"/>
              </a:lnSpc>
            </a:pPr>
            <a:endParaRPr lang="fr-FR" dirty="0"/>
          </a:p>
          <a:p>
            <a:pPr>
              <a:lnSpc>
                <a:spcPct val="80000"/>
              </a:lnSpc>
            </a:pPr>
            <a:endParaRPr lang="fr-FR" dirty="0"/>
          </a:p>
          <a:p>
            <a:pPr>
              <a:lnSpc>
                <a:spcPct val="80000"/>
              </a:lnSpc>
            </a:pPr>
            <a:endParaRPr lang="fr-FR" dirty="0"/>
          </a:p>
          <a:p>
            <a:pPr>
              <a:lnSpc>
                <a:spcPct val="80000"/>
              </a:lnSpc>
            </a:pPr>
            <a:endParaRPr lang="fr-FR" dirty="0"/>
          </a:p>
        </p:txBody>
      </p:sp>
    </p:spTree>
    <p:extLst>
      <p:ext uri="{BB962C8B-B14F-4D97-AF65-F5344CB8AC3E}">
        <p14:creationId xmlns:p14="http://schemas.microsoft.com/office/powerpoint/2010/main" val="355275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591960" y="571807"/>
            <a:ext cx="8507288" cy="648073"/>
          </a:xfrm>
          <a:ln w="25400">
            <a:noFill/>
          </a:ln>
        </p:spPr>
        <p:txBody>
          <a:bodyPr>
            <a:normAutofit/>
          </a:bodyPr>
          <a:lstStyle/>
          <a:p>
            <a:pPr marL="0" indent="0">
              <a:buNone/>
            </a:pPr>
            <a:r>
              <a:rPr lang="fr-FR" sz="2800" dirty="0">
                <a:solidFill>
                  <a:schemeClr val="accent1"/>
                </a:solidFill>
              </a:rPr>
              <a:t>Difficultés d’enseignement au cycle 2</a:t>
            </a:r>
          </a:p>
        </p:txBody>
      </p:sp>
      <p:sp>
        <p:nvSpPr>
          <p:cNvPr id="2" name="Espace réservé du pied de page 1">
            <a:extLst>
              <a:ext uri="{FF2B5EF4-FFF2-40B4-BE49-F238E27FC236}">
                <a16:creationId xmlns:a16="http://schemas.microsoft.com/office/drawing/2014/main" id="{CDF2CCFF-0BEE-4710-9CA3-3297C1AB39E9}"/>
              </a:ext>
            </a:extLst>
          </p:cNvPr>
          <p:cNvSpPr>
            <a:spLocks noGrp="1"/>
          </p:cNvSpPr>
          <p:nvPr>
            <p:ph type="ftr" sz="quarter" idx="11"/>
          </p:nvPr>
        </p:nvSpPr>
        <p:spPr>
          <a:xfrm>
            <a:off x="598507" y="6366661"/>
            <a:ext cx="6297612" cy="365125"/>
          </a:xfrm>
        </p:spPr>
        <p:txBody>
          <a:bodyPr/>
          <a:lstStyle/>
          <a:p>
            <a:r>
              <a:rPr lang="en-US" dirty="0"/>
              <a:t>source : </a:t>
            </a:r>
            <a:r>
              <a:rPr lang="en-US" dirty="0" err="1"/>
              <a:t>conférence</a:t>
            </a:r>
            <a:r>
              <a:rPr lang="en-US" dirty="0"/>
              <a:t> Eric </a:t>
            </a:r>
            <a:r>
              <a:rPr lang="en-US" dirty="0" err="1"/>
              <a:t>Mounier</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26</a:t>
            </a:fld>
            <a:endParaRPr lang="fr-BE"/>
          </a:p>
        </p:txBody>
      </p:sp>
      <p:sp>
        <p:nvSpPr>
          <p:cNvPr id="7" name="Espace réservé du contenu 2"/>
          <p:cNvSpPr txBox="1">
            <a:spLocks/>
          </p:cNvSpPr>
          <p:nvPr/>
        </p:nvSpPr>
        <p:spPr>
          <a:xfrm>
            <a:off x="394138" y="1260969"/>
            <a:ext cx="9705110" cy="510569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Ø"/>
            </a:pPr>
            <a:r>
              <a:rPr lang="fr-FR" sz="2300" dirty="0"/>
              <a:t> </a:t>
            </a:r>
            <a:r>
              <a:rPr lang="fr-FR" dirty="0"/>
              <a:t>A la maternelle : compréhension du nombre via la numération orale</a:t>
            </a:r>
          </a:p>
          <a:p>
            <a:pPr lvl="1"/>
            <a:r>
              <a:rPr lang="fr-FR" sz="2400" dirty="0"/>
              <a:t>Emploi de l’écriture chiffrée comme traduction écrite du nom des nombres : « 14 = quatorze »</a:t>
            </a:r>
          </a:p>
          <a:p>
            <a:pPr lvl="1"/>
            <a:r>
              <a:rPr lang="fr-FR" sz="2400" dirty="0"/>
              <a:t>Tâches de dénombrement via l’utilisation de la comptine numérique (orale)</a:t>
            </a:r>
          </a:p>
          <a:p>
            <a:pPr marL="274320" lvl="1" indent="0">
              <a:buNone/>
            </a:pPr>
            <a:endParaRPr lang="fr-FR" sz="2400" dirty="0"/>
          </a:p>
          <a:p>
            <a:pPr>
              <a:buFont typeface="Wingdings" panose="05000000000000000000" pitchFamily="2" charset="2"/>
              <a:buChar char="Ø"/>
            </a:pPr>
            <a:r>
              <a:rPr lang="fr-FR" dirty="0"/>
              <a:t> Au CP : comment comprendre le nombre via la numération écrite chiffrée ? </a:t>
            </a:r>
          </a:p>
          <a:p>
            <a:pPr marL="0" indent="0">
              <a:buNone/>
            </a:pPr>
            <a:r>
              <a:rPr lang="fr-FR" dirty="0"/>
              <a:t>   Alors que :</a:t>
            </a:r>
          </a:p>
          <a:p>
            <a:pPr lvl="1"/>
            <a:r>
              <a:rPr lang="fr-FR" sz="2400" dirty="0"/>
              <a:t>Apprentissage de la lecture/écriture du français : les écritures chiffrées comme la traduction de l’oral …</a:t>
            </a:r>
          </a:p>
          <a:p>
            <a:pPr lvl="1"/>
            <a:r>
              <a:rPr lang="fr-FR" sz="2400" dirty="0"/>
              <a:t>Travail sur « la » numération et non les numérations</a:t>
            </a:r>
          </a:p>
          <a:p>
            <a:pPr marL="274320" lvl="1" indent="0">
              <a:buNone/>
            </a:pPr>
            <a:endParaRPr lang="fr-FR" sz="2300" dirty="0"/>
          </a:p>
          <a:p>
            <a:pPr marL="0" indent="0">
              <a:buNone/>
            </a:pPr>
            <a:endParaRPr lang="fr-FR" sz="2300" dirty="0"/>
          </a:p>
        </p:txBody>
      </p:sp>
    </p:spTree>
    <p:extLst>
      <p:ext uri="{BB962C8B-B14F-4D97-AF65-F5344CB8AC3E}">
        <p14:creationId xmlns:p14="http://schemas.microsoft.com/office/powerpoint/2010/main" val="29411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9ACAB3D-FECB-4634-AA5A-BD077DF85FBA}"/>
              </a:ext>
            </a:extLst>
          </p:cNvPr>
          <p:cNvSpPr>
            <a:spLocks noGrp="1"/>
          </p:cNvSpPr>
          <p:nvPr>
            <p:ph type="ftr" sz="quarter" idx="11"/>
          </p:nvPr>
        </p:nvSpPr>
        <p:spPr/>
        <p:txBody>
          <a:bodyPr/>
          <a:lstStyle/>
          <a:p>
            <a:r>
              <a:rPr lang="en-US"/>
              <a:t>source : conférence Eric Mounier</a:t>
            </a:r>
            <a:endParaRPr lang="en-US" dirty="0"/>
          </a:p>
        </p:txBody>
      </p:sp>
      <p:sp>
        <p:nvSpPr>
          <p:cNvPr id="3" name="Espace réservé du numéro de diapositive 2">
            <a:extLst>
              <a:ext uri="{FF2B5EF4-FFF2-40B4-BE49-F238E27FC236}">
                <a16:creationId xmlns:a16="http://schemas.microsoft.com/office/drawing/2014/main" id="{492AE184-F39E-40F1-874E-6FEF1F77180E}"/>
              </a:ext>
            </a:extLst>
          </p:cNvPr>
          <p:cNvSpPr>
            <a:spLocks noGrp="1"/>
          </p:cNvSpPr>
          <p:nvPr>
            <p:ph type="sldNum" sz="quarter" idx="12"/>
          </p:nvPr>
        </p:nvSpPr>
        <p:spPr/>
        <p:txBody>
          <a:bodyPr/>
          <a:lstStyle/>
          <a:p>
            <a:fld id="{CF4668DC-857F-487D-BFFA-8C0CA5037977}" type="slidenum">
              <a:rPr lang="fr-BE" smtClean="0"/>
              <a:pPr/>
              <a:t>27</a:t>
            </a:fld>
            <a:endParaRPr lang="fr-BE"/>
          </a:p>
        </p:txBody>
      </p:sp>
      <p:sp>
        <p:nvSpPr>
          <p:cNvPr id="4" name="ZoneTexte 3">
            <a:extLst>
              <a:ext uri="{FF2B5EF4-FFF2-40B4-BE49-F238E27FC236}">
                <a16:creationId xmlns:a16="http://schemas.microsoft.com/office/drawing/2014/main" id="{E0386BE5-CAAD-4B2B-A240-03E152C9F029}"/>
              </a:ext>
            </a:extLst>
          </p:cNvPr>
          <p:cNvSpPr txBox="1"/>
          <p:nvPr/>
        </p:nvSpPr>
        <p:spPr>
          <a:xfrm>
            <a:off x="1205761" y="1511019"/>
            <a:ext cx="8444288" cy="4530343"/>
          </a:xfrm>
          <a:prstGeom prst="rect">
            <a:avLst/>
          </a:prstGeom>
          <a:noFill/>
        </p:spPr>
        <p:txBody>
          <a:bodyPr wrap="square" rtlCol="0">
            <a:spAutoFit/>
          </a:bodyPr>
          <a:lstStyle/>
          <a:p>
            <a:pPr>
              <a:lnSpc>
                <a:spcPct val="110000"/>
              </a:lnSpc>
            </a:pPr>
            <a:r>
              <a:rPr lang="fr-FR" sz="2400" dirty="0"/>
              <a:t>Est-il possible d’enseigner les écritures chiffrées des nombres entiers : </a:t>
            </a:r>
          </a:p>
          <a:p>
            <a:pPr>
              <a:lnSpc>
                <a:spcPct val="110000"/>
              </a:lnSpc>
            </a:pPr>
            <a:endParaRPr lang="fr-FR" sz="2400" dirty="0"/>
          </a:p>
          <a:p>
            <a:pPr marL="342900" indent="-342900">
              <a:lnSpc>
                <a:spcPct val="110000"/>
              </a:lnSpc>
              <a:buFontTx/>
              <a:buChar char="-"/>
            </a:pPr>
            <a:r>
              <a:rPr lang="fr-FR" sz="2400" dirty="0"/>
              <a:t>sans partir de la numération orale,</a:t>
            </a:r>
          </a:p>
          <a:p>
            <a:pPr marL="342900" indent="-342900">
              <a:lnSpc>
                <a:spcPct val="110000"/>
              </a:lnSpc>
              <a:buFontTx/>
              <a:buChar char="-"/>
            </a:pPr>
            <a:r>
              <a:rPr lang="fr-FR" sz="2400" dirty="0"/>
              <a:t>avec des tâches favorisant la procédure organisation/codage ?</a:t>
            </a:r>
          </a:p>
          <a:p>
            <a:pPr>
              <a:lnSpc>
                <a:spcPct val="110000"/>
              </a:lnSpc>
            </a:pPr>
            <a:endParaRPr lang="fr-FR" sz="2400" dirty="0"/>
          </a:p>
          <a:p>
            <a:pPr>
              <a:lnSpc>
                <a:spcPct val="110000"/>
              </a:lnSpc>
            </a:pPr>
            <a:endParaRPr lang="fr-FR" sz="2400" dirty="0"/>
          </a:p>
          <a:p>
            <a:pPr>
              <a:lnSpc>
                <a:spcPct val="110000"/>
              </a:lnSpc>
            </a:pPr>
            <a:endParaRPr lang="fr-FR" sz="2400" dirty="0"/>
          </a:p>
          <a:p>
            <a:pPr>
              <a:lnSpc>
                <a:spcPct val="110000"/>
              </a:lnSpc>
            </a:pPr>
            <a:r>
              <a:rPr lang="fr-FR" sz="2400" dirty="0"/>
              <a:t>Comment l’apprentissage des deux numérations peut-il s’articuler afin de renforcer la compréhension de chacune ?</a:t>
            </a:r>
          </a:p>
        </p:txBody>
      </p:sp>
    </p:spTree>
    <p:extLst>
      <p:ext uri="{BB962C8B-B14F-4D97-AF65-F5344CB8AC3E}">
        <p14:creationId xmlns:p14="http://schemas.microsoft.com/office/powerpoint/2010/main" val="231676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92B10-39E4-480B-B0D9-399B33B5AEE7}"/>
              </a:ext>
            </a:extLst>
          </p:cNvPr>
          <p:cNvSpPr>
            <a:spLocks noGrp="1"/>
          </p:cNvSpPr>
          <p:nvPr>
            <p:ph type="title"/>
          </p:nvPr>
        </p:nvSpPr>
        <p:spPr/>
        <p:txBody>
          <a:bodyPr/>
          <a:lstStyle/>
          <a:p>
            <a:r>
              <a:rPr lang="fr-FR" dirty="0"/>
              <a:t>Proposition d’articulation des deux numérations dans l’enseignement</a:t>
            </a:r>
          </a:p>
        </p:txBody>
      </p:sp>
      <p:sp>
        <p:nvSpPr>
          <p:cNvPr id="3" name="Espace réservé du texte 2">
            <a:extLst>
              <a:ext uri="{FF2B5EF4-FFF2-40B4-BE49-F238E27FC236}">
                <a16:creationId xmlns:a16="http://schemas.microsoft.com/office/drawing/2014/main" id="{C7F57E5D-D353-471D-B24D-25319D229055}"/>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08114097-1D98-4DE1-82F6-C6E64113C3E9}"/>
              </a:ext>
            </a:extLst>
          </p:cNvPr>
          <p:cNvSpPr>
            <a:spLocks noGrp="1"/>
          </p:cNvSpPr>
          <p:nvPr>
            <p:ph type="ftr" sz="quarter" idx="11"/>
          </p:nvPr>
        </p:nvSpPr>
        <p:spPr/>
        <p:txBody>
          <a:bodyPr/>
          <a:lstStyle/>
          <a:p>
            <a:r>
              <a:rPr lang="en-US"/>
              <a:t>source : conférence Eric Mounier</a:t>
            </a:r>
            <a:endParaRPr lang="en-US" dirty="0"/>
          </a:p>
        </p:txBody>
      </p:sp>
      <p:sp>
        <p:nvSpPr>
          <p:cNvPr id="5" name="Espace réservé du numéro de diapositive 4">
            <a:extLst>
              <a:ext uri="{FF2B5EF4-FFF2-40B4-BE49-F238E27FC236}">
                <a16:creationId xmlns:a16="http://schemas.microsoft.com/office/drawing/2014/main" id="{D67D51C8-1DBE-467F-9CA8-670FB8CBDD0F}"/>
              </a:ext>
            </a:extLst>
          </p:cNvPr>
          <p:cNvSpPr>
            <a:spLocks noGrp="1"/>
          </p:cNvSpPr>
          <p:nvPr>
            <p:ph type="sldNum" sz="quarter" idx="12"/>
          </p:nvPr>
        </p:nvSpPr>
        <p:spPr/>
        <p:txBody>
          <a:bodyPr/>
          <a:lstStyle/>
          <a:p>
            <a:fld id="{69E57DC2-970A-4B3E-BB1C-7A09969E49DF}" type="slidenum">
              <a:rPr lang="en-US" smtClean="0"/>
              <a:pPr/>
              <a:t>28</a:t>
            </a:fld>
            <a:endParaRPr lang="en-US" dirty="0"/>
          </a:p>
        </p:txBody>
      </p:sp>
    </p:spTree>
    <p:extLst>
      <p:ext uri="{BB962C8B-B14F-4D97-AF65-F5344CB8AC3E}">
        <p14:creationId xmlns:p14="http://schemas.microsoft.com/office/powerpoint/2010/main" val="3766734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7597E-3E00-498A-94BD-B9CE38A48713}"/>
              </a:ext>
            </a:extLst>
          </p:cNvPr>
          <p:cNvSpPr>
            <a:spLocks noGrp="1"/>
          </p:cNvSpPr>
          <p:nvPr>
            <p:ph type="title"/>
          </p:nvPr>
        </p:nvSpPr>
        <p:spPr/>
        <p:txBody>
          <a:bodyPr/>
          <a:lstStyle/>
          <a:p>
            <a:r>
              <a:rPr lang="fr-FR" dirty="0"/>
              <a:t>Une proposition pour enseigner la numération</a:t>
            </a:r>
          </a:p>
        </p:txBody>
      </p:sp>
      <p:sp>
        <p:nvSpPr>
          <p:cNvPr id="3" name="Espace réservé du contenu 2">
            <a:extLst>
              <a:ext uri="{FF2B5EF4-FFF2-40B4-BE49-F238E27FC236}">
                <a16:creationId xmlns:a16="http://schemas.microsoft.com/office/drawing/2014/main" id="{39CAADB9-F737-4F62-ABFF-BB60154700D0}"/>
              </a:ext>
            </a:extLst>
          </p:cNvPr>
          <p:cNvSpPr>
            <a:spLocks noGrp="1"/>
          </p:cNvSpPr>
          <p:nvPr>
            <p:ph idx="1"/>
          </p:nvPr>
        </p:nvSpPr>
        <p:spPr/>
        <p:txBody>
          <a:bodyPr/>
          <a:lstStyle/>
          <a:p>
            <a:r>
              <a:rPr lang="fr-FR" dirty="0"/>
              <a:t>Séparer l’apprentissage de la numération orale de la numération chiffrée</a:t>
            </a:r>
          </a:p>
          <a:p>
            <a:r>
              <a:rPr lang="fr-FR" dirty="0"/>
              <a:t>La </a:t>
            </a:r>
            <a:r>
              <a:rPr lang="fr-FR" b="1" dirty="0"/>
              <a:t>numération orale s’apprend </a:t>
            </a:r>
            <a:r>
              <a:rPr lang="fr-FR" dirty="0"/>
              <a:t>par la comptine et le dénombrement un à un </a:t>
            </a:r>
          </a:p>
          <a:p>
            <a:pPr lvl="1"/>
            <a:r>
              <a:rPr lang="fr-FR" dirty="0"/>
              <a:t>En s’appuyant sur ses régularités (petite et grande comptine)</a:t>
            </a:r>
          </a:p>
          <a:p>
            <a:pPr lvl="1"/>
            <a:r>
              <a:rPr lang="fr-FR" dirty="0"/>
              <a:t>En la découvrant au fur et à mesure de l’année</a:t>
            </a:r>
          </a:p>
          <a:p>
            <a:r>
              <a:rPr lang="fr-FR" dirty="0"/>
              <a:t>La </a:t>
            </a:r>
            <a:r>
              <a:rPr lang="fr-FR" b="1" dirty="0"/>
              <a:t>numération chiffrée se construit</a:t>
            </a:r>
          </a:p>
          <a:p>
            <a:pPr lvl="1"/>
            <a:r>
              <a:rPr lang="fr-FR" dirty="0"/>
              <a:t>À partir de nombre dont on ne connaît pas encore le nom (ni l’écriture)</a:t>
            </a:r>
          </a:p>
          <a:p>
            <a:pPr lvl="1"/>
            <a:r>
              <a:rPr lang="fr-FR" dirty="0"/>
              <a:t>En proposant des tâches de comparaison </a:t>
            </a:r>
          </a:p>
          <a:p>
            <a:pPr lvl="1"/>
            <a:r>
              <a:rPr lang="fr-FR" dirty="0"/>
              <a:t>Dès le début de l’année</a:t>
            </a:r>
          </a:p>
          <a:p>
            <a:r>
              <a:rPr lang="fr-FR" b="1" dirty="0"/>
              <a:t>Connecter</a:t>
            </a:r>
            <a:r>
              <a:rPr lang="fr-FR" dirty="0"/>
              <a:t> les deux numérations</a:t>
            </a:r>
          </a:p>
        </p:txBody>
      </p:sp>
      <p:sp>
        <p:nvSpPr>
          <p:cNvPr id="4" name="ZoneTexte 3">
            <a:extLst>
              <a:ext uri="{FF2B5EF4-FFF2-40B4-BE49-F238E27FC236}">
                <a16:creationId xmlns:a16="http://schemas.microsoft.com/office/drawing/2014/main" id="{739CD714-B416-432C-947A-A426AAD0E682}"/>
              </a:ext>
            </a:extLst>
          </p:cNvPr>
          <p:cNvSpPr txBox="1"/>
          <p:nvPr/>
        </p:nvSpPr>
        <p:spPr>
          <a:xfrm>
            <a:off x="9906000" y="6198885"/>
            <a:ext cx="1905000" cy="2769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200" dirty="0"/>
              <a:t>D’après </a:t>
            </a:r>
            <a:r>
              <a:rPr lang="fr-FR" sz="1200" dirty="0" err="1"/>
              <a:t>Eric</a:t>
            </a:r>
            <a:r>
              <a:rPr lang="fr-FR" sz="1200" dirty="0"/>
              <a:t> Mounier</a:t>
            </a:r>
          </a:p>
        </p:txBody>
      </p:sp>
    </p:spTree>
    <p:extLst>
      <p:ext uri="{BB962C8B-B14F-4D97-AF65-F5344CB8AC3E}">
        <p14:creationId xmlns:p14="http://schemas.microsoft.com/office/powerpoint/2010/main" val="353004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D1C5B-A47F-4502-BFB1-660D0C04FBD9}"/>
              </a:ext>
            </a:extLst>
          </p:cNvPr>
          <p:cNvSpPr>
            <a:spLocks noGrp="1"/>
          </p:cNvSpPr>
          <p:nvPr>
            <p:ph type="title"/>
          </p:nvPr>
        </p:nvSpPr>
        <p:spPr>
          <a:xfrm>
            <a:off x="677334" y="609600"/>
            <a:ext cx="8596668" cy="526473"/>
          </a:xfrm>
        </p:spPr>
        <p:txBody>
          <a:bodyPr>
            <a:normAutofit/>
          </a:bodyPr>
          <a:lstStyle/>
          <a:p>
            <a:r>
              <a:rPr lang="fr-FR" dirty="0"/>
              <a:t>Pourquoi vous avoir réunis ?</a:t>
            </a:r>
          </a:p>
        </p:txBody>
      </p:sp>
      <p:sp>
        <p:nvSpPr>
          <p:cNvPr id="3" name="Espace réservé du contenu 2">
            <a:extLst>
              <a:ext uri="{FF2B5EF4-FFF2-40B4-BE49-F238E27FC236}">
                <a16:creationId xmlns:a16="http://schemas.microsoft.com/office/drawing/2014/main" id="{2B9256D3-78A6-4A78-AB49-DEF59341265F}"/>
              </a:ext>
            </a:extLst>
          </p:cNvPr>
          <p:cNvSpPr>
            <a:spLocks noGrp="1"/>
          </p:cNvSpPr>
          <p:nvPr>
            <p:ph idx="1"/>
          </p:nvPr>
        </p:nvSpPr>
        <p:spPr>
          <a:xfrm>
            <a:off x="677334" y="1260765"/>
            <a:ext cx="8596668" cy="4794452"/>
          </a:xfrm>
        </p:spPr>
        <p:txBody>
          <a:bodyPr/>
          <a:lstStyle/>
          <a:p>
            <a:r>
              <a:rPr lang="fr-FR" dirty="0"/>
              <a:t>Parce que la numération (voir dia précédente), cela concerne les nombres entiers et les nombres décimaux</a:t>
            </a:r>
          </a:p>
          <a:p>
            <a:r>
              <a:rPr lang="fr-FR" dirty="0"/>
              <a:t>Parce qu’au cycle 3, on continue le travail sur la numération des entiers (les fameux « grands nombres »)</a:t>
            </a:r>
          </a:p>
          <a:p>
            <a:r>
              <a:rPr lang="fr-FR" dirty="0"/>
              <a:t>Parce que nous sommes tous confrontés à un constat :</a:t>
            </a:r>
          </a:p>
        </p:txBody>
      </p:sp>
      <p:sp>
        <p:nvSpPr>
          <p:cNvPr id="4" name="Espace réservé du pied de page 3">
            <a:extLst>
              <a:ext uri="{FF2B5EF4-FFF2-40B4-BE49-F238E27FC236}">
                <a16:creationId xmlns:a16="http://schemas.microsoft.com/office/drawing/2014/main" id="{449D84AD-18A4-4D17-B1B2-28C7D213E92E}"/>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C00075D8-0001-4D61-8A5E-2372B637511D}"/>
              </a:ext>
            </a:extLst>
          </p:cNvPr>
          <p:cNvSpPr>
            <a:spLocks noGrp="1"/>
          </p:cNvSpPr>
          <p:nvPr>
            <p:ph type="sldNum" sz="quarter" idx="12"/>
          </p:nvPr>
        </p:nvSpPr>
        <p:spPr/>
        <p:txBody>
          <a:bodyPr/>
          <a:lstStyle/>
          <a:p>
            <a:fld id="{69E57DC2-970A-4B3E-BB1C-7A09969E49DF}" type="slidenum">
              <a:rPr lang="en-US" smtClean="0"/>
              <a:t>3</a:t>
            </a:fld>
            <a:endParaRPr lang="en-US" dirty="0"/>
          </a:p>
        </p:txBody>
      </p:sp>
    </p:spTree>
    <p:extLst>
      <p:ext uri="{BB962C8B-B14F-4D97-AF65-F5344CB8AC3E}">
        <p14:creationId xmlns:p14="http://schemas.microsoft.com/office/powerpoint/2010/main" val="1927396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5786" y="330150"/>
            <a:ext cx="8229600" cy="990600"/>
          </a:xfrm>
        </p:spPr>
        <p:txBody>
          <a:bodyPr>
            <a:normAutofit/>
          </a:bodyPr>
          <a:lstStyle/>
          <a:p>
            <a:r>
              <a:rPr lang="fr-FR" sz="2800" dirty="0"/>
              <a:t>Quelques principes</a:t>
            </a:r>
          </a:p>
        </p:txBody>
      </p:sp>
      <p:sp>
        <p:nvSpPr>
          <p:cNvPr id="3" name="Espace réservé du contenu 2"/>
          <p:cNvSpPr>
            <a:spLocks noGrp="1"/>
          </p:cNvSpPr>
          <p:nvPr>
            <p:ph idx="1"/>
          </p:nvPr>
        </p:nvSpPr>
        <p:spPr>
          <a:xfrm>
            <a:off x="677334" y="1096479"/>
            <a:ext cx="8784976" cy="5509273"/>
          </a:xfrm>
        </p:spPr>
        <p:txBody>
          <a:bodyPr>
            <a:noAutofit/>
          </a:bodyPr>
          <a:lstStyle/>
          <a:p>
            <a:pPr marL="0" indent="0">
              <a:spcBef>
                <a:spcPts val="600"/>
              </a:spcBef>
              <a:buNone/>
            </a:pPr>
            <a:r>
              <a:rPr lang="fr-FR" sz="2000" b="1" dirty="0"/>
              <a:t>A</a:t>
            </a:r>
            <a:r>
              <a:rPr lang="fr-FR" sz="2400" dirty="0">
                <a:solidFill>
                  <a:schemeClr val="tx1"/>
                </a:solidFill>
              </a:rPr>
              <a:t>. Numération orale : mettre l’accent sur ses régularités</a:t>
            </a:r>
          </a:p>
          <a:p>
            <a:pPr marL="0" indent="0">
              <a:spcBef>
                <a:spcPts val="600"/>
              </a:spcBef>
              <a:buNone/>
            </a:pPr>
            <a:r>
              <a:rPr lang="fr-FR" sz="2400" dirty="0">
                <a:solidFill>
                  <a:schemeClr val="tx1"/>
                </a:solidFill>
              </a:rPr>
              <a:t> -&gt; la découvrir au fur et à mesure de l’année</a:t>
            </a:r>
          </a:p>
          <a:p>
            <a:r>
              <a:rPr lang="fr-FR" sz="2400" dirty="0">
                <a:solidFill>
                  <a:schemeClr val="tx1"/>
                </a:solidFill>
              </a:rPr>
              <a:t>Petite comptine : Un, deux, trois, quatre, cinq, six, sept, huit, neuf</a:t>
            </a:r>
          </a:p>
          <a:p>
            <a:r>
              <a:rPr lang="fr-FR" sz="2400" dirty="0">
                <a:solidFill>
                  <a:schemeClr val="tx1"/>
                </a:solidFill>
              </a:rPr>
              <a:t>Grande comptine : petite comptine + dix, onze, douze, treize, quatorze, quinze, seize, dix-sept, dix-huit, dix-neuf</a:t>
            </a:r>
          </a:p>
          <a:p>
            <a:r>
              <a:rPr lang="fr-FR" sz="2400" dirty="0">
                <a:solidFill>
                  <a:schemeClr val="tx1"/>
                </a:solidFill>
              </a:rPr>
              <a:t>Vingt et petite comptine</a:t>
            </a:r>
          </a:p>
          <a:p>
            <a:r>
              <a:rPr lang="fr-FR" sz="2400" dirty="0">
                <a:solidFill>
                  <a:schemeClr val="tx1"/>
                </a:solidFill>
              </a:rPr>
              <a:t>Trente, quarante, cinquante et la petite comptine</a:t>
            </a:r>
          </a:p>
          <a:p>
            <a:r>
              <a:rPr lang="fr-FR" sz="2400" dirty="0">
                <a:solidFill>
                  <a:schemeClr val="tx1"/>
                </a:solidFill>
              </a:rPr>
              <a:t>Soixante et la grande comptine</a:t>
            </a:r>
          </a:p>
          <a:p>
            <a:r>
              <a:rPr lang="fr-FR" sz="2400" dirty="0">
                <a:solidFill>
                  <a:schemeClr val="tx1"/>
                </a:solidFill>
              </a:rPr>
              <a:t>Quatre-vingt et la grande comptine</a:t>
            </a:r>
          </a:p>
          <a:p>
            <a:pPr marL="0" indent="0">
              <a:buNone/>
            </a:pPr>
            <a:endParaRPr lang="fr-FR" sz="2000" dirty="0"/>
          </a:p>
          <a:p>
            <a:pPr marL="0" indent="0">
              <a:buNone/>
            </a:pPr>
            <a:endParaRPr lang="fr-FR" sz="2000" dirty="0"/>
          </a:p>
        </p:txBody>
      </p:sp>
      <p:sp>
        <p:nvSpPr>
          <p:cNvPr id="5" name="Espace réservé du pied de page 4">
            <a:extLst>
              <a:ext uri="{FF2B5EF4-FFF2-40B4-BE49-F238E27FC236}">
                <a16:creationId xmlns:a16="http://schemas.microsoft.com/office/drawing/2014/main" id="{15204245-A9EB-4E85-BFF3-4DA856221C22}"/>
              </a:ext>
            </a:extLst>
          </p:cNvPr>
          <p:cNvSpPr>
            <a:spLocks noGrp="1"/>
          </p:cNvSpPr>
          <p:nvPr>
            <p:ph type="ftr" sz="quarter" idx="11"/>
          </p:nvPr>
        </p:nvSpPr>
        <p:spPr>
          <a:xfrm>
            <a:off x="677334" y="6211327"/>
            <a:ext cx="6297612" cy="365125"/>
          </a:xfrm>
        </p:spPr>
        <p:txBody>
          <a:bodyPr/>
          <a:lstStyle/>
          <a:p>
            <a:r>
              <a:rPr lang="en-US" dirty="0"/>
              <a:t>source : </a:t>
            </a:r>
            <a:r>
              <a:rPr lang="en-US" dirty="0" err="1"/>
              <a:t>conférence</a:t>
            </a:r>
            <a:r>
              <a:rPr lang="en-US" dirty="0"/>
              <a:t> Eric </a:t>
            </a:r>
            <a:r>
              <a:rPr lang="en-US" dirty="0" err="1"/>
              <a:t>Mounier</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30</a:t>
            </a:fld>
            <a:endParaRPr lang="fr-BE"/>
          </a:p>
        </p:txBody>
      </p:sp>
    </p:spTree>
    <p:extLst>
      <p:ext uri="{BB962C8B-B14F-4D97-AF65-F5344CB8AC3E}">
        <p14:creationId xmlns:p14="http://schemas.microsoft.com/office/powerpoint/2010/main" val="306950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94B2830-5294-4CD4-8138-CD87E3E22D3D}"/>
              </a:ext>
            </a:extLst>
          </p:cNvPr>
          <p:cNvSpPr>
            <a:spLocks noGrp="1"/>
          </p:cNvSpPr>
          <p:nvPr>
            <p:ph type="ftr" sz="quarter" idx="11"/>
          </p:nvPr>
        </p:nvSpPr>
        <p:spPr/>
        <p:txBody>
          <a:bodyPr/>
          <a:lstStyle/>
          <a:p>
            <a:r>
              <a:rPr lang="en-US"/>
              <a:t>source : conférence Eric Mounier</a:t>
            </a:r>
            <a:endParaRPr lang="en-US" dirty="0"/>
          </a:p>
        </p:txBody>
      </p:sp>
      <p:sp>
        <p:nvSpPr>
          <p:cNvPr id="3" name="Espace réservé du numéro de diapositive 2">
            <a:extLst>
              <a:ext uri="{FF2B5EF4-FFF2-40B4-BE49-F238E27FC236}">
                <a16:creationId xmlns:a16="http://schemas.microsoft.com/office/drawing/2014/main" id="{C07808CF-5663-497B-936F-1E93D6A86480}"/>
              </a:ext>
            </a:extLst>
          </p:cNvPr>
          <p:cNvSpPr>
            <a:spLocks noGrp="1"/>
          </p:cNvSpPr>
          <p:nvPr>
            <p:ph type="sldNum" sz="quarter" idx="12"/>
          </p:nvPr>
        </p:nvSpPr>
        <p:spPr/>
        <p:txBody>
          <a:bodyPr/>
          <a:lstStyle/>
          <a:p>
            <a:fld id="{69E57DC2-970A-4B3E-BB1C-7A09969E49DF}" type="slidenum">
              <a:rPr lang="en-US" smtClean="0"/>
              <a:t>31</a:t>
            </a:fld>
            <a:endParaRPr lang="en-US" dirty="0"/>
          </a:p>
        </p:txBody>
      </p:sp>
      <p:graphicFrame>
        <p:nvGraphicFramePr>
          <p:cNvPr id="12" name="Tableau 11">
            <a:extLst>
              <a:ext uri="{FF2B5EF4-FFF2-40B4-BE49-F238E27FC236}">
                <a16:creationId xmlns:a16="http://schemas.microsoft.com/office/drawing/2014/main" id="{8283C534-08C9-4D83-A0C2-8060ECF7C785}"/>
              </a:ext>
            </a:extLst>
          </p:cNvPr>
          <p:cNvGraphicFramePr>
            <a:graphicFrameLocks noGrp="1"/>
          </p:cNvGraphicFramePr>
          <p:nvPr>
            <p:extLst>
              <p:ext uri="{D42A27DB-BD31-4B8C-83A1-F6EECF244321}">
                <p14:modId xmlns:p14="http://schemas.microsoft.com/office/powerpoint/2010/main" val="3401135515"/>
              </p:ext>
            </p:extLst>
          </p:nvPr>
        </p:nvGraphicFramePr>
        <p:xfrm>
          <a:off x="677859" y="595087"/>
          <a:ext cx="10744880" cy="4934855"/>
        </p:xfrm>
        <a:graphic>
          <a:graphicData uri="http://schemas.openxmlformats.org/drawingml/2006/table">
            <a:tbl>
              <a:tblPr/>
              <a:tblGrid>
                <a:gridCol w="537244">
                  <a:extLst>
                    <a:ext uri="{9D8B030D-6E8A-4147-A177-3AD203B41FA5}">
                      <a16:colId xmlns:a16="http://schemas.microsoft.com/office/drawing/2014/main" val="2271960283"/>
                    </a:ext>
                  </a:extLst>
                </a:gridCol>
                <a:gridCol w="537244">
                  <a:extLst>
                    <a:ext uri="{9D8B030D-6E8A-4147-A177-3AD203B41FA5}">
                      <a16:colId xmlns:a16="http://schemas.microsoft.com/office/drawing/2014/main" val="1844549262"/>
                    </a:ext>
                  </a:extLst>
                </a:gridCol>
                <a:gridCol w="537244">
                  <a:extLst>
                    <a:ext uri="{9D8B030D-6E8A-4147-A177-3AD203B41FA5}">
                      <a16:colId xmlns:a16="http://schemas.microsoft.com/office/drawing/2014/main" val="1329406510"/>
                    </a:ext>
                  </a:extLst>
                </a:gridCol>
                <a:gridCol w="537244">
                  <a:extLst>
                    <a:ext uri="{9D8B030D-6E8A-4147-A177-3AD203B41FA5}">
                      <a16:colId xmlns:a16="http://schemas.microsoft.com/office/drawing/2014/main" val="3485556230"/>
                    </a:ext>
                  </a:extLst>
                </a:gridCol>
                <a:gridCol w="537244">
                  <a:extLst>
                    <a:ext uri="{9D8B030D-6E8A-4147-A177-3AD203B41FA5}">
                      <a16:colId xmlns:a16="http://schemas.microsoft.com/office/drawing/2014/main" val="4033051645"/>
                    </a:ext>
                  </a:extLst>
                </a:gridCol>
                <a:gridCol w="537244">
                  <a:extLst>
                    <a:ext uri="{9D8B030D-6E8A-4147-A177-3AD203B41FA5}">
                      <a16:colId xmlns:a16="http://schemas.microsoft.com/office/drawing/2014/main" val="2054651424"/>
                    </a:ext>
                  </a:extLst>
                </a:gridCol>
                <a:gridCol w="537244">
                  <a:extLst>
                    <a:ext uri="{9D8B030D-6E8A-4147-A177-3AD203B41FA5}">
                      <a16:colId xmlns:a16="http://schemas.microsoft.com/office/drawing/2014/main" val="147629074"/>
                    </a:ext>
                  </a:extLst>
                </a:gridCol>
                <a:gridCol w="537244">
                  <a:extLst>
                    <a:ext uri="{9D8B030D-6E8A-4147-A177-3AD203B41FA5}">
                      <a16:colId xmlns:a16="http://schemas.microsoft.com/office/drawing/2014/main" val="3984726340"/>
                    </a:ext>
                  </a:extLst>
                </a:gridCol>
                <a:gridCol w="537244">
                  <a:extLst>
                    <a:ext uri="{9D8B030D-6E8A-4147-A177-3AD203B41FA5}">
                      <a16:colId xmlns:a16="http://schemas.microsoft.com/office/drawing/2014/main" val="2090686306"/>
                    </a:ext>
                  </a:extLst>
                </a:gridCol>
                <a:gridCol w="537244">
                  <a:extLst>
                    <a:ext uri="{9D8B030D-6E8A-4147-A177-3AD203B41FA5}">
                      <a16:colId xmlns:a16="http://schemas.microsoft.com/office/drawing/2014/main" val="2389275154"/>
                    </a:ext>
                  </a:extLst>
                </a:gridCol>
                <a:gridCol w="537244">
                  <a:extLst>
                    <a:ext uri="{9D8B030D-6E8A-4147-A177-3AD203B41FA5}">
                      <a16:colId xmlns:a16="http://schemas.microsoft.com/office/drawing/2014/main" val="3609025263"/>
                    </a:ext>
                  </a:extLst>
                </a:gridCol>
                <a:gridCol w="537244">
                  <a:extLst>
                    <a:ext uri="{9D8B030D-6E8A-4147-A177-3AD203B41FA5}">
                      <a16:colId xmlns:a16="http://schemas.microsoft.com/office/drawing/2014/main" val="1538018813"/>
                    </a:ext>
                  </a:extLst>
                </a:gridCol>
                <a:gridCol w="537244">
                  <a:extLst>
                    <a:ext uri="{9D8B030D-6E8A-4147-A177-3AD203B41FA5}">
                      <a16:colId xmlns:a16="http://schemas.microsoft.com/office/drawing/2014/main" val="1527750382"/>
                    </a:ext>
                  </a:extLst>
                </a:gridCol>
                <a:gridCol w="537244">
                  <a:extLst>
                    <a:ext uri="{9D8B030D-6E8A-4147-A177-3AD203B41FA5}">
                      <a16:colId xmlns:a16="http://schemas.microsoft.com/office/drawing/2014/main" val="215349411"/>
                    </a:ext>
                  </a:extLst>
                </a:gridCol>
                <a:gridCol w="537244">
                  <a:extLst>
                    <a:ext uri="{9D8B030D-6E8A-4147-A177-3AD203B41FA5}">
                      <a16:colId xmlns:a16="http://schemas.microsoft.com/office/drawing/2014/main" val="427295763"/>
                    </a:ext>
                  </a:extLst>
                </a:gridCol>
                <a:gridCol w="537244">
                  <a:extLst>
                    <a:ext uri="{9D8B030D-6E8A-4147-A177-3AD203B41FA5}">
                      <a16:colId xmlns:a16="http://schemas.microsoft.com/office/drawing/2014/main" val="3532851942"/>
                    </a:ext>
                  </a:extLst>
                </a:gridCol>
                <a:gridCol w="537244">
                  <a:extLst>
                    <a:ext uri="{9D8B030D-6E8A-4147-A177-3AD203B41FA5}">
                      <a16:colId xmlns:a16="http://schemas.microsoft.com/office/drawing/2014/main" val="1525311339"/>
                    </a:ext>
                  </a:extLst>
                </a:gridCol>
                <a:gridCol w="537244">
                  <a:extLst>
                    <a:ext uri="{9D8B030D-6E8A-4147-A177-3AD203B41FA5}">
                      <a16:colId xmlns:a16="http://schemas.microsoft.com/office/drawing/2014/main" val="1267401307"/>
                    </a:ext>
                  </a:extLst>
                </a:gridCol>
                <a:gridCol w="537244">
                  <a:extLst>
                    <a:ext uri="{9D8B030D-6E8A-4147-A177-3AD203B41FA5}">
                      <a16:colId xmlns:a16="http://schemas.microsoft.com/office/drawing/2014/main" val="2020601543"/>
                    </a:ext>
                  </a:extLst>
                </a:gridCol>
                <a:gridCol w="537244">
                  <a:extLst>
                    <a:ext uri="{9D8B030D-6E8A-4147-A177-3AD203B41FA5}">
                      <a16:colId xmlns:a16="http://schemas.microsoft.com/office/drawing/2014/main" val="865108463"/>
                    </a:ext>
                  </a:extLst>
                </a:gridCol>
              </a:tblGrid>
              <a:tr h="246330">
                <a:tc>
                  <a:txBody>
                    <a:bodyPr/>
                    <a:lstStyle/>
                    <a:p>
                      <a:pPr algn="ctr" fontAlgn="b"/>
                      <a:r>
                        <a:rPr lang="fr-FR" sz="1200" b="1" i="0" u="none" strike="noStrike">
                          <a:solidFill>
                            <a:srgbClr val="000000"/>
                          </a:solidFill>
                          <a:effectLst/>
                          <a:latin typeface="Calibri" panose="020F0502020204030204" pitchFamily="34" charset="0"/>
                        </a:rPr>
                        <a:t>1</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2</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3</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4</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5</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6</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7</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8</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9</a:t>
                      </a:r>
                    </a:p>
                  </a:txBody>
                  <a:tcPr marL="2047" marR="2047" marT="2047" marB="0" anchor="b">
                    <a:lnL w="6350" cap="flat" cmpd="sng" algn="ctr">
                      <a:solidFill>
                        <a:srgbClr val="000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10</a:t>
                      </a:r>
                    </a:p>
                  </a:txBody>
                  <a:tcPr marL="2047" marR="2047" marT="2047" marB="0" anchor="b">
                    <a:lnL w="1270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11</a:t>
                      </a:r>
                    </a:p>
                  </a:txBody>
                  <a:tcPr marL="2047" marR="2047" marT="2047" marB="0" anchor="b">
                    <a:lnL w="19050" cap="flat" cmpd="sng" algn="ctr">
                      <a:solidFill>
                        <a:srgbClr val="FFC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12</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6350" cap="flat" cmpd="sng" algn="ctr">
                      <a:solidFill>
                        <a:srgbClr val="4F6228"/>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13</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14</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15</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16</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17</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18</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19</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20</a:t>
                      </a:r>
                    </a:p>
                  </a:txBody>
                  <a:tcPr marL="2047" marR="2047" marT="2047" marB="0" anchor="b">
                    <a:lnL w="6350" cap="flat" cmpd="sng" algn="ctr">
                      <a:solidFill>
                        <a:srgbClr val="000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9588395"/>
                  </a:ext>
                </a:extLst>
              </a:tr>
              <a:tr h="606390">
                <a:tc>
                  <a:txBody>
                    <a:bodyPr/>
                    <a:lstStyle/>
                    <a:p>
                      <a:pPr algn="ctr" fontAlgn="b"/>
                      <a:r>
                        <a:rPr lang="fr-FR" sz="1500" b="1" i="0" u="none" strike="noStrike">
                          <a:solidFill>
                            <a:srgbClr val="000000"/>
                          </a:solidFill>
                          <a:effectLst/>
                          <a:latin typeface="French Script MT" panose="03020402040607040605" pitchFamily="66" charset="0"/>
                        </a:rPr>
                        <a:t>un</a:t>
                      </a:r>
                    </a:p>
                  </a:txBody>
                  <a:tcPr marL="2047" marR="2047" marT="2047" marB="0" anchor="b">
                    <a:lnL w="6350" cap="flat" cmpd="sng" algn="ctr">
                      <a:solidFill>
                        <a:srgbClr val="000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1500" b="1" i="0" u="none" strike="noStrike">
                          <a:solidFill>
                            <a:srgbClr val="000000"/>
                          </a:solidFill>
                          <a:effectLst/>
                          <a:latin typeface="French Script MT" panose="03020402040607040605" pitchFamily="66" charset="0"/>
                        </a:rPr>
                        <a:t>deux</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1500" b="1" i="0" u="none" strike="noStrike">
                          <a:solidFill>
                            <a:srgbClr val="000000"/>
                          </a:solidFill>
                          <a:effectLst/>
                          <a:latin typeface="French Script MT" panose="03020402040607040605" pitchFamily="66" charset="0"/>
                        </a:rPr>
                        <a:t>trois</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1500" b="1" i="0" u="none" strike="noStrike">
                          <a:solidFill>
                            <a:srgbClr val="000000"/>
                          </a:solidFill>
                          <a:effectLst/>
                          <a:latin typeface="French Script MT" panose="03020402040607040605" pitchFamily="66" charset="0"/>
                        </a:rPr>
                        <a:t>quatre</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1500" b="1" i="0" u="none" strike="noStrike">
                          <a:solidFill>
                            <a:srgbClr val="000000"/>
                          </a:solidFill>
                          <a:effectLst/>
                          <a:latin typeface="French Script MT" panose="03020402040607040605" pitchFamily="66" charset="0"/>
                        </a:rPr>
                        <a:t>cinq</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1500" b="1" i="0" u="none" strike="noStrike">
                          <a:solidFill>
                            <a:srgbClr val="000000"/>
                          </a:solidFill>
                          <a:effectLst/>
                          <a:latin typeface="French Script MT" panose="03020402040607040605" pitchFamily="66" charset="0"/>
                        </a:rPr>
                        <a:t>six</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1500" b="1" i="0" u="none" strike="noStrike">
                          <a:solidFill>
                            <a:srgbClr val="000000"/>
                          </a:solidFill>
                          <a:effectLst/>
                          <a:latin typeface="French Script MT" panose="03020402040607040605" pitchFamily="66" charset="0"/>
                        </a:rPr>
                        <a:t>sept</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1500" b="1" i="0" u="none" strike="noStrike">
                          <a:solidFill>
                            <a:srgbClr val="000000"/>
                          </a:solidFill>
                          <a:effectLst/>
                          <a:latin typeface="French Script MT" panose="03020402040607040605" pitchFamily="66" charset="0"/>
                        </a:rPr>
                        <a:t>huit</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1500" b="1" i="0" u="none" strike="noStrike">
                          <a:solidFill>
                            <a:srgbClr val="000000"/>
                          </a:solidFill>
                          <a:effectLst/>
                          <a:latin typeface="French Script MT" panose="03020402040607040605" pitchFamily="66" charset="0"/>
                        </a:rPr>
                        <a:t>neuf</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1500" b="1" i="0" u="none" strike="noStrike">
                          <a:solidFill>
                            <a:srgbClr val="000000"/>
                          </a:solidFill>
                          <a:effectLst/>
                          <a:latin typeface="French Script MT" panose="03020402040607040605" pitchFamily="66" charset="0"/>
                        </a:rPr>
                        <a:t>dix</a:t>
                      </a:r>
                    </a:p>
                  </a:txBody>
                  <a:tcPr marL="2047" marR="2047" marT="2047" marB="0" anchor="b">
                    <a:lnL w="1270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pattFill prst="dkVert">
                      <a:fgClr>
                        <a:srgbClr val="F6BE0F"/>
                      </a:fgClr>
                      <a:bgClr>
                        <a:srgbClr val="FF9B14"/>
                      </a:bgClr>
                    </a:pattFill>
                  </a:tcPr>
                </a:tc>
                <a:tc>
                  <a:txBody>
                    <a:bodyPr/>
                    <a:lstStyle/>
                    <a:p>
                      <a:pPr algn="ctr" fontAlgn="b"/>
                      <a:r>
                        <a:rPr lang="fr-FR" sz="1500" b="1" i="0" u="none" strike="noStrike">
                          <a:solidFill>
                            <a:srgbClr val="000000"/>
                          </a:solidFill>
                          <a:effectLst/>
                          <a:latin typeface="French Script MT" panose="03020402040607040605" pitchFamily="66" charset="0"/>
                        </a:rPr>
                        <a:t>onze</a:t>
                      </a:r>
                    </a:p>
                  </a:txBody>
                  <a:tcPr marL="2047" marR="2047" marT="2047" marB="0" anchor="b">
                    <a:lnL w="19050" cap="flat" cmpd="sng" algn="ctr">
                      <a:solidFill>
                        <a:srgbClr val="FFC000"/>
                      </a:solidFill>
                      <a:prstDash val="solid"/>
                      <a:round/>
                      <a:headEnd type="none" w="med" len="med"/>
                      <a:tailEnd type="none" w="med" len="med"/>
                    </a:lnL>
                    <a:lnR w="19050" cap="flat" cmpd="sng" algn="ctr">
                      <a:solidFill>
                        <a:srgbClr val="4F6228"/>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9B14"/>
                    </a:solidFill>
                  </a:tcPr>
                </a:tc>
                <a:tc>
                  <a:txBody>
                    <a:bodyPr/>
                    <a:lstStyle/>
                    <a:p>
                      <a:pPr algn="ctr" fontAlgn="b"/>
                      <a:r>
                        <a:rPr lang="fr-FR" sz="1500" b="1" i="0" u="none" strike="noStrike">
                          <a:solidFill>
                            <a:srgbClr val="000000"/>
                          </a:solidFill>
                          <a:effectLst/>
                          <a:latin typeface="French Script MT" panose="03020402040607040605" pitchFamily="66" charset="0"/>
                        </a:rPr>
                        <a:t>douze</a:t>
                      </a:r>
                    </a:p>
                  </a:txBody>
                  <a:tcPr marL="2047" marR="2047" marT="2047" marB="0" anchor="b">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FF9B14"/>
                    </a:solidFill>
                  </a:tcPr>
                </a:tc>
                <a:tc>
                  <a:txBody>
                    <a:bodyPr/>
                    <a:lstStyle/>
                    <a:p>
                      <a:pPr algn="ctr" fontAlgn="b"/>
                      <a:r>
                        <a:rPr lang="fr-FR" sz="1500" b="1" i="0" u="none" strike="noStrike">
                          <a:solidFill>
                            <a:srgbClr val="000000"/>
                          </a:solidFill>
                          <a:effectLst/>
                          <a:latin typeface="French Script MT" panose="03020402040607040605" pitchFamily="66" charset="0"/>
                        </a:rPr>
                        <a:t>treize</a:t>
                      </a:r>
                    </a:p>
                  </a:txBody>
                  <a:tcPr marL="2047" marR="2047" marT="2047" marB="0" anchor="b">
                    <a:lnL w="19050" cap="flat" cmpd="sng" algn="ctr">
                      <a:solidFill>
                        <a:srgbClr val="4F6228"/>
                      </a:solidFill>
                      <a:prstDash val="solid"/>
                      <a:round/>
                      <a:headEnd type="none" w="med" len="med"/>
                      <a:tailEnd type="none" w="med" len="med"/>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1500" b="1" i="0" u="none" strike="noStrike">
                          <a:solidFill>
                            <a:srgbClr val="000000"/>
                          </a:solidFill>
                          <a:effectLst/>
                          <a:latin typeface="French Script MT" panose="03020402040607040605" pitchFamily="66" charset="0"/>
                        </a:rPr>
                        <a:t>quatorze</a:t>
                      </a:r>
                    </a:p>
                  </a:txBody>
                  <a:tcPr marL="2047" marR="2047" marT="2047" marB="0" anchor="b">
                    <a:lnL>
                      <a:noFill/>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1500" b="1" i="0" u="none" strike="noStrike">
                          <a:solidFill>
                            <a:srgbClr val="000000"/>
                          </a:solidFill>
                          <a:effectLst/>
                          <a:latin typeface="French Script MT" panose="03020402040607040605" pitchFamily="66" charset="0"/>
                        </a:rPr>
                        <a:t>quinze</a:t>
                      </a:r>
                    </a:p>
                  </a:txBody>
                  <a:tcPr marL="2047" marR="2047" marT="2047" marB="0" anchor="b">
                    <a:lnL>
                      <a:noFill/>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1500" b="1" i="0" u="none" strike="noStrike">
                          <a:solidFill>
                            <a:srgbClr val="000000"/>
                          </a:solidFill>
                          <a:effectLst/>
                          <a:latin typeface="French Script MT" panose="03020402040607040605" pitchFamily="66" charset="0"/>
                        </a:rPr>
                        <a:t>seize</a:t>
                      </a:r>
                    </a:p>
                  </a:txBody>
                  <a:tcPr marL="2047" marR="2047" marT="2047" marB="0" anchor="b">
                    <a:lnL>
                      <a:noFill/>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1500" b="1" i="0" u="none" strike="noStrike">
                          <a:solidFill>
                            <a:srgbClr val="000000"/>
                          </a:solidFill>
                          <a:effectLst/>
                          <a:latin typeface="French Script MT" panose="03020402040607040605" pitchFamily="66" charset="0"/>
                        </a:rPr>
                        <a:t>dix-sept</a:t>
                      </a:r>
                    </a:p>
                  </a:txBody>
                  <a:tcPr marL="2047" marR="2047" marT="2047" marB="0" anchor="b">
                    <a:lnL>
                      <a:noFill/>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1500" b="1" i="0" u="none" strike="noStrike">
                          <a:solidFill>
                            <a:srgbClr val="000000"/>
                          </a:solidFill>
                          <a:effectLst/>
                          <a:latin typeface="French Script MT" panose="03020402040607040605" pitchFamily="66" charset="0"/>
                        </a:rPr>
                        <a:t>dix-huit</a:t>
                      </a:r>
                    </a:p>
                  </a:txBody>
                  <a:tcPr marL="2047" marR="2047" marT="2047" marB="0" anchor="b">
                    <a:lnL>
                      <a:noFill/>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1500" b="1" i="0" u="none" strike="noStrike">
                          <a:solidFill>
                            <a:srgbClr val="000000"/>
                          </a:solidFill>
                          <a:effectLst/>
                          <a:latin typeface="French Script MT" panose="03020402040607040605" pitchFamily="66" charset="0"/>
                        </a:rPr>
                        <a:t>dix-neuf</a:t>
                      </a:r>
                    </a:p>
                  </a:txBody>
                  <a:tcPr marL="2047" marR="2047" marT="2047" marB="0" anchor="b">
                    <a:lnL>
                      <a:noFill/>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1500" b="1" i="0" u="none" strike="noStrike">
                          <a:solidFill>
                            <a:srgbClr val="000000"/>
                          </a:solidFill>
                          <a:effectLst/>
                          <a:latin typeface="French Script MT" panose="03020402040607040605" pitchFamily="66" charset="0"/>
                        </a:rPr>
                        <a:t>vingt</a:t>
                      </a:r>
                    </a:p>
                  </a:txBody>
                  <a:tcPr marL="2047" marR="2047" marT="2047" marB="0" anchor="b">
                    <a:lnL>
                      <a:noFill/>
                    </a:lnL>
                    <a:lnR>
                      <a:noFill/>
                    </a:lnR>
                    <a:lnT w="12700" cap="flat" cmpd="sng" algn="ctr">
                      <a:solidFill>
                        <a:srgbClr val="FFC000"/>
                      </a:solidFill>
                      <a:prstDash val="solid"/>
                      <a:round/>
                      <a:headEnd type="none" w="med" len="med"/>
                      <a:tailEnd type="none" w="med" len="med"/>
                    </a:lnT>
                    <a:lnB>
                      <a:noFill/>
                    </a:lnB>
                    <a:pattFill prst="dkVert">
                      <a:fgClr>
                        <a:srgbClr val="9BBB59"/>
                      </a:fgClr>
                      <a:bgClr>
                        <a:srgbClr val="FF9B14"/>
                      </a:bgClr>
                    </a:pattFill>
                  </a:tcPr>
                </a:tc>
                <a:extLst>
                  <a:ext uri="{0D108BD9-81ED-4DB2-BD59-A6C34878D82A}">
                    <a16:rowId xmlns:a16="http://schemas.microsoft.com/office/drawing/2014/main" val="2010054351"/>
                  </a:ext>
                </a:extLst>
              </a:tr>
              <a:tr h="246330">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3164979925"/>
                  </a:ext>
                </a:extLst>
              </a:tr>
              <a:tr h="246330">
                <a:tc>
                  <a:txBody>
                    <a:bodyPr/>
                    <a:lstStyle/>
                    <a:p>
                      <a:pPr algn="ctr" fontAlgn="b"/>
                      <a:r>
                        <a:rPr lang="fr-FR" sz="1200" b="1" i="0" u="none" strike="noStrike">
                          <a:solidFill>
                            <a:srgbClr val="000000"/>
                          </a:solidFill>
                          <a:effectLst/>
                          <a:latin typeface="Calibri" panose="020F0502020204030204" pitchFamily="34" charset="0"/>
                        </a:rPr>
                        <a:t>21</a:t>
                      </a:r>
                    </a:p>
                  </a:txBody>
                  <a:tcPr marL="2047" marR="2047" marT="2047" marB="0" anchor="b">
                    <a:lnL w="190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22</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23</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24</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25</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26</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27</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28</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29</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30</a:t>
                      </a:r>
                    </a:p>
                  </a:txBody>
                  <a:tcPr marL="2047" marR="2047" marT="2047" marB="0" anchor="b">
                    <a:lnL w="1270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31</a:t>
                      </a:r>
                    </a:p>
                  </a:txBody>
                  <a:tcPr marL="2047" marR="2047" marT="2047" marB="0" anchor="b">
                    <a:lnL w="190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32</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33</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34</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35</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36</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37</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38</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39</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40</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extLst>
                  <a:ext uri="{0D108BD9-81ED-4DB2-BD59-A6C34878D82A}">
                    <a16:rowId xmlns:a16="http://schemas.microsoft.com/office/drawing/2014/main" val="877117363"/>
                  </a:ext>
                </a:extLst>
              </a:tr>
              <a:tr h="606390">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90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500" b="1" i="0" u="none" strike="noStrike">
                          <a:solidFill>
                            <a:srgbClr val="000000"/>
                          </a:solidFill>
                          <a:effectLst/>
                          <a:latin typeface="French Script MT" panose="03020402040607040605" pitchFamily="66" charset="0"/>
                        </a:rPr>
                        <a:t>trente</a:t>
                      </a:r>
                    </a:p>
                  </a:txBody>
                  <a:tcPr marL="2047" marR="2047" marT="2047" marB="0" anchor="b">
                    <a:lnL w="1270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pattFill prst="dkVert">
                      <a:fgClr>
                        <a:srgbClr val="538DD5"/>
                      </a:fgClr>
                      <a:bgClr>
                        <a:srgbClr val="9BBB59"/>
                      </a:bgClr>
                    </a:patt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9050" cap="flat" cmpd="sng" algn="ctr">
                      <a:solidFill>
                        <a:srgbClr val="4F6228"/>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500" b="1" i="0" u="none" strike="noStrike">
                          <a:solidFill>
                            <a:srgbClr val="000000"/>
                          </a:solidFill>
                          <a:effectLst/>
                          <a:latin typeface="French Script MT" panose="03020402040607040605" pitchFamily="66" charset="0"/>
                        </a:rPr>
                        <a:t>quarante</a:t>
                      </a:r>
                    </a:p>
                  </a:txBody>
                  <a:tcPr marL="2047" marR="2047" marT="2047" marB="0" anchor="b">
                    <a:lnL w="12700" cap="flat" cmpd="sng" algn="ctr">
                      <a:solidFill>
                        <a:srgbClr val="215967"/>
                      </a:solidFill>
                      <a:prstDash val="solid"/>
                      <a:round/>
                      <a:headEnd type="none" w="med" len="med"/>
                      <a:tailEnd type="none" w="med" len="med"/>
                    </a:lnL>
                    <a:lnR>
                      <a:noFill/>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pattFill prst="dkVert">
                      <a:fgClr>
                        <a:srgbClr val="6B2ACE"/>
                      </a:fgClr>
                      <a:bgClr>
                        <a:srgbClr val="4BACC6"/>
                      </a:bgClr>
                    </a:pattFill>
                  </a:tcPr>
                </a:tc>
                <a:extLst>
                  <a:ext uri="{0D108BD9-81ED-4DB2-BD59-A6C34878D82A}">
                    <a16:rowId xmlns:a16="http://schemas.microsoft.com/office/drawing/2014/main" val="1839863798"/>
                  </a:ext>
                </a:extLst>
              </a:tr>
              <a:tr h="241089">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extLst>
                  <a:ext uri="{0D108BD9-81ED-4DB2-BD59-A6C34878D82A}">
                    <a16:rowId xmlns:a16="http://schemas.microsoft.com/office/drawing/2014/main" val="1065056014"/>
                  </a:ext>
                </a:extLst>
              </a:tr>
              <a:tr h="246330">
                <a:tc>
                  <a:txBody>
                    <a:bodyPr/>
                    <a:lstStyle/>
                    <a:p>
                      <a:pPr algn="ctr" fontAlgn="b"/>
                      <a:r>
                        <a:rPr lang="fr-FR" sz="1200" b="1" i="0" u="none" strike="noStrike">
                          <a:solidFill>
                            <a:srgbClr val="000000"/>
                          </a:solidFill>
                          <a:effectLst/>
                          <a:latin typeface="Calibri" panose="020F0502020204030204" pitchFamily="34" charset="0"/>
                        </a:rPr>
                        <a:t>41</a:t>
                      </a:r>
                    </a:p>
                  </a:txBody>
                  <a:tcPr marL="2047" marR="2047" marT="2047" marB="0" anchor="b">
                    <a:lnL w="1905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42</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43</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44</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45</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46</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47</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48</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49</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50</a:t>
                      </a:r>
                    </a:p>
                  </a:txBody>
                  <a:tcPr marL="2047" marR="2047" marT="2047" marB="0" anchor="b">
                    <a:lnL w="1270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51</a:t>
                      </a:r>
                    </a:p>
                  </a:txBody>
                  <a:tcPr marL="2047" marR="2047" marT="2047" marB="0" anchor="b">
                    <a:lnL w="1905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52</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53</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54</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55</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56</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57</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58</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59</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60</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extLst>
                  <a:ext uri="{0D108BD9-81ED-4DB2-BD59-A6C34878D82A}">
                    <a16:rowId xmlns:a16="http://schemas.microsoft.com/office/drawing/2014/main" val="81748709"/>
                  </a:ext>
                </a:extLst>
              </a:tr>
              <a:tr h="606390">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1500" b="1" i="0" u="none" strike="noStrike">
                          <a:solidFill>
                            <a:srgbClr val="000000"/>
                          </a:solidFill>
                          <a:effectLst/>
                          <a:latin typeface="French Script MT" panose="03020402040607040605" pitchFamily="66" charset="0"/>
                        </a:rPr>
                        <a:t>cinquante</a:t>
                      </a:r>
                    </a:p>
                  </a:txBody>
                  <a:tcPr marL="2047" marR="2047" marT="2047"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pattFill prst="dkVert">
                      <a:fgClr>
                        <a:srgbClr val="CE6EC7"/>
                      </a:fgClr>
                      <a:bgClr>
                        <a:srgbClr val="795CCE"/>
                      </a:bgClr>
                    </a:patt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905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1500" b="1" i="0" u="none" strike="noStrike">
                          <a:solidFill>
                            <a:srgbClr val="000000"/>
                          </a:solidFill>
                          <a:effectLst/>
                          <a:latin typeface="French Script MT" panose="03020402040607040605" pitchFamily="66" charset="0"/>
                        </a:rPr>
                        <a:t>soixante</a:t>
                      </a:r>
                    </a:p>
                  </a:txBody>
                  <a:tcPr marL="2047" marR="2047" marT="2047" marB="0" anchor="b">
                    <a:lnL w="12700" cap="flat" cmpd="sng" algn="ctr">
                      <a:solidFill>
                        <a:srgbClr val="632523"/>
                      </a:solidFill>
                      <a:prstDash val="solid"/>
                      <a:round/>
                      <a:headEnd type="none" w="med" len="med"/>
                      <a:tailEnd type="none" w="med" len="med"/>
                    </a:lnL>
                    <a:lnR>
                      <a:noFill/>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pattFill prst="dkVert">
                      <a:fgClr>
                        <a:srgbClr val="CE662E"/>
                      </a:fgClr>
                      <a:bgClr>
                        <a:srgbClr val="C87BDA"/>
                      </a:bgClr>
                    </a:pattFill>
                  </a:tcPr>
                </a:tc>
                <a:extLst>
                  <a:ext uri="{0D108BD9-81ED-4DB2-BD59-A6C34878D82A}">
                    <a16:rowId xmlns:a16="http://schemas.microsoft.com/office/drawing/2014/main" val="1367023523"/>
                  </a:ext>
                </a:extLst>
              </a:tr>
              <a:tr h="80671">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632523"/>
                      </a:solidFill>
                      <a:prstDash val="solid"/>
                      <a:round/>
                      <a:headEnd type="none" w="med" len="med"/>
                      <a:tailEnd type="none" w="med" len="med"/>
                    </a:lnT>
                    <a:lnB>
                      <a:noFill/>
                    </a:lnB>
                  </a:tcPr>
                </a:tc>
                <a:extLst>
                  <a:ext uri="{0D108BD9-81ED-4DB2-BD59-A6C34878D82A}">
                    <a16:rowId xmlns:a16="http://schemas.microsoft.com/office/drawing/2014/main" val="2224484663"/>
                  </a:ext>
                </a:extLst>
              </a:tr>
              <a:tr h="80671">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a:noFill/>
                    </a:lnB>
                  </a:tcPr>
                </a:tc>
                <a:extLst>
                  <a:ext uri="{0D108BD9-81ED-4DB2-BD59-A6C34878D82A}">
                    <a16:rowId xmlns:a16="http://schemas.microsoft.com/office/drawing/2014/main" val="3734289012"/>
                  </a:ext>
                </a:extLst>
              </a:tr>
              <a:tr h="80671">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a:noFill/>
                    </a:lnT>
                    <a:lnB w="190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351184454"/>
                  </a:ext>
                </a:extLst>
              </a:tr>
              <a:tr h="246330">
                <a:tc>
                  <a:txBody>
                    <a:bodyPr/>
                    <a:lstStyle/>
                    <a:p>
                      <a:pPr algn="ctr" fontAlgn="b"/>
                      <a:r>
                        <a:rPr lang="fr-FR" sz="1200" b="1" i="0" u="none" strike="noStrike">
                          <a:solidFill>
                            <a:srgbClr val="000000"/>
                          </a:solidFill>
                          <a:effectLst/>
                          <a:latin typeface="Calibri" panose="020F0502020204030204" pitchFamily="34" charset="0"/>
                        </a:rPr>
                        <a:t>61</a:t>
                      </a:r>
                    </a:p>
                  </a:txBody>
                  <a:tcPr marL="2047" marR="2047" marT="2047" marB="0" anchor="b">
                    <a:lnL w="6350" cap="flat" cmpd="sng" algn="ctr">
                      <a:solidFill>
                        <a:srgbClr val="000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62</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63</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64</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65</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66</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67</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68</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69</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70</a:t>
                      </a:r>
                    </a:p>
                  </a:txBody>
                  <a:tcPr marL="2047" marR="2047" marT="2047" marB="0" anchor="b">
                    <a:lnL w="1270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71</a:t>
                      </a:r>
                    </a:p>
                  </a:txBody>
                  <a:tcPr marL="2047" marR="2047" marT="2047" marB="0" anchor="b">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72</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73</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74</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75</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76</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77</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78</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79</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80</a:t>
                      </a:r>
                    </a:p>
                  </a:txBody>
                  <a:tcPr marL="2047" marR="2047" marT="2047"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318182539"/>
                  </a:ext>
                </a:extLst>
              </a:tr>
              <a:tr h="606390">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1270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dirty="0">
                          <a:solidFill>
                            <a:srgbClr val="000000"/>
                          </a:solidFill>
                          <a:effectLst/>
                          <a:latin typeface="French Script MT" panose="03020402040607040605" pitchFamily="66" charset="0"/>
                        </a:rPr>
                        <a:t> </a:t>
                      </a:r>
                    </a:p>
                  </a:txBody>
                  <a:tcPr marL="2047" marR="2047" marT="2047" marB="0" anchor="b">
                    <a:lnL w="19050" cap="flat" cmpd="sng" algn="ctr">
                      <a:solidFill>
                        <a:srgbClr val="FFC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 </a:t>
                      </a:r>
                    </a:p>
                  </a:txBody>
                  <a:tcPr marL="2047" marR="2047" marT="2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500" b="1" i="0" u="none" strike="noStrike">
                          <a:solidFill>
                            <a:srgbClr val="000000"/>
                          </a:solidFill>
                          <a:effectLst/>
                          <a:latin typeface="French Script MT" panose="03020402040607040605" pitchFamily="66" charset="0"/>
                        </a:rPr>
                        <a:t>quatre-vingts</a:t>
                      </a:r>
                    </a:p>
                  </a:txBody>
                  <a:tcPr marL="2047" marR="2047" marT="2047" marB="0" anchor="b">
                    <a:lnL w="6350" cap="flat" cmpd="sng" algn="ctr">
                      <a:solidFill>
                        <a:srgbClr val="000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pattFill prst="dkVert">
                      <a:fgClr>
                        <a:srgbClr val="FF0000"/>
                      </a:fgClr>
                      <a:bgClr>
                        <a:srgbClr val="FE6120"/>
                      </a:bgClr>
                    </a:pattFill>
                  </a:tcPr>
                </a:tc>
                <a:extLst>
                  <a:ext uri="{0D108BD9-81ED-4DB2-BD59-A6C34878D82A}">
                    <a16:rowId xmlns:a16="http://schemas.microsoft.com/office/drawing/2014/main" val="1913523855"/>
                  </a:ext>
                </a:extLst>
              </a:tr>
              <a:tr h="246330">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endParaRPr lang="fr-FR" sz="1200" b="1" i="0" u="none" strike="noStrike">
                        <a:solidFill>
                          <a:srgbClr val="000000"/>
                        </a:solidFill>
                        <a:effectLst/>
                        <a:latin typeface="Pictchou"/>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400" b="0" i="0" u="none" strike="noStrike">
                        <a:solidFill>
                          <a:srgbClr val="000000"/>
                        </a:solidFill>
                        <a:effectLst/>
                        <a:latin typeface="Calibri" panose="020F0502020204030204" pitchFamily="34" charset="0"/>
                      </a:endParaRPr>
                    </a:p>
                  </a:txBody>
                  <a:tcPr marL="2047" marR="2047" marT="2047"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extLst>
                  <a:ext uri="{0D108BD9-81ED-4DB2-BD59-A6C34878D82A}">
                    <a16:rowId xmlns:a16="http://schemas.microsoft.com/office/drawing/2014/main" val="3371791880"/>
                  </a:ext>
                </a:extLst>
              </a:tr>
              <a:tr h="243708">
                <a:tc>
                  <a:txBody>
                    <a:bodyPr/>
                    <a:lstStyle/>
                    <a:p>
                      <a:pPr algn="ctr" fontAlgn="b"/>
                      <a:r>
                        <a:rPr lang="fr-FR" sz="1200" b="1" i="0" u="none" strike="noStrike">
                          <a:solidFill>
                            <a:srgbClr val="000000"/>
                          </a:solidFill>
                          <a:effectLst/>
                          <a:latin typeface="Calibri" panose="020F0502020204030204" pitchFamily="34" charset="0"/>
                        </a:rPr>
                        <a:t>81</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82</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83</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84</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85</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86</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87</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88</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89</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90</a:t>
                      </a:r>
                    </a:p>
                  </a:txBody>
                  <a:tcPr marL="2047" marR="2047" marT="2047" marB="0" anchor="b">
                    <a:lnL w="12700" cap="flat" cmpd="sng" algn="ctr">
                      <a:solidFill>
                        <a:srgbClr val="F3972D"/>
                      </a:solidFill>
                      <a:prstDash val="solid"/>
                      <a:round/>
                      <a:headEnd type="none" w="med" len="med"/>
                      <a:tailEnd type="none" w="med" len="med"/>
                    </a:lnL>
                    <a:lnR w="1905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91</a:t>
                      </a:r>
                    </a:p>
                  </a:txBody>
                  <a:tcPr marL="2047" marR="2047" marT="2047" marB="0" anchor="b">
                    <a:lnL w="1905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92</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93</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94</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95</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96</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97</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98</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99</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Calibri" panose="020F0502020204030204" pitchFamily="34" charset="0"/>
                        </a:rPr>
                        <a:t>100</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extLst>
                  <a:ext uri="{0D108BD9-81ED-4DB2-BD59-A6C34878D82A}">
                    <a16:rowId xmlns:a16="http://schemas.microsoft.com/office/drawing/2014/main" val="270126039"/>
                  </a:ext>
                </a:extLst>
              </a:tr>
              <a:tr h="304505">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905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905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a:solidFill>
                            <a:srgbClr val="FF582E"/>
                          </a:solidFill>
                          <a:effectLst/>
                          <a:latin typeface="French Script MT" panose="03020402040607040605" pitchFamily="66" charset="0"/>
                        </a:rPr>
                        <a:t> </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500" b="1" i="0" u="none" strike="noStrike" dirty="0">
                          <a:solidFill>
                            <a:srgbClr val="000000"/>
                          </a:solidFill>
                          <a:effectLst/>
                          <a:latin typeface="French Script MT" panose="03020402040607040605" pitchFamily="66" charset="0"/>
                        </a:rPr>
                        <a:t>cent</a:t>
                      </a:r>
                    </a:p>
                  </a:txBody>
                  <a:tcPr marL="2047" marR="2047" marT="2047"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pattFill prst="dkVert">
                      <a:fgClr>
                        <a:srgbClr val="CE031E"/>
                      </a:fgClr>
                      <a:bgClr>
                        <a:srgbClr val="FFFFFF"/>
                      </a:bgClr>
                    </a:pattFill>
                  </a:tcPr>
                </a:tc>
                <a:extLst>
                  <a:ext uri="{0D108BD9-81ED-4DB2-BD59-A6C34878D82A}">
                    <a16:rowId xmlns:a16="http://schemas.microsoft.com/office/drawing/2014/main" val="4077512709"/>
                  </a:ext>
                </a:extLst>
              </a:tr>
            </a:tbl>
          </a:graphicData>
        </a:graphic>
      </p:graphicFrame>
    </p:spTree>
    <p:extLst>
      <p:ext uri="{BB962C8B-B14F-4D97-AF65-F5344CB8AC3E}">
        <p14:creationId xmlns:p14="http://schemas.microsoft.com/office/powerpoint/2010/main" val="2148114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source : conférence Eric Mounier</a:t>
            </a:r>
            <a:endParaRPr lang="en-US" dirty="0"/>
          </a:p>
        </p:txBody>
      </p:sp>
      <p:sp>
        <p:nvSpPr>
          <p:cNvPr id="3" name="Espace réservé du numéro de diapositive 2"/>
          <p:cNvSpPr>
            <a:spLocks noGrp="1"/>
          </p:cNvSpPr>
          <p:nvPr>
            <p:ph type="sldNum" sz="quarter" idx="12"/>
          </p:nvPr>
        </p:nvSpPr>
        <p:spPr/>
        <p:txBody>
          <a:bodyPr/>
          <a:lstStyle/>
          <a:p>
            <a:fld id="{69E57DC2-970A-4B3E-BB1C-7A09969E49DF}" type="slidenum">
              <a:rPr lang="en-US" smtClean="0"/>
              <a:t>32</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val="135015840"/>
              </p:ext>
            </p:extLst>
          </p:nvPr>
        </p:nvGraphicFramePr>
        <p:xfrm>
          <a:off x="677859" y="881140"/>
          <a:ext cx="11011940" cy="4474673"/>
        </p:xfrm>
        <a:graphic>
          <a:graphicData uri="http://schemas.openxmlformats.org/drawingml/2006/table">
            <a:tbl>
              <a:tblPr/>
              <a:tblGrid>
                <a:gridCol w="550597">
                  <a:extLst>
                    <a:ext uri="{9D8B030D-6E8A-4147-A177-3AD203B41FA5}">
                      <a16:colId xmlns:a16="http://schemas.microsoft.com/office/drawing/2014/main" val="20000"/>
                    </a:ext>
                  </a:extLst>
                </a:gridCol>
                <a:gridCol w="550597">
                  <a:extLst>
                    <a:ext uri="{9D8B030D-6E8A-4147-A177-3AD203B41FA5}">
                      <a16:colId xmlns:a16="http://schemas.microsoft.com/office/drawing/2014/main" val="20001"/>
                    </a:ext>
                  </a:extLst>
                </a:gridCol>
                <a:gridCol w="550597">
                  <a:extLst>
                    <a:ext uri="{9D8B030D-6E8A-4147-A177-3AD203B41FA5}">
                      <a16:colId xmlns:a16="http://schemas.microsoft.com/office/drawing/2014/main" val="20002"/>
                    </a:ext>
                  </a:extLst>
                </a:gridCol>
                <a:gridCol w="550597">
                  <a:extLst>
                    <a:ext uri="{9D8B030D-6E8A-4147-A177-3AD203B41FA5}">
                      <a16:colId xmlns:a16="http://schemas.microsoft.com/office/drawing/2014/main" val="20003"/>
                    </a:ext>
                  </a:extLst>
                </a:gridCol>
                <a:gridCol w="550597">
                  <a:extLst>
                    <a:ext uri="{9D8B030D-6E8A-4147-A177-3AD203B41FA5}">
                      <a16:colId xmlns:a16="http://schemas.microsoft.com/office/drawing/2014/main" val="20004"/>
                    </a:ext>
                  </a:extLst>
                </a:gridCol>
                <a:gridCol w="550597">
                  <a:extLst>
                    <a:ext uri="{9D8B030D-6E8A-4147-A177-3AD203B41FA5}">
                      <a16:colId xmlns:a16="http://schemas.microsoft.com/office/drawing/2014/main" val="20005"/>
                    </a:ext>
                  </a:extLst>
                </a:gridCol>
                <a:gridCol w="550597">
                  <a:extLst>
                    <a:ext uri="{9D8B030D-6E8A-4147-A177-3AD203B41FA5}">
                      <a16:colId xmlns:a16="http://schemas.microsoft.com/office/drawing/2014/main" val="20006"/>
                    </a:ext>
                  </a:extLst>
                </a:gridCol>
                <a:gridCol w="550597">
                  <a:extLst>
                    <a:ext uri="{9D8B030D-6E8A-4147-A177-3AD203B41FA5}">
                      <a16:colId xmlns:a16="http://schemas.microsoft.com/office/drawing/2014/main" val="20007"/>
                    </a:ext>
                  </a:extLst>
                </a:gridCol>
                <a:gridCol w="550597">
                  <a:extLst>
                    <a:ext uri="{9D8B030D-6E8A-4147-A177-3AD203B41FA5}">
                      <a16:colId xmlns:a16="http://schemas.microsoft.com/office/drawing/2014/main" val="20008"/>
                    </a:ext>
                  </a:extLst>
                </a:gridCol>
                <a:gridCol w="550597">
                  <a:extLst>
                    <a:ext uri="{9D8B030D-6E8A-4147-A177-3AD203B41FA5}">
                      <a16:colId xmlns:a16="http://schemas.microsoft.com/office/drawing/2014/main" val="20009"/>
                    </a:ext>
                  </a:extLst>
                </a:gridCol>
                <a:gridCol w="550597">
                  <a:extLst>
                    <a:ext uri="{9D8B030D-6E8A-4147-A177-3AD203B41FA5}">
                      <a16:colId xmlns:a16="http://schemas.microsoft.com/office/drawing/2014/main" val="20010"/>
                    </a:ext>
                  </a:extLst>
                </a:gridCol>
                <a:gridCol w="550597">
                  <a:extLst>
                    <a:ext uri="{9D8B030D-6E8A-4147-A177-3AD203B41FA5}">
                      <a16:colId xmlns:a16="http://schemas.microsoft.com/office/drawing/2014/main" val="20011"/>
                    </a:ext>
                  </a:extLst>
                </a:gridCol>
                <a:gridCol w="550597">
                  <a:extLst>
                    <a:ext uri="{9D8B030D-6E8A-4147-A177-3AD203B41FA5}">
                      <a16:colId xmlns:a16="http://schemas.microsoft.com/office/drawing/2014/main" val="20012"/>
                    </a:ext>
                  </a:extLst>
                </a:gridCol>
                <a:gridCol w="550597">
                  <a:extLst>
                    <a:ext uri="{9D8B030D-6E8A-4147-A177-3AD203B41FA5}">
                      <a16:colId xmlns:a16="http://schemas.microsoft.com/office/drawing/2014/main" val="20013"/>
                    </a:ext>
                  </a:extLst>
                </a:gridCol>
                <a:gridCol w="550597">
                  <a:extLst>
                    <a:ext uri="{9D8B030D-6E8A-4147-A177-3AD203B41FA5}">
                      <a16:colId xmlns:a16="http://schemas.microsoft.com/office/drawing/2014/main" val="20014"/>
                    </a:ext>
                  </a:extLst>
                </a:gridCol>
                <a:gridCol w="550597">
                  <a:extLst>
                    <a:ext uri="{9D8B030D-6E8A-4147-A177-3AD203B41FA5}">
                      <a16:colId xmlns:a16="http://schemas.microsoft.com/office/drawing/2014/main" val="20015"/>
                    </a:ext>
                  </a:extLst>
                </a:gridCol>
                <a:gridCol w="550597">
                  <a:extLst>
                    <a:ext uri="{9D8B030D-6E8A-4147-A177-3AD203B41FA5}">
                      <a16:colId xmlns:a16="http://schemas.microsoft.com/office/drawing/2014/main" val="20016"/>
                    </a:ext>
                  </a:extLst>
                </a:gridCol>
                <a:gridCol w="550597">
                  <a:extLst>
                    <a:ext uri="{9D8B030D-6E8A-4147-A177-3AD203B41FA5}">
                      <a16:colId xmlns:a16="http://schemas.microsoft.com/office/drawing/2014/main" val="20017"/>
                    </a:ext>
                  </a:extLst>
                </a:gridCol>
                <a:gridCol w="550597">
                  <a:extLst>
                    <a:ext uri="{9D8B030D-6E8A-4147-A177-3AD203B41FA5}">
                      <a16:colId xmlns:a16="http://schemas.microsoft.com/office/drawing/2014/main" val="20018"/>
                    </a:ext>
                  </a:extLst>
                </a:gridCol>
                <a:gridCol w="550597">
                  <a:extLst>
                    <a:ext uri="{9D8B030D-6E8A-4147-A177-3AD203B41FA5}">
                      <a16:colId xmlns:a16="http://schemas.microsoft.com/office/drawing/2014/main" val="20019"/>
                    </a:ext>
                  </a:extLst>
                </a:gridCol>
              </a:tblGrid>
              <a:tr h="316034">
                <a:tc>
                  <a:txBody>
                    <a:bodyPr/>
                    <a:lstStyle/>
                    <a:p>
                      <a:pPr algn="ctr" fontAlgn="b"/>
                      <a:r>
                        <a:rPr lang="fr-FR" sz="1100" b="1" i="0" u="none" strike="noStrike">
                          <a:solidFill>
                            <a:srgbClr val="000000"/>
                          </a:solidFill>
                          <a:effectLst/>
                          <a:latin typeface="Calibri"/>
                        </a:rPr>
                        <a:t>1</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2</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3</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4</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5</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6</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7</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8</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9</a:t>
                      </a:r>
                    </a:p>
                  </a:txBody>
                  <a:tcPr marL="3770" marR="3770" marT="3770" marB="0" anchor="b">
                    <a:lnL w="6350" cap="flat" cmpd="sng" algn="ctr">
                      <a:solidFill>
                        <a:srgbClr val="000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10</a:t>
                      </a:r>
                    </a:p>
                  </a:txBody>
                  <a:tcPr marL="3770" marR="3770" marT="3770" marB="0" anchor="b">
                    <a:lnL w="1270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11</a:t>
                      </a:r>
                    </a:p>
                  </a:txBody>
                  <a:tcPr marL="3770" marR="3770" marT="3770" marB="0" anchor="b">
                    <a:lnL w="19050" cap="flat" cmpd="sng" algn="ctr">
                      <a:solidFill>
                        <a:srgbClr val="FFC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12</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6350" cap="flat" cmpd="sng" algn="ctr">
                      <a:solidFill>
                        <a:srgbClr val="4F6228"/>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13</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14</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15</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16</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17</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18</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19</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20</a:t>
                      </a:r>
                    </a:p>
                  </a:txBody>
                  <a:tcPr marL="3770" marR="3770" marT="3770" marB="0" anchor="b">
                    <a:lnL w="6350" cap="flat" cmpd="sng" algn="ctr">
                      <a:solidFill>
                        <a:srgbClr val="000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0"/>
                  </a:ext>
                </a:extLst>
              </a:tr>
              <a:tr h="329481">
                <a:tc>
                  <a:txBody>
                    <a:bodyPr/>
                    <a:lstStyle/>
                    <a:p>
                      <a:pPr algn="ctr" fontAlgn="b"/>
                      <a:r>
                        <a:rPr lang="fr-FR" sz="700" b="1" i="0" u="none" strike="noStrike">
                          <a:solidFill>
                            <a:srgbClr val="000000"/>
                          </a:solidFill>
                          <a:effectLst/>
                          <a:latin typeface="French Script MT"/>
                        </a:rPr>
                        <a:t>un</a:t>
                      </a:r>
                    </a:p>
                  </a:txBody>
                  <a:tcPr marL="3770" marR="3770" marT="3770" marB="0" anchor="b">
                    <a:lnL w="6350" cap="flat" cmpd="sng" algn="ctr">
                      <a:solidFill>
                        <a:srgbClr val="000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700" b="1" i="0" u="none" strike="noStrike">
                          <a:solidFill>
                            <a:srgbClr val="000000"/>
                          </a:solidFill>
                          <a:effectLst/>
                          <a:latin typeface="French Script MT"/>
                        </a:rPr>
                        <a:t>deux</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700" b="1" i="0" u="none" strike="noStrike">
                          <a:solidFill>
                            <a:srgbClr val="000000"/>
                          </a:solidFill>
                          <a:effectLst/>
                          <a:latin typeface="French Script MT"/>
                        </a:rPr>
                        <a:t>trois</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700" b="1" i="0" u="none" strike="noStrike">
                          <a:solidFill>
                            <a:srgbClr val="000000"/>
                          </a:solidFill>
                          <a:effectLst/>
                          <a:latin typeface="French Script MT"/>
                        </a:rPr>
                        <a:t>quatre</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700" b="1" i="0" u="none" strike="noStrike">
                          <a:solidFill>
                            <a:srgbClr val="000000"/>
                          </a:solidFill>
                          <a:effectLst/>
                          <a:latin typeface="French Script MT"/>
                        </a:rPr>
                        <a:t>cinq</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700" b="1" i="0" u="none" strike="noStrike">
                          <a:solidFill>
                            <a:srgbClr val="000000"/>
                          </a:solidFill>
                          <a:effectLst/>
                          <a:latin typeface="French Script MT"/>
                        </a:rPr>
                        <a:t>six</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700" b="1" i="0" u="none" strike="noStrike">
                          <a:solidFill>
                            <a:srgbClr val="000000"/>
                          </a:solidFill>
                          <a:effectLst/>
                          <a:latin typeface="French Script MT"/>
                        </a:rPr>
                        <a:t>sept</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700" b="1" i="0" u="none" strike="noStrike">
                          <a:solidFill>
                            <a:srgbClr val="000000"/>
                          </a:solidFill>
                          <a:effectLst/>
                          <a:latin typeface="French Script MT"/>
                        </a:rPr>
                        <a:t>huit</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700" b="1" i="0" u="none" strike="noStrike">
                          <a:solidFill>
                            <a:srgbClr val="000000"/>
                          </a:solidFill>
                          <a:effectLst/>
                          <a:latin typeface="French Script MT"/>
                        </a:rPr>
                        <a:t>neuf</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C000"/>
                    </a:solidFill>
                  </a:tcPr>
                </a:tc>
                <a:tc>
                  <a:txBody>
                    <a:bodyPr/>
                    <a:lstStyle/>
                    <a:p>
                      <a:pPr algn="ctr" fontAlgn="b"/>
                      <a:r>
                        <a:rPr lang="fr-FR" sz="700" b="1" i="0" u="none" strike="noStrike">
                          <a:solidFill>
                            <a:srgbClr val="000000"/>
                          </a:solidFill>
                          <a:effectLst/>
                          <a:latin typeface="French Script MT"/>
                        </a:rPr>
                        <a:t>dix</a:t>
                      </a:r>
                    </a:p>
                  </a:txBody>
                  <a:tcPr marL="3770" marR="3770" marT="3770" marB="0" anchor="b">
                    <a:lnL w="1270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pattFill prst="dkVert">
                      <a:fgClr>
                        <a:srgbClr val="F6BE0F"/>
                      </a:fgClr>
                      <a:bgClr>
                        <a:srgbClr val="FF9B14"/>
                      </a:bgClr>
                    </a:pattFill>
                  </a:tcPr>
                </a:tc>
                <a:tc>
                  <a:txBody>
                    <a:bodyPr/>
                    <a:lstStyle/>
                    <a:p>
                      <a:pPr algn="ctr" fontAlgn="b"/>
                      <a:r>
                        <a:rPr lang="fr-FR" sz="700" b="1" i="0" u="none" strike="noStrike">
                          <a:solidFill>
                            <a:srgbClr val="000000"/>
                          </a:solidFill>
                          <a:effectLst/>
                          <a:latin typeface="French Script MT"/>
                        </a:rPr>
                        <a:t>onze</a:t>
                      </a:r>
                    </a:p>
                  </a:txBody>
                  <a:tcPr marL="3770" marR="3770" marT="3770" marB="0" anchor="b">
                    <a:lnL w="19050" cap="flat" cmpd="sng" algn="ctr">
                      <a:solidFill>
                        <a:srgbClr val="FFC000"/>
                      </a:solidFill>
                      <a:prstDash val="solid"/>
                      <a:round/>
                      <a:headEnd type="none" w="med" len="med"/>
                      <a:tailEnd type="none" w="med" len="med"/>
                    </a:lnL>
                    <a:lnR w="19050" cap="flat" cmpd="sng" algn="ctr">
                      <a:solidFill>
                        <a:srgbClr val="4F6228"/>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9B14"/>
                    </a:solidFill>
                  </a:tcPr>
                </a:tc>
                <a:tc>
                  <a:txBody>
                    <a:bodyPr/>
                    <a:lstStyle/>
                    <a:p>
                      <a:pPr algn="ctr" fontAlgn="b"/>
                      <a:r>
                        <a:rPr lang="fr-FR" sz="700" b="1" i="0" u="none" strike="noStrike">
                          <a:solidFill>
                            <a:srgbClr val="000000"/>
                          </a:solidFill>
                          <a:effectLst/>
                          <a:latin typeface="French Script MT"/>
                        </a:rPr>
                        <a:t>douze</a:t>
                      </a:r>
                    </a:p>
                  </a:txBody>
                  <a:tcPr marL="3770" marR="3770" marT="3770" marB="0" anchor="b">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FF9B14"/>
                    </a:solidFill>
                  </a:tcPr>
                </a:tc>
                <a:tc>
                  <a:txBody>
                    <a:bodyPr/>
                    <a:lstStyle/>
                    <a:p>
                      <a:pPr algn="ctr" fontAlgn="b"/>
                      <a:r>
                        <a:rPr lang="fr-FR" sz="700" b="1" i="0" u="none" strike="noStrike">
                          <a:solidFill>
                            <a:srgbClr val="000000"/>
                          </a:solidFill>
                          <a:effectLst/>
                          <a:latin typeface="French Script MT"/>
                        </a:rPr>
                        <a:t>treize</a:t>
                      </a:r>
                    </a:p>
                  </a:txBody>
                  <a:tcPr marL="3770" marR="3770" marT="3770" marB="0" anchor="b">
                    <a:lnL w="19050" cap="flat" cmpd="sng" algn="ctr">
                      <a:solidFill>
                        <a:srgbClr val="4F6228"/>
                      </a:solidFill>
                      <a:prstDash val="solid"/>
                      <a:round/>
                      <a:headEnd type="none" w="med" len="med"/>
                      <a:tailEnd type="none" w="med" len="med"/>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700" b="1" i="0" u="none" strike="noStrike">
                          <a:solidFill>
                            <a:srgbClr val="000000"/>
                          </a:solidFill>
                          <a:effectLst/>
                          <a:latin typeface="French Script MT"/>
                        </a:rPr>
                        <a:t>quatorze</a:t>
                      </a:r>
                    </a:p>
                  </a:txBody>
                  <a:tcPr marL="3770" marR="3770" marT="3770" marB="0" anchor="b">
                    <a:lnL>
                      <a:noFill/>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700" b="1" i="0" u="none" strike="noStrike">
                          <a:solidFill>
                            <a:srgbClr val="000000"/>
                          </a:solidFill>
                          <a:effectLst/>
                          <a:latin typeface="French Script MT"/>
                        </a:rPr>
                        <a:t>quinze</a:t>
                      </a:r>
                    </a:p>
                  </a:txBody>
                  <a:tcPr marL="3770" marR="3770" marT="3770" marB="0" anchor="b">
                    <a:lnL>
                      <a:noFill/>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700" b="1" i="0" u="none" strike="noStrike">
                          <a:solidFill>
                            <a:srgbClr val="000000"/>
                          </a:solidFill>
                          <a:effectLst/>
                          <a:latin typeface="French Script MT"/>
                        </a:rPr>
                        <a:t>seize</a:t>
                      </a:r>
                    </a:p>
                  </a:txBody>
                  <a:tcPr marL="3770" marR="3770" marT="3770" marB="0" anchor="b">
                    <a:lnL>
                      <a:noFill/>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700" b="1" i="0" u="none" strike="noStrike">
                          <a:solidFill>
                            <a:srgbClr val="000000"/>
                          </a:solidFill>
                          <a:effectLst/>
                          <a:latin typeface="French Script MT"/>
                        </a:rPr>
                        <a:t>dix-sept</a:t>
                      </a:r>
                    </a:p>
                  </a:txBody>
                  <a:tcPr marL="3770" marR="3770" marT="3770" marB="0" anchor="b">
                    <a:lnL>
                      <a:noFill/>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700" b="1" i="0" u="none" strike="noStrike">
                          <a:solidFill>
                            <a:srgbClr val="000000"/>
                          </a:solidFill>
                          <a:effectLst/>
                          <a:latin typeface="French Script MT"/>
                        </a:rPr>
                        <a:t>dix-huit</a:t>
                      </a:r>
                    </a:p>
                  </a:txBody>
                  <a:tcPr marL="3770" marR="3770" marT="3770" marB="0" anchor="b">
                    <a:lnL>
                      <a:noFill/>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700" b="1" i="0" u="none" strike="noStrike">
                          <a:solidFill>
                            <a:srgbClr val="000000"/>
                          </a:solidFill>
                          <a:effectLst/>
                          <a:latin typeface="French Script MT"/>
                        </a:rPr>
                        <a:t>dix-neuf</a:t>
                      </a:r>
                    </a:p>
                  </a:txBody>
                  <a:tcPr marL="3770" marR="3770" marT="3770" marB="0" anchor="b">
                    <a:lnL>
                      <a:noFill/>
                    </a:lnL>
                    <a:lnR>
                      <a:noFill/>
                    </a:lnR>
                    <a:lnT w="12700" cap="flat" cmpd="sng" algn="ctr">
                      <a:solidFill>
                        <a:srgbClr val="FFC000"/>
                      </a:solidFill>
                      <a:prstDash val="solid"/>
                      <a:round/>
                      <a:headEnd type="none" w="med" len="med"/>
                      <a:tailEnd type="none" w="med" len="med"/>
                    </a:lnT>
                    <a:lnB>
                      <a:noFill/>
                    </a:lnB>
                    <a:solidFill>
                      <a:srgbClr val="FF9B14"/>
                    </a:solidFill>
                  </a:tcPr>
                </a:tc>
                <a:tc>
                  <a:txBody>
                    <a:bodyPr/>
                    <a:lstStyle/>
                    <a:p>
                      <a:pPr algn="ctr" fontAlgn="b"/>
                      <a:r>
                        <a:rPr lang="fr-FR" sz="700" b="1" i="0" u="none" strike="noStrike">
                          <a:solidFill>
                            <a:srgbClr val="000000"/>
                          </a:solidFill>
                          <a:effectLst/>
                          <a:latin typeface="French Script MT"/>
                        </a:rPr>
                        <a:t>vingt</a:t>
                      </a:r>
                    </a:p>
                  </a:txBody>
                  <a:tcPr marL="3770" marR="3770" marT="3770" marB="0" anchor="b">
                    <a:lnL>
                      <a:noFill/>
                    </a:lnL>
                    <a:lnR>
                      <a:noFill/>
                    </a:lnR>
                    <a:lnT w="12700" cap="flat" cmpd="sng" algn="ctr">
                      <a:solidFill>
                        <a:srgbClr val="FFC000"/>
                      </a:solidFill>
                      <a:prstDash val="solid"/>
                      <a:round/>
                      <a:headEnd type="none" w="med" len="med"/>
                      <a:tailEnd type="none" w="med" len="med"/>
                    </a:lnT>
                    <a:lnB>
                      <a:noFill/>
                    </a:lnB>
                    <a:pattFill prst="dkVert">
                      <a:fgClr>
                        <a:srgbClr val="9BBB59"/>
                      </a:fgClr>
                      <a:bgClr>
                        <a:srgbClr val="FF9B14"/>
                      </a:bgClr>
                    </a:pattFill>
                  </a:tcPr>
                </a:tc>
                <a:extLst>
                  <a:ext uri="{0D108BD9-81ED-4DB2-BD59-A6C34878D82A}">
                    <a16:rowId xmlns:a16="http://schemas.microsoft.com/office/drawing/2014/main" val="10001"/>
                  </a:ext>
                </a:extLst>
              </a:tr>
              <a:tr h="336207">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4F6228"/>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10002"/>
                  </a:ext>
                </a:extLst>
              </a:tr>
              <a:tr h="316034">
                <a:tc>
                  <a:txBody>
                    <a:bodyPr/>
                    <a:lstStyle/>
                    <a:p>
                      <a:pPr algn="ctr" fontAlgn="b"/>
                      <a:r>
                        <a:rPr lang="fr-FR" sz="1100" b="1" i="0" u="none" strike="noStrike">
                          <a:solidFill>
                            <a:srgbClr val="000000"/>
                          </a:solidFill>
                          <a:effectLst/>
                          <a:latin typeface="Calibri"/>
                        </a:rPr>
                        <a:t>21</a:t>
                      </a:r>
                    </a:p>
                  </a:txBody>
                  <a:tcPr marL="3770" marR="3770" marT="3770" marB="0" anchor="b">
                    <a:lnL w="190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22</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23</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24</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25</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26</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27</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28</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29</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30</a:t>
                      </a:r>
                    </a:p>
                  </a:txBody>
                  <a:tcPr marL="3770" marR="3770" marT="3770" marB="0" anchor="b">
                    <a:lnL w="1270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31</a:t>
                      </a:r>
                    </a:p>
                  </a:txBody>
                  <a:tcPr marL="3770" marR="3770" marT="3770" marB="0" anchor="b">
                    <a:lnL w="190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32</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33</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34</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35</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36</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37</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38</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39</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40</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2700" cap="flat" cmpd="sng" algn="ctr">
                      <a:solidFill>
                        <a:srgbClr val="215967"/>
                      </a:solidFill>
                      <a:prstDash val="solid"/>
                      <a:round/>
                      <a:headEnd type="none" w="med" len="med"/>
                      <a:tailEnd type="none" w="med" len="med"/>
                    </a:lnB>
                  </a:tcPr>
                </a:tc>
                <a:extLst>
                  <a:ext uri="{0D108BD9-81ED-4DB2-BD59-A6C34878D82A}">
                    <a16:rowId xmlns:a16="http://schemas.microsoft.com/office/drawing/2014/main" val="10003"/>
                  </a:ext>
                </a:extLst>
              </a:tr>
              <a:tr h="305699">
                <a:tc>
                  <a:txBody>
                    <a:bodyPr/>
                    <a:lstStyle/>
                    <a:p>
                      <a:pPr algn="ctr" fontAlgn="b"/>
                      <a:r>
                        <a:rPr lang="fr-FR" sz="1100" b="1" i="0" u="none" strike="noStrike">
                          <a:solidFill>
                            <a:srgbClr val="000000"/>
                          </a:solidFill>
                          <a:effectLst/>
                          <a:latin typeface="French Script MT"/>
                        </a:rPr>
                        <a:t> </a:t>
                      </a:r>
                    </a:p>
                  </a:txBody>
                  <a:tcPr marL="3770" marR="3770" marT="3770" marB="0" anchor="b">
                    <a:lnL w="190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a:txBody>
                    <a:bodyPr/>
                    <a:lstStyle/>
                    <a:p>
                      <a:pPr algn="ctr" fontAlgn="b"/>
                      <a:r>
                        <a:rPr lang="fr-FR" sz="700" b="1" i="0" u="none" strike="noStrike">
                          <a:solidFill>
                            <a:srgbClr val="000000"/>
                          </a:solidFill>
                          <a:effectLst/>
                          <a:latin typeface="French Script MT"/>
                        </a:rPr>
                        <a:t>trente</a:t>
                      </a:r>
                    </a:p>
                  </a:txBody>
                  <a:tcPr marL="3770" marR="3770" marT="3770" marB="0" anchor="b">
                    <a:lnL w="1270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pattFill prst="dkVert">
                      <a:fgClr>
                        <a:srgbClr val="538DD5"/>
                      </a:fgClr>
                      <a:bgClr>
                        <a:srgbClr val="9BBB59"/>
                      </a:bgClr>
                    </a:patt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9050" cap="flat" cmpd="sng" algn="ctr">
                      <a:solidFill>
                        <a:srgbClr val="4F6228"/>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215967"/>
                      </a:solidFill>
                      <a:prstDash val="solid"/>
                      <a:round/>
                      <a:headEnd type="none" w="med" len="med"/>
                      <a:tailEnd type="none" w="med" len="med"/>
                    </a:lnL>
                    <a:lnR w="12700" cap="flat" cmpd="sng" algn="ctr">
                      <a:solidFill>
                        <a:srgbClr val="215967"/>
                      </a:solidFill>
                      <a:prstDash val="solid"/>
                      <a:round/>
                      <a:headEnd type="none" w="med" len="med"/>
                      <a:tailEnd type="none" w="med" len="med"/>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solidFill>
                      <a:srgbClr val="4BACC6"/>
                    </a:solidFill>
                  </a:tcPr>
                </a:tc>
                <a:tc>
                  <a:txBody>
                    <a:bodyPr/>
                    <a:lstStyle/>
                    <a:p>
                      <a:pPr algn="ctr" fontAlgn="b"/>
                      <a:r>
                        <a:rPr lang="fr-FR" sz="700" b="1" i="0" u="none" strike="noStrike">
                          <a:solidFill>
                            <a:srgbClr val="000000"/>
                          </a:solidFill>
                          <a:effectLst/>
                          <a:latin typeface="French Script MT"/>
                        </a:rPr>
                        <a:t>quarante</a:t>
                      </a:r>
                    </a:p>
                  </a:txBody>
                  <a:tcPr marL="3770" marR="3770" marT="3770" marB="0" anchor="b">
                    <a:lnL w="12700" cap="flat" cmpd="sng" algn="ctr">
                      <a:solidFill>
                        <a:srgbClr val="215967"/>
                      </a:solidFill>
                      <a:prstDash val="solid"/>
                      <a:round/>
                      <a:headEnd type="none" w="med" len="med"/>
                      <a:tailEnd type="none" w="med" len="med"/>
                    </a:lnL>
                    <a:lnR>
                      <a:noFill/>
                    </a:lnR>
                    <a:lnT w="12700" cap="flat" cmpd="sng" algn="ctr">
                      <a:solidFill>
                        <a:srgbClr val="215967"/>
                      </a:solidFill>
                      <a:prstDash val="solid"/>
                      <a:round/>
                      <a:headEnd type="none" w="med" len="med"/>
                      <a:tailEnd type="none" w="med" len="med"/>
                    </a:lnT>
                    <a:lnB w="19050" cap="flat" cmpd="sng" algn="ctr">
                      <a:solidFill>
                        <a:srgbClr val="215967"/>
                      </a:solidFill>
                      <a:prstDash val="solid"/>
                      <a:round/>
                      <a:headEnd type="none" w="med" len="med"/>
                      <a:tailEnd type="none" w="med" len="med"/>
                    </a:lnB>
                    <a:pattFill prst="dkVert">
                      <a:fgClr>
                        <a:srgbClr val="6B2ACE"/>
                      </a:fgClr>
                      <a:bgClr>
                        <a:srgbClr val="4BACC6"/>
                      </a:bgClr>
                    </a:pattFill>
                  </a:tcPr>
                </a:tc>
                <a:extLst>
                  <a:ext uri="{0D108BD9-81ED-4DB2-BD59-A6C34878D82A}">
                    <a16:rowId xmlns:a16="http://schemas.microsoft.com/office/drawing/2014/main" val="10004"/>
                  </a:ext>
                </a:extLst>
              </a:tr>
              <a:tr h="336207">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4F6228"/>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215967"/>
                      </a:solidFill>
                      <a:prstDash val="solid"/>
                      <a:round/>
                      <a:headEnd type="none" w="med" len="med"/>
                      <a:tailEnd type="none" w="med" len="med"/>
                    </a:lnT>
                    <a:lnB w="19050" cap="flat" cmpd="sng" algn="ctr">
                      <a:solidFill>
                        <a:srgbClr val="632523"/>
                      </a:solidFill>
                      <a:prstDash val="solid"/>
                      <a:round/>
                      <a:headEnd type="none" w="med" len="med"/>
                      <a:tailEnd type="none" w="med" len="med"/>
                    </a:lnB>
                  </a:tcPr>
                </a:tc>
                <a:extLst>
                  <a:ext uri="{0D108BD9-81ED-4DB2-BD59-A6C34878D82A}">
                    <a16:rowId xmlns:a16="http://schemas.microsoft.com/office/drawing/2014/main" val="10005"/>
                  </a:ext>
                </a:extLst>
              </a:tr>
              <a:tr h="316034">
                <a:tc>
                  <a:txBody>
                    <a:bodyPr/>
                    <a:lstStyle/>
                    <a:p>
                      <a:pPr algn="ctr" fontAlgn="b"/>
                      <a:r>
                        <a:rPr lang="fr-FR" sz="1100" b="1" i="0" u="none" strike="noStrike">
                          <a:solidFill>
                            <a:srgbClr val="000000"/>
                          </a:solidFill>
                          <a:effectLst/>
                          <a:latin typeface="Calibri"/>
                        </a:rPr>
                        <a:t>41</a:t>
                      </a:r>
                    </a:p>
                  </a:txBody>
                  <a:tcPr marL="3770" marR="3770" marT="3770" marB="0" anchor="b">
                    <a:lnL w="1905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42</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43</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44</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45</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46</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47</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48</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49</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50</a:t>
                      </a:r>
                    </a:p>
                  </a:txBody>
                  <a:tcPr marL="3770" marR="3770" marT="3770" marB="0" anchor="b">
                    <a:lnL w="1270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51</a:t>
                      </a:r>
                    </a:p>
                  </a:txBody>
                  <a:tcPr marL="3770" marR="3770" marT="3770" marB="0" anchor="b">
                    <a:lnL w="1905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52</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53</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54</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55</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56</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57</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58</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59</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60</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9050" cap="flat" cmpd="sng" algn="ctr">
                      <a:solidFill>
                        <a:srgbClr val="632523"/>
                      </a:solidFill>
                      <a:prstDash val="solid"/>
                      <a:round/>
                      <a:headEnd type="none" w="med" len="med"/>
                      <a:tailEnd type="none" w="med" len="med"/>
                    </a:lnT>
                    <a:lnB w="12700" cap="flat" cmpd="sng" algn="ctr">
                      <a:solidFill>
                        <a:srgbClr val="632523"/>
                      </a:solidFill>
                      <a:prstDash val="solid"/>
                      <a:round/>
                      <a:headEnd type="none" w="med" len="med"/>
                      <a:tailEnd type="none" w="med" len="med"/>
                    </a:lnB>
                  </a:tcPr>
                </a:tc>
                <a:extLst>
                  <a:ext uri="{0D108BD9-81ED-4DB2-BD59-A6C34878D82A}">
                    <a16:rowId xmlns:a16="http://schemas.microsoft.com/office/drawing/2014/main" val="10006"/>
                  </a:ext>
                </a:extLst>
              </a:tr>
              <a:tr h="267284">
                <a:tc>
                  <a:txBody>
                    <a:bodyPr/>
                    <a:lstStyle/>
                    <a:p>
                      <a:pPr algn="ctr" fontAlgn="b"/>
                      <a:r>
                        <a:rPr lang="fr-FR" sz="800" b="1" i="0" u="none" strike="noStrike">
                          <a:solidFill>
                            <a:srgbClr val="000000"/>
                          </a:solidFill>
                          <a:effectLst/>
                          <a:latin typeface="French Script MT"/>
                        </a:rPr>
                        <a:t> </a:t>
                      </a:r>
                    </a:p>
                  </a:txBody>
                  <a:tcPr marL="3770" marR="3770" marT="3770"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897FDA"/>
                    </a:solidFill>
                  </a:tcPr>
                </a:tc>
                <a:tc>
                  <a:txBody>
                    <a:bodyPr/>
                    <a:lstStyle/>
                    <a:p>
                      <a:pPr algn="ctr" fontAlgn="b"/>
                      <a:r>
                        <a:rPr lang="fr-FR" sz="700" b="1" i="0" u="none" strike="noStrike">
                          <a:solidFill>
                            <a:srgbClr val="000000"/>
                          </a:solidFill>
                          <a:effectLst/>
                          <a:latin typeface="French Script MT"/>
                        </a:rPr>
                        <a:t>cinquante</a:t>
                      </a:r>
                    </a:p>
                  </a:txBody>
                  <a:tcPr marL="3770" marR="3770" marT="3770" marB="0" anchor="b">
                    <a:lnL w="19050" cap="flat" cmpd="sng" algn="ctr">
                      <a:solidFill>
                        <a:srgbClr val="632523"/>
                      </a:solidFill>
                      <a:prstDash val="solid"/>
                      <a:round/>
                      <a:headEnd type="none" w="med" len="med"/>
                      <a:tailEnd type="none" w="med" len="med"/>
                    </a:lnL>
                    <a:lnR w="1905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pattFill prst="dkVert">
                      <a:fgClr>
                        <a:srgbClr val="CE6EC7"/>
                      </a:fgClr>
                      <a:bgClr>
                        <a:srgbClr val="795CCE"/>
                      </a:bgClr>
                    </a:patt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905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800" b="1" i="0" u="none" strike="noStrike">
                          <a:solidFill>
                            <a:srgbClr val="000000"/>
                          </a:solidFill>
                          <a:effectLst/>
                          <a:latin typeface="French Script MT"/>
                        </a:rPr>
                        <a:t> </a:t>
                      </a:r>
                    </a:p>
                  </a:txBody>
                  <a:tcPr marL="3770" marR="3770" marT="3770" marB="0" anchor="b">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solidFill>
                      <a:srgbClr val="C87BDA"/>
                    </a:solidFill>
                  </a:tcPr>
                </a:tc>
                <a:tc>
                  <a:txBody>
                    <a:bodyPr/>
                    <a:lstStyle/>
                    <a:p>
                      <a:pPr algn="ctr" fontAlgn="b"/>
                      <a:r>
                        <a:rPr lang="fr-FR" sz="700" b="1" i="0" u="none" strike="noStrike">
                          <a:solidFill>
                            <a:srgbClr val="000000"/>
                          </a:solidFill>
                          <a:effectLst/>
                          <a:latin typeface="French Script MT"/>
                        </a:rPr>
                        <a:t>soixante</a:t>
                      </a:r>
                    </a:p>
                  </a:txBody>
                  <a:tcPr marL="3770" marR="3770" marT="3770" marB="0" anchor="b">
                    <a:lnL w="12700" cap="flat" cmpd="sng" algn="ctr">
                      <a:solidFill>
                        <a:srgbClr val="632523"/>
                      </a:solidFill>
                      <a:prstDash val="solid"/>
                      <a:round/>
                      <a:headEnd type="none" w="med" len="med"/>
                      <a:tailEnd type="none" w="med" len="med"/>
                    </a:lnL>
                    <a:lnR>
                      <a:noFill/>
                    </a:lnR>
                    <a:lnT w="12700" cap="flat" cmpd="sng" algn="ctr">
                      <a:solidFill>
                        <a:srgbClr val="632523"/>
                      </a:solidFill>
                      <a:prstDash val="solid"/>
                      <a:round/>
                      <a:headEnd type="none" w="med" len="med"/>
                      <a:tailEnd type="none" w="med" len="med"/>
                    </a:lnT>
                    <a:lnB w="19050" cap="flat" cmpd="sng" algn="ctr">
                      <a:solidFill>
                        <a:srgbClr val="632523"/>
                      </a:solidFill>
                      <a:prstDash val="solid"/>
                      <a:round/>
                      <a:headEnd type="none" w="med" len="med"/>
                      <a:tailEnd type="none" w="med" len="med"/>
                    </a:lnB>
                    <a:pattFill prst="dkVert">
                      <a:fgClr>
                        <a:srgbClr val="CE662E"/>
                      </a:fgClr>
                      <a:bgClr>
                        <a:srgbClr val="C87BDA"/>
                      </a:bgClr>
                    </a:pattFill>
                  </a:tcPr>
                </a:tc>
                <a:extLst>
                  <a:ext uri="{0D108BD9-81ED-4DB2-BD59-A6C34878D82A}">
                    <a16:rowId xmlns:a16="http://schemas.microsoft.com/office/drawing/2014/main" val="10007"/>
                  </a:ext>
                </a:extLst>
              </a:tr>
              <a:tr h="100862">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632523"/>
                      </a:solidFill>
                      <a:prstDash val="solid"/>
                      <a:round/>
                      <a:headEnd type="none" w="med" len="med"/>
                      <a:tailEnd type="none" w="med" len="med"/>
                    </a:lnT>
                    <a:lnB>
                      <a:noFill/>
                    </a:lnB>
                  </a:tcPr>
                </a:tc>
                <a:extLst>
                  <a:ext uri="{0D108BD9-81ED-4DB2-BD59-A6C34878D82A}">
                    <a16:rowId xmlns:a16="http://schemas.microsoft.com/office/drawing/2014/main" val="10008"/>
                  </a:ext>
                </a:extLst>
              </a:tr>
              <a:tr h="95482">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a:noFill/>
                    </a:lnB>
                  </a:tcPr>
                </a:tc>
                <a:extLst>
                  <a:ext uri="{0D108BD9-81ED-4DB2-BD59-A6C34878D82A}">
                    <a16:rowId xmlns:a16="http://schemas.microsoft.com/office/drawing/2014/main" val="10009"/>
                  </a:ext>
                </a:extLst>
              </a:tr>
              <a:tr h="100862">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a:noFill/>
                    </a:lnT>
                    <a:lnB w="190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10"/>
                  </a:ext>
                </a:extLst>
              </a:tr>
              <a:tr h="316034">
                <a:tc>
                  <a:txBody>
                    <a:bodyPr/>
                    <a:lstStyle/>
                    <a:p>
                      <a:pPr algn="ctr" fontAlgn="b"/>
                      <a:r>
                        <a:rPr lang="fr-FR" sz="1100" b="1" i="0" u="none" strike="noStrike">
                          <a:solidFill>
                            <a:srgbClr val="000000"/>
                          </a:solidFill>
                          <a:effectLst/>
                          <a:latin typeface="Calibri"/>
                        </a:rPr>
                        <a:t>61</a:t>
                      </a:r>
                    </a:p>
                  </a:txBody>
                  <a:tcPr marL="3770" marR="3770" marT="3770" marB="0" anchor="b">
                    <a:lnL w="6350" cap="flat" cmpd="sng" algn="ctr">
                      <a:solidFill>
                        <a:srgbClr val="000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62</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63</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64</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65</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66</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67</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68</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69</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70</a:t>
                      </a:r>
                    </a:p>
                  </a:txBody>
                  <a:tcPr marL="3770" marR="3770" marT="3770" marB="0" anchor="b">
                    <a:lnL w="1270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71</a:t>
                      </a:r>
                    </a:p>
                  </a:txBody>
                  <a:tcPr marL="3770" marR="3770" marT="3770" marB="0" anchor="b">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72</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73</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74</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75</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76</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77</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78</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79</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80</a:t>
                      </a:r>
                    </a:p>
                  </a:txBody>
                  <a:tcPr marL="3770" marR="3770" marT="377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11"/>
                  </a:ext>
                </a:extLst>
              </a:tr>
              <a:tr h="387238">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270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19050" cap="flat" cmpd="sng" algn="ctr">
                      <a:solidFill>
                        <a:srgbClr val="FFC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1100" b="1" i="0" u="none" strike="noStrike">
                          <a:solidFill>
                            <a:srgbClr val="000000"/>
                          </a:solidFill>
                          <a:effectLst/>
                          <a:latin typeface="French Script MT"/>
                        </a:rPr>
                        <a:t> </a:t>
                      </a:r>
                    </a:p>
                  </a:txBody>
                  <a:tcPr marL="3770" marR="3770" marT="3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E6120"/>
                    </a:solidFill>
                  </a:tcPr>
                </a:tc>
                <a:tc>
                  <a:txBody>
                    <a:bodyPr/>
                    <a:lstStyle/>
                    <a:p>
                      <a:pPr algn="ctr" fontAlgn="b"/>
                      <a:r>
                        <a:rPr lang="fr-FR" sz="700" b="1" i="0" u="none" strike="noStrike">
                          <a:solidFill>
                            <a:srgbClr val="000000"/>
                          </a:solidFill>
                          <a:effectLst/>
                          <a:latin typeface="French Script MT"/>
                        </a:rPr>
                        <a:t>quatre-vingts</a:t>
                      </a:r>
                    </a:p>
                  </a:txBody>
                  <a:tcPr marL="3770" marR="3770" marT="3770" marB="0" anchor="b">
                    <a:lnL w="6350" cap="flat" cmpd="sng" algn="ctr">
                      <a:solidFill>
                        <a:srgbClr val="000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pattFill prst="dkVert">
                      <a:fgClr>
                        <a:srgbClr val="FF0000"/>
                      </a:fgClr>
                      <a:bgClr>
                        <a:srgbClr val="FE6120"/>
                      </a:bgClr>
                    </a:pattFill>
                  </a:tcPr>
                </a:tc>
                <a:extLst>
                  <a:ext uri="{0D108BD9-81ED-4DB2-BD59-A6C34878D82A}">
                    <a16:rowId xmlns:a16="http://schemas.microsoft.com/office/drawing/2014/main" val="10012"/>
                  </a:ext>
                </a:extLst>
              </a:tr>
              <a:tr h="336207">
                <a:tc>
                  <a:txBody>
                    <a:bodyPr/>
                    <a:lstStyle/>
                    <a:p>
                      <a:pPr algn="ctr" fontAlgn="b"/>
                      <a:endParaRPr lang="fr-FR" sz="1100" b="1" i="0" u="none" strike="noStrike" dirty="0">
                        <a:solidFill>
                          <a:srgbClr val="000000"/>
                        </a:solidFill>
                        <a:effectLst/>
                        <a:latin typeface="Pictchou"/>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Pictchou"/>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l" fontAlgn="b"/>
                      <a:endParaRPr lang="fr-FR" sz="300" b="0" i="0" u="none" strike="noStrike">
                        <a:solidFill>
                          <a:srgbClr val="000000"/>
                        </a:solidFill>
                        <a:effectLst/>
                        <a:latin typeface="Calibri"/>
                      </a:endParaRPr>
                    </a:p>
                  </a:txBody>
                  <a:tcPr marL="3770" marR="3770" marT="3770" marB="0" anchor="b">
                    <a:lnL>
                      <a:noFill/>
                    </a:lnL>
                    <a:lnR>
                      <a:noFill/>
                    </a:lnR>
                    <a:lnT w="19050" cap="flat" cmpd="sng" algn="ctr">
                      <a:solidFill>
                        <a:srgbClr val="FFC000"/>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extLst>
                  <a:ext uri="{0D108BD9-81ED-4DB2-BD59-A6C34878D82A}">
                    <a16:rowId xmlns:a16="http://schemas.microsoft.com/office/drawing/2014/main" val="10013"/>
                  </a:ext>
                </a:extLst>
              </a:tr>
              <a:tr h="309309">
                <a:tc>
                  <a:txBody>
                    <a:bodyPr/>
                    <a:lstStyle/>
                    <a:p>
                      <a:pPr algn="ctr" fontAlgn="b"/>
                      <a:r>
                        <a:rPr lang="fr-FR" sz="1100" b="1" i="0" u="none" strike="noStrike">
                          <a:solidFill>
                            <a:srgbClr val="000000"/>
                          </a:solidFill>
                          <a:effectLst/>
                          <a:latin typeface="Calibri"/>
                        </a:rPr>
                        <a:t>81</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82</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83</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84</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85</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86</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87</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88</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89</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90</a:t>
                      </a:r>
                    </a:p>
                  </a:txBody>
                  <a:tcPr marL="3770" marR="3770" marT="3770" marB="0" anchor="b">
                    <a:lnL w="12700" cap="flat" cmpd="sng" algn="ctr">
                      <a:solidFill>
                        <a:srgbClr val="F3972D"/>
                      </a:solidFill>
                      <a:prstDash val="solid"/>
                      <a:round/>
                      <a:headEnd type="none" w="med" len="med"/>
                      <a:tailEnd type="none" w="med" len="med"/>
                    </a:lnL>
                    <a:lnR w="1905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91</a:t>
                      </a:r>
                    </a:p>
                  </a:txBody>
                  <a:tcPr marL="3770" marR="3770" marT="3770" marB="0" anchor="b">
                    <a:lnL w="1905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92</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93</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94</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95</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96</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97</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98</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99</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a:rPr>
                        <a:t>100</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tcPr>
                </a:tc>
                <a:extLst>
                  <a:ext uri="{0D108BD9-81ED-4DB2-BD59-A6C34878D82A}">
                    <a16:rowId xmlns:a16="http://schemas.microsoft.com/office/drawing/2014/main" val="10014"/>
                  </a:ext>
                </a:extLst>
              </a:tr>
              <a:tr h="305699">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905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905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1100" b="1" i="0" u="none" strike="noStrike">
                          <a:solidFill>
                            <a:srgbClr val="FF582E"/>
                          </a:solidFill>
                          <a:effectLst/>
                          <a:latin typeface="French Script MT"/>
                        </a:rPr>
                        <a:t> </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solidFill>
                      <a:srgbClr val="FF0000"/>
                    </a:solidFill>
                  </a:tcPr>
                </a:tc>
                <a:tc>
                  <a:txBody>
                    <a:bodyPr/>
                    <a:lstStyle/>
                    <a:p>
                      <a:pPr algn="ctr" fontAlgn="b"/>
                      <a:r>
                        <a:rPr lang="fr-FR" sz="700" b="1" i="0" u="none" strike="noStrike" dirty="0">
                          <a:solidFill>
                            <a:srgbClr val="000000"/>
                          </a:solidFill>
                          <a:effectLst/>
                          <a:latin typeface="French Script MT"/>
                        </a:rPr>
                        <a:t>cent</a:t>
                      </a:r>
                    </a:p>
                  </a:txBody>
                  <a:tcPr marL="3770" marR="3770" marT="3770" marB="0" anchor="b">
                    <a:lnL w="12700" cap="flat" cmpd="sng" algn="ctr">
                      <a:solidFill>
                        <a:srgbClr val="F3972D"/>
                      </a:solidFill>
                      <a:prstDash val="solid"/>
                      <a:round/>
                      <a:headEnd type="none" w="med" len="med"/>
                      <a:tailEnd type="none" w="med" len="med"/>
                    </a:lnL>
                    <a:lnR w="12700" cap="flat" cmpd="sng" algn="ctr">
                      <a:solidFill>
                        <a:srgbClr val="F3972D"/>
                      </a:solidFill>
                      <a:prstDash val="solid"/>
                      <a:round/>
                      <a:headEnd type="none" w="med" len="med"/>
                      <a:tailEnd type="none" w="med" len="med"/>
                    </a:lnR>
                    <a:lnT w="12700" cap="flat" cmpd="sng" algn="ctr">
                      <a:solidFill>
                        <a:srgbClr val="F3972D"/>
                      </a:solidFill>
                      <a:prstDash val="solid"/>
                      <a:round/>
                      <a:headEnd type="none" w="med" len="med"/>
                      <a:tailEnd type="none" w="med" len="med"/>
                    </a:lnT>
                    <a:lnB w="12700" cap="flat" cmpd="sng" algn="ctr">
                      <a:solidFill>
                        <a:srgbClr val="F3972D"/>
                      </a:solidFill>
                      <a:prstDash val="solid"/>
                      <a:round/>
                      <a:headEnd type="none" w="med" len="med"/>
                      <a:tailEnd type="none" w="med" len="med"/>
                    </a:lnB>
                    <a:pattFill prst="dkVert">
                      <a:fgClr>
                        <a:srgbClr val="CE031E"/>
                      </a:fgClr>
                      <a:bgClr>
                        <a:srgbClr val="FFFFFF"/>
                      </a:bgClr>
                    </a:patt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945027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Espace réservé du pied de page 10">
            <a:extLst>
              <a:ext uri="{FF2B5EF4-FFF2-40B4-BE49-F238E27FC236}">
                <a16:creationId xmlns:a16="http://schemas.microsoft.com/office/drawing/2014/main" id="{F70138E8-34AA-43A2-9CE8-C2C37D8966A6}"/>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a:extLst>
              <a:ext uri="{FF2B5EF4-FFF2-40B4-BE49-F238E27FC236}">
                <a16:creationId xmlns:a16="http://schemas.microsoft.com/office/drawing/2014/main" id="{B9DC161E-FD60-4916-8AA5-97C2D245E42F}"/>
              </a:ext>
            </a:extLst>
          </p:cNvPr>
          <p:cNvSpPr>
            <a:spLocks noGrp="1"/>
          </p:cNvSpPr>
          <p:nvPr>
            <p:ph type="sldNum" sz="quarter" idx="12"/>
          </p:nvPr>
        </p:nvSpPr>
        <p:spPr/>
        <p:txBody>
          <a:bodyPr/>
          <a:lstStyle/>
          <a:p>
            <a:fld id="{CF4668DC-857F-487D-BFFA-8C0CA5037977}" type="slidenum">
              <a:rPr lang="fr-BE" smtClean="0">
                <a:solidFill>
                  <a:schemeClr val="tx1"/>
                </a:solidFill>
              </a:rPr>
              <a:pPr/>
              <a:t>33</a:t>
            </a:fld>
            <a:endParaRPr lang="fr-BE" dirty="0">
              <a:solidFill>
                <a:schemeClr val="tx1"/>
              </a:solidFill>
            </a:endParaRPr>
          </a:p>
        </p:txBody>
      </p:sp>
      <p:grpSp>
        <p:nvGrpSpPr>
          <p:cNvPr id="9" name="Groupe 8">
            <a:extLst>
              <a:ext uri="{FF2B5EF4-FFF2-40B4-BE49-F238E27FC236}">
                <a16:creationId xmlns:a16="http://schemas.microsoft.com/office/drawing/2014/main" id="{DF50A3BF-A900-4B7A-8EF6-C7E3DA131A97}"/>
              </a:ext>
            </a:extLst>
          </p:cNvPr>
          <p:cNvGrpSpPr/>
          <p:nvPr/>
        </p:nvGrpSpPr>
        <p:grpSpPr>
          <a:xfrm>
            <a:off x="1549074" y="376955"/>
            <a:ext cx="9049728" cy="5092581"/>
            <a:chOff x="25074" y="404663"/>
            <a:chExt cx="9049728" cy="5092581"/>
          </a:xfrm>
        </p:grpSpPr>
        <p:grpSp>
          <p:nvGrpSpPr>
            <p:cNvPr id="3" name="Groupe 2">
              <a:extLst>
                <a:ext uri="{FF2B5EF4-FFF2-40B4-BE49-F238E27FC236}">
                  <a16:creationId xmlns:a16="http://schemas.microsoft.com/office/drawing/2014/main" id="{0959C139-8CAF-44BD-B824-8EEABDA17A49}"/>
                </a:ext>
              </a:extLst>
            </p:cNvPr>
            <p:cNvGrpSpPr/>
            <p:nvPr/>
          </p:nvGrpSpPr>
          <p:grpSpPr>
            <a:xfrm>
              <a:off x="25074" y="404664"/>
              <a:ext cx="9034655" cy="5092580"/>
              <a:chOff x="42342" y="1432764"/>
              <a:chExt cx="9034655" cy="5092580"/>
            </a:xfrm>
          </p:grpSpPr>
          <p:pic>
            <p:nvPicPr>
              <p:cNvPr id="5" name="Image 4">
                <a:extLst>
                  <a:ext uri="{FF2B5EF4-FFF2-40B4-BE49-F238E27FC236}">
                    <a16:creationId xmlns:a16="http://schemas.microsoft.com/office/drawing/2014/main" id="{4008844E-7ACE-4C1E-88A5-48D03C211CC8}"/>
                  </a:ext>
                </a:extLst>
              </p:cNvPr>
              <p:cNvPicPr>
                <a:picLocks noChangeAspect="1"/>
              </p:cNvPicPr>
              <p:nvPr/>
            </p:nvPicPr>
            <p:blipFill>
              <a:blip r:embed="rId3" cstate="print"/>
              <a:stretch>
                <a:fillRect/>
              </a:stretch>
            </p:blipFill>
            <p:spPr>
              <a:xfrm>
                <a:off x="42342" y="1432764"/>
                <a:ext cx="4524653" cy="832674"/>
              </a:xfrm>
              <a:prstGeom prst="rect">
                <a:avLst/>
              </a:prstGeom>
            </p:spPr>
          </p:pic>
          <p:pic>
            <p:nvPicPr>
              <p:cNvPr id="6" name="Image 5">
                <a:extLst>
                  <a:ext uri="{FF2B5EF4-FFF2-40B4-BE49-F238E27FC236}">
                    <a16:creationId xmlns:a16="http://schemas.microsoft.com/office/drawing/2014/main" id="{937EBB2E-1392-4ACB-BC64-9D00E2266057}"/>
                  </a:ext>
                </a:extLst>
              </p:cNvPr>
              <p:cNvPicPr>
                <a:picLocks noChangeAspect="1"/>
              </p:cNvPicPr>
              <p:nvPr/>
            </p:nvPicPr>
            <p:blipFill>
              <a:blip r:embed="rId4" cstate="print"/>
              <a:stretch>
                <a:fillRect/>
              </a:stretch>
            </p:blipFill>
            <p:spPr>
              <a:xfrm>
                <a:off x="4499992" y="1435485"/>
                <a:ext cx="4577005" cy="841387"/>
              </a:xfrm>
              <a:prstGeom prst="rect">
                <a:avLst/>
              </a:prstGeom>
            </p:spPr>
          </p:pic>
          <p:pic>
            <p:nvPicPr>
              <p:cNvPr id="7" name="Image 6">
                <a:extLst>
                  <a:ext uri="{FF2B5EF4-FFF2-40B4-BE49-F238E27FC236}">
                    <a16:creationId xmlns:a16="http://schemas.microsoft.com/office/drawing/2014/main" id="{C6D22A8B-0B3F-4204-ADA3-EA6545F9AA56}"/>
                  </a:ext>
                </a:extLst>
              </p:cNvPr>
              <p:cNvPicPr>
                <a:picLocks noChangeAspect="1"/>
              </p:cNvPicPr>
              <p:nvPr/>
            </p:nvPicPr>
            <p:blipFill>
              <a:blip r:embed="rId5" cstate="print"/>
              <a:stretch>
                <a:fillRect/>
              </a:stretch>
            </p:blipFill>
            <p:spPr>
              <a:xfrm>
                <a:off x="477789" y="2570046"/>
                <a:ext cx="4022204" cy="823578"/>
              </a:xfrm>
              <a:prstGeom prst="rect">
                <a:avLst/>
              </a:prstGeom>
            </p:spPr>
          </p:pic>
          <p:pic>
            <p:nvPicPr>
              <p:cNvPr id="8" name="Image 7">
                <a:extLst>
                  <a:ext uri="{FF2B5EF4-FFF2-40B4-BE49-F238E27FC236}">
                    <a16:creationId xmlns:a16="http://schemas.microsoft.com/office/drawing/2014/main" id="{D7E69255-2CFA-465D-A15B-20B6372A784F}"/>
                  </a:ext>
                </a:extLst>
              </p:cNvPr>
              <p:cNvPicPr>
                <a:picLocks noChangeAspect="1"/>
              </p:cNvPicPr>
              <p:nvPr/>
            </p:nvPicPr>
            <p:blipFill>
              <a:blip r:embed="rId6" cstate="print"/>
              <a:stretch>
                <a:fillRect/>
              </a:stretch>
            </p:blipFill>
            <p:spPr>
              <a:xfrm>
                <a:off x="4499992" y="2578531"/>
                <a:ext cx="4007726" cy="804956"/>
              </a:xfrm>
              <a:prstGeom prst="rect">
                <a:avLst/>
              </a:prstGeom>
            </p:spPr>
          </p:pic>
          <p:pic>
            <p:nvPicPr>
              <p:cNvPr id="10" name="Image 9">
                <a:extLst>
                  <a:ext uri="{FF2B5EF4-FFF2-40B4-BE49-F238E27FC236}">
                    <a16:creationId xmlns:a16="http://schemas.microsoft.com/office/drawing/2014/main" id="{6427F784-41E7-41A6-AE23-DDAB0DC5A9F9}"/>
                  </a:ext>
                </a:extLst>
              </p:cNvPr>
              <p:cNvPicPr>
                <a:picLocks noChangeAspect="1"/>
              </p:cNvPicPr>
              <p:nvPr/>
            </p:nvPicPr>
            <p:blipFill>
              <a:blip r:embed="rId7" cstate="print"/>
              <a:stretch>
                <a:fillRect/>
              </a:stretch>
            </p:blipFill>
            <p:spPr>
              <a:xfrm>
                <a:off x="457200" y="3495308"/>
                <a:ext cx="4002187" cy="810656"/>
              </a:xfrm>
              <a:prstGeom prst="rect">
                <a:avLst/>
              </a:prstGeom>
            </p:spPr>
          </p:pic>
          <p:pic>
            <p:nvPicPr>
              <p:cNvPr id="12" name="Image 11">
                <a:extLst>
                  <a:ext uri="{FF2B5EF4-FFF2-40B4-BE49-F238E27FC236}">
                    <a16:creationId xmlns:a16="http://schemas.microsoft.com/office/drawing/2014/main" id="{64F52FE5-039A-41AC-854D-BC038BAA580F}"/>
                  </a:ext>
                </a:extLst>
              </p:cNvPr>
              <p:cNvPicPr>
                <a:picLocks noChangeAspect="1"/>
              </p:cNvPicPr>
              <p:nvPr/>
            </p:nvPicPr>
            <p:blipFill>
              <a:blip r:embed="rId8" cstate="print"/>
              <a:stretch>
                <a:fillRect/>
              </a:stretch>
            </p:blipFill>
            <p:spPr>
              <a:xfrm>
                <a:off x="4459602" y="3501008"/>
                <a:ext cx="4007726" cy="804956"/>
              </a:xfrm>
              <a:prstGeom prst="rect">
                <a:avLst/>
              </a:prstGeom>
            </p:spPr>
          </p:pic>
          <p:pic>
            <p:nvPicPr>
              <p:cNvPr id="13" name="Image 12">
                <a:extLst>
                  <a:ext uri="{FF2B5EF4-FFF2-40B4-BE49-F238E27FC236}">
                    <a16:creationId xmlns:a16="http://schemas.microsoft.com/office/drawing/2014/main" id="{35714AFF-1652-4BE0-AF48-B0F715B5FE89}"/>
                  </a:ext>
                </a:extLst>
              </p:cNvPr>
              <p:cNvPicPr>
                <a:picLocks noChangeAspect="1"/>
              </p:cNvPicPr>
              <p:nvPr/>
            </p:nvPicPr>
            <p:blipFill>
              <a:blip r:embed="rId9" cstate="print"/>
              <a:stretch>
                <a:fillRect/>
              </a:stretch>
            </p:blipFill>
            <p:spPr>
              <a:xfrm>
                <a:off x="539552" y="4586270"/>
                <a:ext cx="4027443" cy="804810"/>
              </a:xfrm>
              <a:prstGeom prst="rect">
                <a:avLst/>
              </a:prstGeom>
            </p:spPr>
          </p:pic>
          <p:pic>
            <p:nvPicPr>
              <p:cNvPr id="14" name="Image 13">
                <a:extLst>
                  <a:ext uri="{FF2B5EF4-FFF2-40B4-BE49-F238E27FC236}">
                    <a16:creationId xmlns:a16="http://schemas.microsoft.com/office/drawing/2014/main" id="{45F71848-DDAA-4237-89A7-953BC2E7222E}"/>
                  </a:ext>
                </a:extLst>
              </p:cNvPr>
              <p:cNvPicPr>
                <a:picLocks noChangeAspect="1"/>
              </p:cNvPicPr>
              <p:nvPr/>
            </p:nvPicPr>
            <p:blipFill>
              <a:blip r:embed="rId10" cstate="print"/>
              <a:stretch>
                <a:fillRect/>
              </a:stretch>
            </p:blipFill>
            <p:spPr>
              <a:xfrm>
                <a:off x="4506888" y="4592306"/>
                <a:ext cx="4464496" cy="786052"/>
              </a:xfrm>
              <a:prstGeom prst="rect">
                <a:avLst/>
              </a:prstGeom>
            </p:spPr>
          </p:pic>
          <p:pic>
            <p:nvPicPr>
              <p:cNvPr id="15" name="Image 14">
                <a:extLst>
                  <a:ext uri="{FF2B5EF4-FFF2-40B4-BE49-F238E27FC236}">
                    <a16:creationId xmlns:a16="http://schemas.microsoft.com/office/drawing/2014/main" id="{F1019AB3-2635-48E6-AA77-77527B1B6256}"/>
                  </a:ext>
                </a:extLst>
              </p:cNvPr>
              <p:cNvPicPr>
                <a:picLocks noChangeAspect="1"/>
              </p:cNvPicPr>
              <p:nvPr/>
            </p:nvPicPr>
            <p:blipFill>
              <a:blip r:embed="rId11" cstate="print"/>
              <a:stretch>
                <a:fillRect/>
              </a:stretch>
            </p:blipFill>
            <p:spPr>
              <a:xfrm>
                <a:off x="537291" y="5680017"/>
                <a:ext cx="4070289" cy="819591"/>
              </a:xfrm>
              <a:prstGeom prst="rect">
                <a:avLst/>
              </a:prstGeom>
            </p:spPr>
          </p:pic>
          <p:pic>
            <p:nvPicPr>
              <p:cNvPr id="16" name="Image 15">
                <a:extLst>
                  <a:ext uri="{FF2B5EF4-FFF2-40B4-BE49-F238E27FC236}">
                    <a16:creationId xmlns:a16="http://schemas.microsoft.com/office/drawing/2014/main" id="{C048F475-1C7D-4F7F-9835-99AE4A7424FF}"/>
                  </a:ext>
                </a:extLst>
              </p:cNvPr>
              <p:cNvPicPr>
                <a:picLocks noChangeAspect="1"/>
              </p:cNvPicPr>
              <p:nvPr/>
            </p:nvPicPr>
            <p:blipFill>
              <a:blip r:embed="rId12" cstate="print"/>
              <a:stretch>
                <a:fillRect/>
              </a:stretch>
            </p:blipFill>
            <p:spPr>
              <a:xfrm>
                <a:off x="4551886" y="5680017"/>
                <a:ext cx="4412602" cy="845327"/>
              </a:xfrm>
              <a:prstGeom prst="rect">
                <a:avLst/>
              </a:prstGeom>
            </p:spPr>
          </p:pic>
        </p:grpSp>
        <p:sp>
          <p:nvSpPr>
            <p:cNvPr id="2" name="Rectangle 1">
              <a:extLst>
                <a:ext uri="{FF2B5EF4-FFF2-40B4-BE49-F238E27FC236}">
                  <a16:creationId xmlns:a16="http://schemas.microsoft.com/office/drawing/2014/main" id="{191205CE-B465-4C6B-9AC2-2033AA12D7CB}"/>
                </a:ext>
              </a:extLst>
            </p:cNvPr>
            <p:cNvSpPr/>
            <p:nvPr/>
          </p:nvSpPr>
          <p:spPr>
            <a:xfrm>
              <a:off x="8507718" y="3544197"/>
              <a:ext cx="456770" cy="78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63788AFC-BA26-4BAD-BC8F-C01478F8401A}"/>
                </a:ext>
              </a:extLst>
            </p:cNvPr>
            <p:cNvSpPr/>
            <p:nvPr/>
          </p:nvSpPr>
          <p:spPr>
            <a:xfrm>
              <a:off x="8512419" y="4651917"/>
              <a:ext cx="456770" cy="78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4E4E0075-8B3E-4C29-9186-B375236C399E}"/>
                </a:ext>
              </a:extLst>
            </p:cNvPr>
            <p:cNvSpPr/>
            <p:nvPr/>
          </p:nvSpPr>
          <p:spPr>
            <a:xfrm>
              <a:off x="8618032" y="404663"/>
              <a:ext cx="456770" cy="832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17">
            <a:extLst>
              <a:ext uri="{FF2B5EF4-FFF2-40B4-BE49-F238E27FC236}">
                <a16:creationId xmlns:a16="http://schemas.microsoft.com/office/drawing/2014/main" id="{272E8326-7AB5-4153-943B-FFC2C1BB5EFF}"/>
              </a:ext>
            </a:extLst>
          </p:cNvPr>
          <p:cNvSpPr txBox="1"/>
          <p:nvPr/>
        </p:nvSpPr>
        <p:spPr>
          <a:xfrm>
            <a:off x="1813924" y="6269622"/>
            <a:ext cx="8160137" cy="369332"/>
          </a:xfrm>
          <a:prstGeom prst="rect">
            <a:avLst/>
          </a:prstGeom>
          <a:noFill/>
        </p:spPr>
        <p:txBody>
          <a:bodyPr wrap="square" rtlCol="0">
            <a:spAutoFit/>
          </a:bodyPr>
          <a:lstStyle/>
          <a:p>
            <a:r>
              <a:rPr lang="fr-FR" b="1" u="sng" dirty="0"/>
              <a:t>File</a:t>
            </a:r>
            <a:r>
              <a:rPr lang="fr-FR" dirty="0"/>
              <a:t> numérique affichable sur les murs de la classe, plusieurs mètres de long</a:t>
            </a:r>
          </a:p>
        </p:txBody>
      </p:sp>
    </p:spTree>
    <p:extLst>
      <p:ext uri="{BB962C8B-B14F-4D97-AF65-F5344CB8AC3E}">
        <p14:creationId xmlns:p14="http://schemas.microsoft.com/office/powerpoint/2010/main" val="3276187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4DD971C-6F0E-42EC-A475-47FCD8E497B4}"/>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34</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01800" y="1854116"/>
          <a:ext cx="8788400" cy="2641600"/>
        </p:xfrm>
        <a:graphic>
          <a:graphicData uri="http://schemas.openxmlformats.org/presentationml/2006/ole">
            <mc:AlternateContent xmlns:mc="http://schemas.openxmlformats.org/markup-compatibility/2006">
              <mc:Choice xmlns:v="urn:schemas-microsoft-com:vml" Requires="v">
                <p:oleObj spid="_x0000_s1136"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1854116"/>
                        <a:ext cx="8788400" cy="2641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ZoneTexte 2">
            <a:extLst>
              <a:ext uri="{FF2B5EF4-FFF2-40B4-BE49-F238E27FC236}">
                <a16:creationId xmlns:a16="http://schemas.microsoft.com/office/drawing/2014/main" id="{81492DBA-D114-4AFC-88B1-0B2FDFFC79B7}"/>
              </a:ext>
            </a:extLst>
          </p:cNvPr>
          <p:cNvSpPr txBox="1"/>
          <p:nvPr/>
        </p:nvSpPr>
        <p:spPr>
          <a:xfrm>
            <a:off x="4583832" y="1484784"/>
            <a:ext cx="3816424" cy="369332"/>
          </a:xfrm>
          <a:prstGeom prst="rect">
            <a:avLst/>
          </a:prstGeom>
          <a:noFill/>
        </p:spPr>
        <p:txBody>
          <a:bodyPr wrap="square" rtlCol="0">
            <a:spAutoFit/>
          </a:bodyPr>
          <a:lstStyle/>
          <a:p>
            <a:r>
              <a:rPr lang="fr-FR" dirty="0"/>
              <a:t>La numération orale (comptine)</a:t>
            </a:r>
          </a:p>
        </p:txBody>
      </p:sp>
      <p:sp>
        <p:nvSpPr>
          <p:cNvPr id="7" name="Rectangle 6">
            <a:extLst>
              <a:ext uri="{FF2B5EF4-FFF2-40B4-BE49-F238E27FC236}">
                <a16:creationId xmlns:a16="http://schemas.microsoft.com/office/drawing/2014/main" id="{0DEE5A64-65CF-45BC-B259-7FB2044EBBB9}"/>
              </a:ext>
            </a:extLst>
          </p:cNvPr>
          <p:cNvSpPr/>
          <p:nvPr/>
        </p:nvSpPr>
        <p:spPr>
          <a:xfrm>
            <a:off x="2207568" y="433832"/>
            <a:ext cx="7776864" cy="830997"/>
          </a:xfrm>
          <a:prstGeom prst="rect">
            <a:avLst/>
          </a:prstGeom>
        </p:spPr>
        <p:txBody>
          <a:bodyPr wrap="square">
            <a:spAutoFit/>
          </a:bodyPr>
          <a:lstStyle/>
          <a:p>
            <a:pPr lvl="0"/>
            <a:r>
              <a:rPr lang="fr-FR" sz="2400" dirty="0">
                <a:solidFill>
                  <a:srgbClr val="92D050"/>
                </a:solidFill>
              </a:rPr>
              <a:t>Programmation de la progression au CP de l’enseignement de la numération orale</a:t>
            </a:r>
          </a:p>
        </p:txBody>
      </p:sp>
    </p:spTree>
    <p:extLst>
      <p:ext uri="{BB962C8B-B14F-4D97-AF65-F5344CB8AC3E}">
        <p14:creationId xmlns:p14="http://schemas.microsoft.com/office/powerpoint/2010/main" val="1192775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1094" y="598163"/>
            <a:ext cx="8229600" cy="990600"/>
          </a:xfrm>
        </p:spPr>
        <p:txBody>
          <a:bodyPr>
            <a:normAutofit/>
          </a:bodyPr>
          <a:lstStyle/>
          <a:p>
            <a:r>
              <a:rPr lang="fr-FR" sz="2800" dirty="0"/>
              <a:t>Quelques principes</a:t>
            </a:r>
          </a:p>
        </p:txBody>
      </p:sp>
      <p:sp>
        <p:nvSpPr>
          <p:cNvPr id="3" name="Espace réservé du contenu 2"/>
          <p:cNvSpPr>
            <a:spLocks noGrp="1"/>
          </p:cNvSpPr>
          <p:nvPr>
            <p:ph idx="1"/>
          </p:nvPr>
        </p:nvSpPr>
        <p:spPr>
          <a:xfrm>
            <a:off x="905562" y="1382009"/>
            <a:ext cx="8784976" cy="3978267"/>
          </a:xfrm>
        </p:spPr>
        <p:txBody>
          <a:bodyPr>
            <a:noAutofit/>
          </a:bodyPr>
          <a:lstStyle/>
          <a:p>
            <a:pPr marL="0" indent="0">
              <a:buNone/>
            </a:pPr>
            <a:endParaRPr lang="fr-FR" sz="2000" dirty="0"/>
          </a:p>
          <a:p>
            <a:pPr marL="0" indent="0">
              <a:buNone/>
            </a:pPr>
            <a:r>
              <a:rPr lang="fr-FR" sz="2400" dirty="0">
                <a:solidFill>
                  <a:schemeClr val="tx1"/>
                </a:solidFill>
              </a:rPr>
              <a:t>B. Numération écrite chiffrée : la construire et non décrypter</a:t>
            </a:r>
          </a:p>
          <a:p>
            <a:pPr marL="0" indent="0">
              <a:buNone/>
            </a:pPr>
            <a:r>
              <a:rPr lang="fr-FR" sz="2400" dirty="0">
                <a:solidFill>
                  <a:schemeClr val="tx1"/>
                </a:solidFill>
              </a:rPr>
              <a:t>    des écritures déjà là</a:t>
            </a:r>
          </a:p>
          <a:p>
            <a:pPr lvl="1"/>
            <a:r>
              <a:rPr lang="fr-FR" sz="2400" dirty="0">
                <a:solidFill>
                  <a:schemeClr val="tx1"/>
                </a:solidFill>
              </a:rPr>
              <a:t>à partir de nombres dont les élèves ne connaissent pas encore le nom </a:t>
            </a:r>
          </a:p>
          <a:p>
            <a:pPr lvl="1"/>
            <a:r>
              <a:rPr lang="fr-FR" sz="2400" dirty="0">
                <a:solidFill>
                  <a:schemeClr val="tx1"/>
                </a:solidFill>
              </a:rPr>
              <a:t>proposer des tâches de comparaison</a:t>
            </a:r>
          </a:p>
          <a:p>
            <a:pPr marL="0" indent="0">
              <a:buNone/>
            </a:pPr>
            <a:endParaRPr lang="fr-FR" sz="2000" dirty="0"/>
          </a:p>
        </p:txBody>
      </p:sp>
      <p:sp>
        <p:nvSpPr>
          <p:cNvPr id="22" name="Espace réservé du pied de page 21">
            <a:extLst>
              <a:ext uri="{FF2B5EF4-FFF2-40B4-BE49-F238E27FC236}">
                <a16:creationId xmlns:a16="http://schemas.microsoft.com/office/drawing/2014/main" id="{DE5BD21E-1211-4BA6-B1FD-85824557D843}"/>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35</a:t>
            </a:fld>
            <a:endParaRPr lang="fr-BE"/>
          </a:p>
        </p:txBody>
      </p:sp>
    </p:spTree>
    <p:extLst>
      <p:ext uri="{BB962C8B-B14F-4D97-AF65-F5344CB8AC3E}">
        <p14:creationId xmlns:p14="http://schemas.microsoft.com/office/powerpoint/2010/main" val="3303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A15E8E09-1595-46CC-A5B6-4CDE3D23D2CB}"/>
              </a:ext>
            </a:extLst>
          </p:cNvPr>
          <p:cNvSpPr>
            <a:spLocks noGrp="1"/>
          </p:cNvSpPr>
          <p:nvPr>
            <p:ph sz="quarter" idx="2"/>
          </p:nvPr>
        </p:nvSpPr>
        <p:spPr>
          <a:xfrm>
            <a:off x="1787233" y="527032"/>
            <a:ext cx="6803430" cy="2515996"/>
          </a:xfrm>
        </p:spPr>
        <p:txBody>
          <a:bodyPr>
            <a:noAutofit/>
          </a:bodyPr>
          <a:lstStyle/>
          <a:p>
            <a:r>
              <a:rPr lang="fr-FR" sz="2400" dirty="0">
                <a:solidFill>
                  <a:schemeClr val="tx1"/>
                </a:solidFill>
              </a:rPr>
              <a:t>Comparer rapidement le cardinal de 2 collections d’objets, en augmentant les quantités en jeu</a:t>
            </a:r>
          </a:p>
          <a:p>
            <a:endParaRPr lang="fr-FR" sz="2400" dirty="0">
              <a:solidFill>
                <a:schemeClr val="tx1"/>
              </a:solidFill>
            </a:endParaRPr>
          </a:p>
          <a:p>
            <a:r>
              <a:rPr lang="fr-FR" sz="2400" dirty="0">
                <a:solidFill>
                  <a:schemeClr val="tx1"/>
                </a:solidFill>
                <a:sym typeface="Wingdings" pitchFamily="2" charset="2"/>
              </a:rPr>
              <a:t>la solution du problème passe par l’organisation en groupes identiques</a:t>
            </a:r>
            <a:endParaRPr lang="fr-FR" sz="2400" dirty="0">
              <a:solidFill>
                <a:schemeClr val="tx1"/>
              </a:solidFill>
            </a:endParaRPr>
          </a:p>
        </p:txBody>
      </p:sp>
      <p:sp>
        <p:nvSpPr>
          <p:cNvPr id="5" name="Espace réservé du pied de page 4">
            <a:extLst>
              <a:ext uri="{FF2B5EF4-FFF2-40B4-BE49-F238E27FC236}">
                <a16:creationId xmlns:a16="http://schemas.microsoft.com/office/drawing/2014/main" id="{5E6E5677-C9ED-467F-8C6F-4B6D08336156}"/>
              </a:ext>
            </a:extLst>
          </p:cNvPr>
          <p:cNvSpPr>
            <a:spLocks noGrp="1"/>
          </p:cNvSpPr>
          <p:nvPr>
            <p:ph type="ftr" sz="quarter" idx="11"/>
          </p:nvPr>
        </p:nvSpPr>
        <p:spPr/>
        <p:txBody>
          <a:bodyPr/>
          <a:lstStyle/>
          <a:p>
            <a:pPr>
              <a:defRPr/>
            </a:pPr>
            <a:r>
              <a:rPr lang="fr-FR"/>
              <a:t>source : conférence Eric Mounier</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a:solidFill>
                  <a:schemeClr val="bg1"/>
                </a:solidFill>
              </a:rPr>
              <a:pPr eaLnBrk="1" hangingPunct="1"/>
              <a:t>36</a:t>
            </a:fld>
            <a:endParaRPr lang="fr-FR" sz="1400" dirty="0">
              <a:solidFill>
                <a:schemeClr val="bg1"/>
              </a:solidFill>
            </a:endParaRPr>
          </a:p>
        </p:txBody>
      </p:sp>
      <p:grpSp>
        <p:nvGrpSpPr>
          <p:cNvPr id="15367" name="Groupe 7"/>
          <p:cNvGrpSpPr>
            <a:grpSpLocks/>
          </p:cNvGrpSpPr>
          <p:nvPr/>
        </p:nvGrpSpPr>
        <p:grpSpPr bwMode="auto">
          <a:xfrm>
            <a:off x="1823624" y="3458724"/>
            <a:ext cx="1755775" cy="2174875"/>
            <a:chOff x="766118" y="1550534"/>
            <a:chExt cx="3168352" cy="4464496"/>
          </a:xfrm>
        </p:grpSpPr>
        <p:sp>
          <p:nvSpPr>
            <p:cNvPr id="9" name="Rectangle 8"/>
            <p:cNvSpPr/>
            <p:nvPr/>
          </p:nvSpPr>
          <p:spPr>
            <a:xfrm>
              <a:off x="766118"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nvGrpSpPr>
            <p:cNvPr id="15386" name="Groupe 9"/>
            <p:cNvGrpSpPr>
              <a:grpSpLocks/>
            </p:cNvGrpSpPr>
            <p:nvPr/>
          </p:nvGrpSpPr>
          <p:grpSpPr bwMode="auto">
            <a:xfrm>
              <a:off x="1331640" y="2494227"/>
              <a:ext cx="471611" cy="456819"/>
              <a:chOff x="2750716" y="260648"/>
              <a:chExt cx="471611" cy="456819"/>
            </a:xfrm>
          </p:grpSpPr>
          <p:pic>
            <p:nvPicPr>
              <p:cNvPr id="153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4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5387" name="Groupe 12"/>
            <p:cNvGrpSpPr>
              <a:grpSpLocks/>
            </p:cNvGrpSpPr>
            <p:nvPr/>
          </p:nvGrpSpPr>
          <p:grpSpPr bwMode="auto">
            <a:xfrm>
              <a:off x="2267744" y="4162323"/>
              <a:ext cx="471611" cy="456819"/>
              <a:chOff x="2750716" y="260648"/>
              <a:chExt cx="471611" cy="456819"/>
            </a:xfrm>
          </p:grpSpPr>
          <p:pic>
            <p:nvPicPr>
              <p:cNvPr id="153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5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833" y="2400408"/>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714" y="2996952"/>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264" y="2334893"/>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5368" name="Groupe 26"/>
          <p:cNvGrpSpPr>
            <a:grpSpLocks/>
          </p:cNvGrpSpPr>
          <p:nvPr/>
        </p:nvGrpSpPr>
        <p:grpSpPr bwMode="auto">
          <a:xfrm>
            <a:off x="5781101" y="3425203"/>
            <a:ext cx="1698625" cy="2174875"/>
            <a:chOff x="4721732" y="1550534"/>
            <a:chExt cx="3168352" cy="4464496"/>
          </a:xfrm>
        </p:grpSpPr>
        <p:sp>
          <p:nvSpPr>
            <p:cNvPr id="28" name="Rectangle 27"/>
            <p:cNvSpPr/>
            <p:nvPr/>
          </p:nvSpPr>
          <p:spPr>
            <a:xfrm>
              <a:off x="4721732"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3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1790" y="1844824"/>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3240" y="2252946"/>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5908" y="2648397"/>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615" y="2996952"/>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515" y="3668938"/>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183" y="4064389"/>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170" y="3175091"/>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620" y="3583213"/>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7288" y="3978664"/>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0340" y="4676808"/>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6054" y="5171956"/>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1563" y="5394656"/>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2167221"/>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0958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A15E8E09-1595-46CC-A5B6-4CDE3D23D2CB}"/>
              </a:ext>
            </a:extLst>
          </p:cNvPr>
          <p:cNvSpPr>
            <a:spLocks noGrp="1"/>
          </p:cNvSpPr>
          <p:nvPr>
            <p:ph sz="quarter" idx="2"/>
          </p:nvPr>
        </p:nvSpPr>
        <p:spPr>
          <a:xfrm>
            <a:off x="1787233" y="527032"/>
            <a:ext cx="6803430" cy="2515996"/>
          </a:xfrm>
        </p:spPr>
        <p:txBody>
          <a:bodyPr>
            <a:noAutofit/>
          </a:bodyPr>
          <a:lstStyle/>
          <a:p>
            <a:r>
              <a:rPr lang="fr-FR" sz="2400" dirty="0">
                <a:solidFill>
                  <a:schemeClr val="tx1"/>
                </a:solidFill>
              </a:rPr>
              <a:t>Comparer rapidement le cardinal de 2 collections d’objets, en augmentant les quantités en jeu</a:t>
            </a:r>
          </a:p>
          <a:p>
            <a:endParaRPr lang="fr-FR" sz="2400" dirty="0">
              <a:solidFill>
                <a:schemeClr val="tx1"/>
              </a:solidFill>
            </a:endParaRPr>
          </a:p>
          <a:p>
            <a:r>
              <a:rPr lang="fr-FR" sz="2400" dirty="0">
                <a:solidFill>
                  <a:schemeClr val="tx1"/>
                </a:solidFill>
                <a:sym typeface="Wingdings" pitchFamily="2" charset="2"/>
              </a:rPr>
              <a:t>la solution du problème passe par l’organisation en groupes identiques</a:t>
            </a:r>
            <a:endParaRPr lang="fr-FR" sz="2400" dirty="0">
              <a:solidFill>
                <a:schemeClr val="tx1"/>
              </a:solidFill>
            </a:endParaRPr>
          </a:p>
        </p:txBody>
      </p:sp>
      <p:sp>
        <p:nvSpPr>
          <p:cNvPr id="5" name="Espace réservé du pied de page 4">
            <a:extLst>
              <a:ext uri="{FF2B5EF4-FFF2-40B4-BE49-F238E27FC236}">
                <a16:creationId xmlns:a16="http://schemas.microsoft.com/office/drawing/2014/main" id="{5E6E5677-C9ED-467F-8C6F-4B6D08336156}"/>
              </a:ext>
            </a:extLst>
          </p:cNvPr>
          <p:cNvSpPr>
            <a:spLocks noGrp="1"/>
          </p:cNvSpPr>
          <p:nvPr>
            <p:ph type="ftr" sz="quarter" idx="11"/>
          </p:nvPr>
        </p:nvSpPr>
        <p:spPr/>
        <p:txBody>
          <a:bodyPr/>
          <a:lstStyle/>
          <a:p>
            <a:pPr>
              <a:defRPr/>
            </a:pPr>
            <a:r>
              <a:rPr lang="fr-FR"/>
              <a:t>source : conférence Eric Mounier</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a:solidFill>
                  <a:schemeClr val="bg1"/>
                </a:solidFill>
              </a:rPr>
              <a:pPr eaLnBrk="1" hangingPunct="1"/>
              <a:t>37</a:t>
            </a:fld>
            <a:endParaRPr lang="fr-FR" sz="1400" dirty="0">
              <a:solidFill>
                <a:schemeClr val="bg1"/>
              </a:solidFill>
            </a:endParaRPr>
          </a:p>
        </p:txBody>
      </p:sp>
      <p:grpSp>
        <p:nvGrpSpPr>
          <p:cNvPr id="15367" name="Groupe 7"/>
          <p:cNvGrpSpPr>
            <a:grpSpLocks/>
          </p:cNvGrpSpPr>
          <p:nvPr/>
        </p:nvGrpSpPr>
        <p:grpSpPr bwMode="auto">
          <a:xfrm>
            <a:off x="1823624" y="3458724"/>
            <a:ext cx="1755775" cy="2174875"/>
            <a:chOff x="766118" y="1550534"/>
            <a:chExt cx="3168352" cy="4464496"/>
          </a:xfrm>
        </p:grpSpPr>
        <p:sp>
          <p:nvSpPr>
            <p:cNvPr id="9" name="Rectangle 8"/>
            <p:cNvSpPr/>
            <p:nvPr/>
          </p:nvSpPr>
          <p:spPr>
            <a:xfrm>
              <a:off x="766118"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5386" name="Groupe 9"/>
            <p:cNvGrpSpPr>
              <a:grpSpLocks/>
            </p:cNvGrpSpPr>
            <p:nvPr/>
          </p:nvGrpSpPr>
          <p:grpSpPr bwMode="auto">
            <a:xfrm>
              <a:off x="1331640" y="2494227"/>
              <a:ext cx="471611" cy="456819"/>
              <a:chOff x="2750716" y="260648"/>
              <a:chExt cx="471611" cy="456819"/>
            </a:xfrm>
          </p:grpSpPr>
          <p:pic>
            <p:nvPicPr>
              <p:cNvPr id="153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4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5387" name="Groupe 12"/>
            <p:cNvGrpSpPr>
              <a:grpSpLocks/>
            </p:cNvGrpSpPr>
            <p:nvPr/>
          </p:nvGrpSpPr>
          <p:grpSpPr bwMode="auto">
            <a:xfrm>
              <a:off x="2267744" y="4162323"/>
              <a:ext cx="471611" cy="456819"/>
              <a:chOff x="2750716" y="260648"/>
              <a:chExt cx="471611" cy="456819"/>
            </a:xfrm>
          </p:grpSpPr>
          <p:pic>
            <p:nvPicPr>
              <p:cNvPr id="153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5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833" y="2400408"/>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714" y="2996952"/>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9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264" y="2334893"/>
              <a:ext cx="16510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37" name="Groupe 26">
            <a:extLst>
              <a:ext uri="{FF2B5EF4-FFF2-40B4-BE49-F238E27FC236}">
                <a16:creationId xmlns:a16="http://schemas.microsoft.com/office/drawing/2014/main" id="{BD90916C-D3A9-4801-BAE6-88317B5CFC55}"/>
              </a:ext>
            </a:extLst>
          </p:cNvPr>
          <p:cNvGrpSpPr>
            <a:grpSpLocks/>
          </p:cNvGrpSpPr>
          <p:nvPr/>
        </p:nvGrpSpPr>
        <p:grpSpPr bwMode="auto">
          <a:xfrm>
            <a:off x="5276321" y="3399238"/>
            <a:ext cx="1698625" cy="2174875"/>
            <a:chOff x="4721732" y="1550534"/>
            <a:chExt cx="3168352" cy="4464496"/>
          </a:xfrm>
        </p:grpSpPr>
        <p:sp>
          <p:nvSpPr>
            <p:cNvPr id="38" name="Rectangle 37">
              <a:extLst>
                <a:ext uri="{FF2B5EF4-FFF2-40B4-BE49-F238E27FC236}">
                  <a16:creationId xmlns:a16="http://schemas.microsoft.com/office/drawing/2014/main" id="{D731466B-0454-4D99-9C28-A6E1572F6730}"/>
                </a:ext>
              </a:extLst>
            </p:cNvPr>
            <p:cNvSpPr/>
            <p:nvPr/>
          </p:nvSpPr>
          <p:spPr>
            <a:xfrm>
              <a:off x="4721732"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9" name="Picture 3">
              <a:extLst>
                <a:ext uri="{FF2B5EF4-FFF2-40B4-BE49-F238E27FC236}">
                  <a16:creationId xmlns:a16="http://schemas.microsoft.com/office/drawing/2014/main" id="{950D4115-B0F9-4914-92BF-098A24F2BC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3749" y="2523314"/>
              <a:ext cx="171450" cy="171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3">
              <a:extLst>
                <a:ext uri="{FF2B5EF4-FFF2-40B4-BE49-F238E27FC236}">
                  <a16:creationId xmlns:a16="http://schemas.microsoft.com/office/drawing/2014/main" id="{FF96B221-12D5-44FE-A55A-F00EDCF5D9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5237" y="2795309"/>
              <a:ext cx="171450" cy="171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02AF0BF2-53C2-44C9-8D4A-6E1A5E6576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6686" y="2523314"/>
              <a:ext cx="171450" cy="171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2" name="Picture 3">
              <a:extLst>
                <a:ext uri="{FF2B5EF4-FFF2-40B4-BE49-F238E27FC236}">
                  <a16:creationId xmlns:a16="http://schemas.microsoft.com/office/drawing/2014/main" id="{6A9DE9DA-F8BF-4978-9A3F-01C0E85413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615" y="2996952"/>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3" name="Picture 3">
              <a:extLst>
                <a:ext uri="{FF2B5EF4-FFF2-40B4-BE49-F238E27FC236}">
                  <a16:creationId xmlns:a16="http://schemas.microsoft.com/office/drawing/2014/main" id="{92B11516-4D65-4FC1-97F1-63CBB577E3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516" y="4569091"/>
              <a:ext cx="171450" cy="171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4" name="Picture 3">
              <a:extLst>
                <a:ext uri="{FF2B5EF4-FFF2-40B4-BE49-F238E27FC236}">
                  <a16:creationId xmlns:a16="http://schemas.microsoft.com/office/drawing/2014/main" id="{A3BD484C-BFD4-4060-8678-A2AA99E9C6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8061" y="4273460"/>
              <a:ext cx="171450" cy="171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 name="Picture 3">
              <a:extLst>
                <a:ext uri="{FF2B5EF4-FFF2-40B4-BE49-F238E27FC236}">
                  <a16:creationId xmlns:a16="http://schemas.microsoft.com/office/drawing/2014/main" id="{4FB36EF6-0B8C-4519-960E-893C987067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3862" y="2966760"/>
              <a:ext cx="171450" cy="171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 name="Picture 3">
              <a:extLst>
                <a:ext uri="{FF2B5EF4-FFF2-40B4-BE49-F238E27FC236}">
                  <a16:creationId xmlns:a16="http://schemas.microsoft.com/office/drawing/2014/main" id="{C3FE2403-5A33-4FDC-851A-4461593B71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620" y="3583213"/>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7" name="Picture 3">
              <a:extLst>
                <a:ext uri="{FF2B5EF4-FFF2-40B4-BE49-F238E27FC236}">
                  <a16:creationId xmlns:a16="http://schemas.microsoft.com/office/drawing/2014/main" id="{5B2A9609-9133-4594-B211-B7D02219C4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7288" y="3978664"/>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8" name="Picture 3">
              <a:extLst>
                <a:ext uri="{FF2B5EF4-FFF2-40B4-BE49-F238E27FC236}">
                  <a16:creationId xmlns:a16="http://schemas.microsoft.com/office/drawing/2014/main" id="{8435212D-7B71-4BE3-B24A-3165174D5F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0340" y="4676808"/>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9" name="Picture 3">
              <a:extLst>
                <a:ext uri="{FF2B5EF4-FFF2-40B4-BE49-F238E27FC236}">
                  <a16:creationId xmlns:a16="http://schemas.microsoft.com/office/drawing/2014/main" id="{95F9FEE8-5A60-4509-86C7-C0FF8AFD9F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0999" y="4740541"/>
              <a:ext cx="171450" cy="171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0" name="Picture 3">
              <a:extLst>
                <a:ext uri="{FF2B5EF4-FFF2-40B4-BE49-F238E27FC236}">
                  <a16:creationId xmlns:a16="http://schemas.microsoft.com/office/drawing/2014/main" id="{24C285F1-3A49-463E-B566-7B85E50141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0999" y="4297096"/>
              <a:ext cx="171450" cy="171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 name="Picture 3">
              <a:extLst>
                <a:ext uri="{FF2B5EF4-FFF2-40B4-BE49-F238E27FC236}">
                  <a16:creationId xmlns:a16="http://schemas.microsoft.com/office/drawing/2014/main" id="{735C0F15-EC50-4761-8A91-C59F4DF02E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2167221"/>
              <a:ext cx="171450"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55171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llipse 43"/>
          <p:cNvSpPr/>
          <p:nvPr/>
        </p:nvSpPr>
        <p:spPr>
          <a:xfrm>
            <a:off x="2073275" y="764258"/>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Ellipse 44"/>
          <p:cNvSpPr/>
          <p:nvPr/>
        </p:nvSpPr>
        <p:spPr>
          <a:xfrm>
            <a:off x="2514600" y="40466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Ellipse 45"/>
          <p:cNvSpPr/>
          <p:nvPr/>
        </p:nvSpPr>
        <p:spPr>
          <a:xfrm>
            <a:off x="2514600" y="1556346"/>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Ellipse 47"/>
          <p:cNvSpPr/>
          <p:nvPr/>
        </p:nvSpPr>
        <p:spPr>
          <a:xfrm>
            <a:off x="2060575" y="141233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Ellipse 38"/>
          <p:cNvSpPr/>
          <p:nvPr/>
        </p:nvSpPr>
        <p:spPr>
          <a:xfrm>
            <a:off x="2822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Ellipse 39"/>
          <p:cNvSpPr/>
          <p:nvPr/>
        </p:nvSpPr>
        <p:spPr>
          <a:xfrm>
            <a:off x="3263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Ellipse 40"/>
          <p:cNvSpPr/>
          <p:nvPr/>
        </p:nvSpPr>
        <p:spPr>
          <a:xfrm>
            <a:off x="3263900" y="1413918"/>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Ellipse 41"/>
          <p:cNvSpPr/>
          <p:nvPr/>
        </p:nvSpPr>
        <p:spPr>
          <a:xfrm>
            <a:off x="3212060" y="1628801"/>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Ellipse 42"/>
          <p:cNvSpPr/>
          <p:nvPr/>
        </p:nvSpPr>
        <p:spPr>
          <a:xfrm>
            <a:off x="2885679" y="1601788"/>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73" name="Groupe 172"/>
          <p:cNvGrpSpPr>
            <a:grpSpLocks/>
          </p:cNvGrpSpPr>
          <p:nvPr/>
        </p:nvGrpSpPr>
        <p:grpSpPr bwMode="auto">
          <a:xfrm>
            <a:off x="3359696" y="378198"/>
            <a:ext cx="1768650" cy="1034578"/>
            <a:chOff x="3513734" y="764597"/>
            <a:chExt cx="1730340" cy="1032641"/>
          </a:xfrm>
        </p:grpSpPr>
        <p:grpSp>
          <p:nvGrpSpPr>
            <p:cNvPr id="174" name="Groupe 173"/>
            <p:cNvGrpSpPr/>
            <p:nvPr/>
          </p:nvGrpSpPr>
          <p:grpSpPr>
            <a:xfrm>
              <a:off x="3513734" y="871610"/>
              <a:ext cx="1574805" cy="925628"/>
              <a:chOff x="1065462" y="834500"/>
              <a:chExt cx="1574805" cy="925628"/>
            </a:xfrm>
            <a:effectLst>
              <a:glow rad="127000">
                <a:schemeClr val="bg1"/>
              </a:glow>
            </a:effectLst>
          </p:grpSpPr>
          <p:grpSp>
            <p:nvGrpSpPr>
              <p:cNvPr id="176" name="Groupe 175"/>
              <p:cNvGrpSpPr/>
              <p:nvPr/>
            </p:nvGrpSpPr>
            <p:grpSpPr>
              <a:xfrm>
                <a:off x="1065462" y="836712"/>
                <a:ext cx="842242" cy="707797"/>
                <a:chOff x="1065462" y="836712"/>
                <a:chExt cx="842242" cy="707797"/>
              </a:xfrm>
            </p:grpSpPr>
            <p:sp>
              <p:nvSpPr>
                <p:cNvPr id="183" name="Ellipse 182"/>
                <p:cNvSpPr/>
                <p:nvPr/>
              </p:nvSpPr>
              <p:spPr>
                <a:xfrm>
                  <a:off x="1065462"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 name="Ellipse 18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5" name="Ellipse 18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6" name="Ellipse 185"/>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7" name="Ellipse 18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77" name="Groupe 176"/>
              <p:cNvGrpSpPr/>
              <p:nvPr/>
            </p:nvGrpSpPr>
            <p:grpSpPr>
              <a:xfrm>
                <a:off x="2051720" y="834500"/>
                <a:ext cx="588547" cy="925628"/>
                <a:chOff x="1319157" y="836712"/>
                <a:chExt cx="588547" cy="925628"/>
              </a:xfrm>
            </p:grpSpPr>
            <p:sp>
              <p:nvSpPr>
                <p:cNvPr id="178" name="Ellipse 17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9" name="Ellipse 17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0" name="Ellipse 179"/>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1" name="Ellipse 180"/>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2" name="Ellipse 181"/>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75" name="Rectangle 174"/>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88" name="Groupe 187"/>
          <p:cNvGrpSpPr>
            <a:grpSpLocks/>
          </p:cNvGrpSpPr>
          <p:nvPr/>
        </p:nvGrpSpPr>
        <p:grpSpPr bwMode="auto">
          <a:xfrm>
            <a:off x="3484564" y="1628800"/>
            <a:ext cx="1619250" cy="1152128"/>
            <a:chOff x="3635896" y="484421"/>
            <a:chExt cx="1584176" cy="1152787"/>
          </a:xfrm>
        </p:grpSpPr>
        <p:grpSp>
          <p:nvGrpSpPr>
            <p:cNvPr id="189" name="Groupe 188"/>
            <p:cNvGrpSpPr/>
            <p:nvPr/>
          </p:nvGrpSpPr>
          <p:grpSpPr>
            <a:xfrm>
              <a:off x="3767429" y="484421"/>
              <a:ext cx="1366613" cy="1152787"/>
              <a:chOff x="1319157" y="447311"/>
              <a:chExt cx="1366613" cy="1152787"/>
            </a:xfrm>
            <a:effectLst>
              <a:glow rad="127000">
                <a:schemeClr val="bg1"/>
              </a:glow>
            </a:effectLst>
          </p:grpSpPr>
          <p:grpSp>
            <p:nvGrpSpPr>
              <p:cNvPr id="191" name="Groupe 190"/>
              <p:cNvGrpSpPr/>
              <p:nvPr/>
            </p:nvGrpSpPr>
            <p:grpSpPr>
              <a:xfrm>
                <a:off x="1319157" y="447311"/>
                <a:ext cx="588547" cy="1152787"/>
                <a:chOff x="1319157" y="447311"/>
                <a:chExt cx="588547" cy="1152787"/>
              </a:xfrm>
            </p:grpSpPr>
            <p:sp>
              <p:nvSpPr>
                <p:cNvPr id="198" name="Ellipse 197"/>
                <p:cNvSpPr/>
                <p:nvPr/>
              </p:nvSpPr>
              <p:spPr>
                <a:xfrm>
                  <a:off x="1331640" y="6634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9" name="Ellipse 198"/>
                <p:cNvSpPr/>
                <p:nvPr/>
              </p:nvSpPr>
              <p:spPr>
                <a:xfrm>
                  <a:off x="1763688" y="447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0" name="Ellipse 199"/>
                <p:cNvSpPr/>
                <p:nvPr/>
              </p:nvSpPr>
              <p:spPr>
                <a:xfrm>
                  <a:off x="1763688" y="14560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1" name="Ellipse 20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2" name="Ellipse 201"/>
                <p:cNvSpPr/>
                <p:nvPr/>
              </p:nvSpPr>
              <p:spPr>
                <a:xfrm>
                  <a:off x="1319157" y="13840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92" name="Groupe 191"/>
              <p:cNvGrpSpPr/>
              <p:nvPr/>
            </p:nvGrpSpPr>
            <p:grpSpPr>
              <a:xfrm>
                <a:off x="2051720" y="447311"/>
                <a:ext cx="634050" cy="1152787"/>
                <a:chOff x="1319157" y="449523"/>
                <a:chExt cx="634050" cy="1152787"/>
              </a:xfrm>
            </p:grpSpPr>
            <p:sp>
              <p:nvSpPr>
                <p:cNvPr id="193" name="Ellipse 192"/>
                <p:cNvSpPr/>
                <p:nvPr/>
              </p:nvSpPr>
              <p:spPr>
                <a:xfrm>
                  <a:off x="1331640" y="5936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4" name="Ellipse 193"/>
                <p:cNvSpPr/>
                <p:nvPr/>
              </p:nvSpPr>
              <p:spPr>
                <a:xfrm>
                  <a:off x="1763688" y="4495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5" name="Ellipse 194"/>
                <p:cNvSpPr/>
                <p:nvPr/>
              </p:nvSpPr>
              <p:spPr>
                <a:xfrm>
                  <a:off x="1763688" y="145829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6" name="Ellipse 195"/>
                <p:cNvSpPr/>
                <p:nvPr/>
              </p:nvSpPr>
              <p:spPr>
                <a:xfrm>
                  <a:off x="1809191"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7" name="Ellipse 19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90" name="Rectangle 189"/>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 name="Rectangle 1"/>
          <p:cNvSpPr/>
          <p:nvPr/>
        </p:nvSpPr>
        <p:spPr>
          <a:xfrm>
            <a:off x="1925638" y="188914"/>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9" name="Ellipse 98"/>
          <p:cNvSpPr/>
          <p:nvPr/>
        </p:nvSpPr>
        <p:spPr>
          <a:xfrm>
            <a:off x="2297114"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62" name="ZoneTexte 2"/>
          <p:cNvSpPr txBox="1">
            <a:spLocks noChangeArrowheads="1"/>
          </p:cNvSpPr>
          <p:nvPr/>
        </p:nvSpPr>
        <p:spPr bwMode="auto">
          <a:xfrm>
            <a:off x="5859016" y="204789"/>
            <a:ext cx="3810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dirty="0"/>
              <a:t>C</a:t>
            </a:r>
          </a:p>
          <a:p>
            <a:pPr eaLnBrk="1" hangingPunct="1"/>
            <a:r>
              <a:rPr lang="fr-FR" sz="1600" dirty="0"/>
              <a:t>O</a:t>
            </a:r>
          </a:p>
          <a:p>
            <a:pPr eaLnBrk="1" hangingPunct="1"/>
            <a:r>
              <a:rPr lang="fr-FR" sz="1600" dirty="0"/>
              <a:t>M</a:t>
            </a:r>
          </a:p>
          <a:p>
            <a:pPr eaLnBrk="1" hangingPunct="1"/>
            <a:r>
              <a:rPr lang="fr-FR" sz="1600" dirty="0"/>
              <a:t>P</a:t>
            </a:r>
          </a:p>
          <a:p>
            <a:pPr eaLnBrk="1" hangingPunct="1"/>
            <a:r>
              <a:rPr lang="fr-FR" sz="1600" dirty="0"/>
              <a:t>ARER</a:t>
            </a:r>
          </a:p>
        </p:txBody>
      </p:sp>
      <p:sp>
        <p:nvSpPr>
          <p:cNvPr id="4" name="Espace réservé du pied de page 3">
            <a:extLst>
              <a:ext uri="{FF2B5EF4-FFF2-40B4-BE49-F238E27FC236}">
                <a16:creationId xmlns:a16="http://schemas.microsoft.com/office/drawing/2014/main" id="{35BB3A26-09B8-4FD1-BBF6-229F1F7AB4AE}"/>
              </a:ext>
            </a:extLst>
          </p:cNvPr>
          <p:cNvSpPr>
            <a:spLocks noGrp="1"/>
          </p:cNvSpPr>
          <p:nvPr>
            <p:ph type="ftr" sz="quarter" idx="11"/>
          </p:nvPr>
        </p:nvSpPr>
        <p:spPr/>
        <p:txBody>
          <a:bodyPr/>
          <a:lstStyle/>
          <a:p>
            <a:r>
              <a:rPr lang="en-US"/>
              <a:t>source : conférence Eric Mounier</a:t>
            </a:r>
            <a:endParaRPr lang="en-US" dirty="0"/>
          </a:p>
        </p:txBody>
      </p:sp>
      <p:sp>
        <p:nvSpPr>
          <p:cNvPr id="91" name="Espace réservé du numéro de diapositive 7"/>
          <p:cNvSpPr>
            <a:spLocks noGrp="1"/>
          </p:cNvSpPr>
          <p:nvPr>
            <p:ph type="sldNum" sz="quarter" idx="12"/>
          </p:nvPr>
        </p:nvSpPr>
        <p:spPr>
          <a:xfrm>
            <a:off x="9377586" y="6687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a:pPr algn="r" eaLnBrk="1" hangingPunct="1"/>
              <a:t>38</a:t>
            </a:fld>
            <a:endParaRPr lang="fr-FR" sz="1400" dirty="0"/>
          </a:p>
        </p:txBody>
      </p:sp>
      <p:grpSp>
        <p:nvGrpSpPr>
          <p:cNvPr id="95" name="Groupe 94">
            <a:extLst>
              <a:ext uri="{FF2B5EF4-FFF2-40B4-BE49-F238E27FC236}">
                <a16:creationId xmlns:a16="http://schemas.microsoft.com/office/drawing/2014/main" id="{721E0C57-3A03-4C96-9A6F-E8FFC2192544}"/>
              </a:ext>
            </a:extLst>
          </p:cNvPr>
          <p:cNvGrpSpPr>
            <a:grpSpLocks/>
          </p:cNvGrpSpPr>
          <p:nvPr/>
        </p:nvGrpSpPr>
        <p:grpSpPr bwMode="auto">
          <a:xfrm>
            <a:off x="2112858" y="264704"/>
            <a:ext cx="1768650" cy="1034578"/>
            <a:chOff x="3513734" y="764597"/>
            <a:chExt cx="1730340" cy="1032641"/>
          </a:xfrm>
        </p:grpSpPr>
        <p:grpSp>
          <p:nvGrpSpPr>
            <p:cNvPr id="96" name="Groupe 95">
              <a:extLst>
                <a:ext uri="{FF2B5EF4-FFF2-40B4-BE49-F238E27FC236}">
                  <a16:creationId xmlns:a16="http://schemas.microsoft.com/office/drawing/2014/main" id="{80185890-7B8B-4746-B556-398917334052}"/>
                </a:ext>
              </a:extLst>
            </p:cNvPr>
            <p:cNvGrpSpPr/>
            <p:nvPr/>
          </p:nvGrpSpPr>
          <p:grpSpPr>
            <a:xfrm>
              <a:off x="3513734" y="871610"/>
              <a:ext cx="1574805" cy="925628"/>
              <a:chOff x="1065462" y="834500"/>
              <a:chExt cx="1574805" cy="925628"/>
            </a:xfrm>
            <a:effectLst>
              <a:glow rad="127000">
                <a:schemeClr val="bg1"/>
              </a:glow>
            </a:effectLst>
          </p:grpSpPr>
          <p:grpSp>
            <p:nvGrpSpPr>
              <p:cNvPr id="98" name="Groupe 97">
                <a:extLst>
                  <a:ext uri="{FF2B5EF4-FFF2-40B4-BE49-F238E27FC236}">
                    <a16:creationId xmlns:a16="http://schemas.microsoft.com/office/drawing/2014/main" id="{9A548E11-AFC7-4350-8C13-10F783F2995B}"/>
                  </a:ext>
                </a:extLst>
              </p:cNvPr>
              <p:cNvGrpSpPr/>
              <p:nvPr/>
            </p:nvGrpSpPr>
            <p:grpSpPr>
              <a:xfrm>
                <a:off x="1065462" y="836712"/>
                <a:ext cx="842242" cy="707797"/>
                <a:chOff x="1065462" y="836712"/>
                <a:chExt cx="842242" cy="707797"/>
              </a:xfrm>
            </p:grpSpPr>
            <p:sp>
              <p:nvSpPr>
                <p:cNvPr id="106" name="Ellipse 105">
                  <a:extLst>
                    <a:ext uri="{FF2B5EF4-FFF2-40B4-BE49-F238E27FC236}">
                      <a16:creationId xmlns:a16="http://schemas.microsoft.com/office/drawing/2014/main" id="{A34F1611-75EB-4DE5-996E-7D36EACCF486}"/>
                    </a:ext>
                  </a:extLst>
                </p:cNvPr>
                <p:cNvSpPr/>
                <p:nvPr/>
              </p:nvSpPr>
              <p:spPr>
                <a:xfrm>
                  <a:off x="1065462"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7" name="Ellipse 106">
                  <a:extLst>
                    <a:ext uri="{FF2B5EF4-FFF2-40B4-BE49-F238E27FC236}">
                      <a16:creationId xmlns:a16="http://schemas.microsoft.com/office/drawing/2014/main" id="{A1C783C8-D0FF-4863-86B1-30FA5416B71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8" name="Ellipse 107">
                  <a:extLst>
                    <a:ext uri="{FF2B5EF4-FFF2-40B4-BE49-F238E27FC236}">
                      <a16:creationId xmlns:a16="http://schemas.microsoft.com/office/drawing/2014/main" id="{9BCF481E-115D-469D-BDFD-63C189BACABF}"/>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9" name="Ellipse 108">
                  <a:extLst>
                    <a:ext uri="{FF2B5EF4-FFF2-40B4-BE49-F238E27FC236}">
                      <a16:creationId xmlns:a16="http://schemas.microsoft.com/office/drawing/2014/main" id="{48BDC66A-8896-4872-9E7E-BE2BC7F73CFB}"/>
                    </a:ext>
                  </a:extLst>
                </p:cNvPr>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0" name="Ellipse 109">
                  <a:extLst>
                    <a:ext uri="{FF2B5EF4-FFF2-40B4-BE49-F238E27FC236}">
                      <a16:creationId xmlns:a16="http://schemas.microsoft.com/office/drawing/2014/main" id="{D9395A41-7B61-417E-B041-513F0F92C06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00" name="Groupe 99">
                <a:extLst>
                  <a:ext uri="{FF2B5EF4-FFF2-40B4-BE49-F238E27FC236}">
                    <a16:creationId xmlns:a16="http://schemas.microsoft.com/office/drawing/2014/main" id="{88145E59-83FA-432A-A268-E74BFDC1D731}"/>
                  </a:ext>
                </a:extLst>
              </p:cNvPr>
              <p:cNvGrpSpPr/>
              <p:nvPr/>
            </p:nvGrpSpPr>
            <p:grpSpPr>
              <a:xfrm>
                <a:off x="2051720" y="834500"/>
                <a:ext cx="588547" cy="925628"/>
                <a:chOff x="1319157" y="836712"/>
                <a:chExt cx="588547" cy="925628"/>
              </a:xfrm>
            </p:grpSpPr>
            <p:sp>
              <p:nvSpPr>
                <p:cNvPr id="101" name="Ellipse 100">
                  <a:extLst>
                    <a:ext uri="{FF2B5EF4-FFF2-40B4-BE49-F238E27FC236}">
                      <a16:creationId xmlns:a16="http://schemas.microsoft.com/office/drawing/2014/main" id="{FA7A9206-C1E9-4C93-81B5-3BD1A3182D2F}"/>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2" name="Ellipse 101">
                  <a:extLst>
                    <a:ext uri="{FF2B5EF4-FFF2-40B4-BE49-F238E27FC236}">
                      <a16:creationId xmlns:a16="http://schemas.microsoft.com/office/drawing/2014/main" id="{A2D70BE7-3EE7-43CA-A5DF-CCFDEB4D00ED}"/>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3" name="Ellipse 102">
                  <a:extLst>
                    <a:ext uri="{FF2B5EF4-FFF2-40B4-BE49-F238E27FC236}">
                      <a16:creationId xmlns:a16="http://schemas.microsoft.com/office/drawing/2014/main" id="{83E3A502-CE45-48F6-B2E2-14C77687CE68}"/>
                    </a:ext>
                  </a:extLst>
                </p:cNvPr>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4" name="Ellipse 103">
                  <a:extLst>
                    <a:ext uri="{FF2B5EF4-FFF2-40B4-BE49-F238E27FC236}">
                      <a16:creationId xmlns:a16="http://schemas.microsoft.com/office/drawing/2014/main" id="{53446540-DAE4-4215-A6DF-47EC814D609E}"/>
                    </a:ext>
                  </a:extLst>
                </p:cNvPr>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5" name="Ellipse 104">
                  <a:extLst>
                    <a:ext uri="{FF2B5EF4-FFF2-40B4-BE49-F238E27FC236}">
                      <a16:creationId xmlns:a16="http://schemas.microsoft.com/office/drawing/2014/main" id="{81AB62D2-76A4-4AFE-A763-E8D172E30F5E}"/>
                    </a:ext>
                  </a:extLst>
                </p:cNvPr>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97" name="Rectangle 96">
              <a:extLst>
                <a:ext uri="{FF2B5EF4-FFF2-40B4-BE49-F238E27FC236}">
                  <a16:creationId xmlns:a16="http://schemas.microsoft.com/office/drawing/2014/main" id="{8B13B0DE-BC3C-498F-B6EC-B894EB876CA0}"/>
                </a:ext>
              </a:extLst>
            </p:cNvPr>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1" name="Groupe 110">
            <a:extLst>
              <a:ext uri="{FF2B5EF4-FFF2-40B4-BE49-F238E27FC236}">
                <a16:creationId xmlns:a16="http://schemas.microsoft.com/office/drawing/2014/main" id="{F3750F80-26B8-4095-8EDA-FC52AAD4AC5C}"/>
              </a:ext>
            </a:extLst>
          </p:cNvPr>
          <p:cNvGrpSpPr>
            <a:grpSpLocks/>
          </p:cNvGrpSpPr>
          <p:nvPr/>
        </p:nvGrpSpPr>
        <p:grpSpPr bwMode="auto">
          <a:xfrm>
            <a:off x="1988358" y="1761672"/>
            <a:ext cx="1720433" cy="1034578"/>
            <a:chOff x="3560907" y="764597"/>
            <a:chExt cx="1683167" cy="1032641"/>
          </a:xfrm>
        </p:grpSpPr>
        <p:grpSp>
          <p:nvGrpSpPr>
            <p:cNvPr id="112" name="Groupe 111">
              <a:extLst>
                <a:ext uri="{FF2B5EF4-FFF2-40B4-BE49-F238E27FC236}">
                  <a16:creationId xmlns:a16="http://schemas.microsoft.com/office/drawing/2014/main" id="{71906AD4-75C2-4149-BE00-70D3DFCDC028}"/>
                </a:ext>
              </a:extLst>
            </p:cNvPr>
            <p:cNvGrpSpPr/>
            <p:nvPr/>
          </p:nvGrpSpPr>
          <p:grpSpPr>
            <a:xfrm>
              <a:off x="3560907" y="871610"/>
              <a:ext cx="1527632" cy="925628"/>
              <a:chOff x="1112635" y="834500"/>
              <a:chExt cx="1527632" cy="925628"/>
            </a:xfrm>
            <a:effectLst>
              <a:glow rad="127000">
                <a:schemeClr val="bg1"/>
              </a:glow>
            </a:effectLst>
          </p:grpSpPr>
          <p:grpSp>
            <p:nvGrpSpPr>
              <p:cNvPr id="114" name="Groupe 113">
                <a:extLst>
                  <a:ext uri="{FF2B5EF4-FFF2-40B4-BE49-F238E27FC236}">
                    <a16:creationId xmlns:a16="http://schemas.microsoft.com/office/drawing/2014/main" id="{25728273-C4E9-4EA0-B584-907FE843963B}"/>
                  </a:ext>
                </a:extLst>
              </p:cNvPr>
              <p:cNvGrpSpPr/>
              <p:nvPr/>
            </p:nvGrpSpPr>
            <p:grpSpPr>
              <a:xfrm>
                <a:off x="1112635" y="836712"/>
                <a:ext cx="795069" cy="707797"/>
                <a:chOff x="1112635" y="836712"/>
                <a:chExt cx="795069" cy="707797"/>
              </a:xfrm>
            </p:grpSpPr>
            <p:sp>
              <p:nvSpPr>
                <p:cNvPr id="121" name="Ellipse 120">
                  <a:extLst>
                    <a:ext uri="{FF2B5EF4-FFF2-40B4-BE49-F238E27FC236}">
                      <a16:creationId xmlns:a16="http://schemas.microsoft.com/office/drawing/2014/main" id="{38644F05-FE3C-4290-AD5C-C20442702976}"/>
                    </a:ext>
                  </a:extLst>
                </p:cNvPr>
                <p:cNvSpPr/>
                <p:nvPr/>
              </p:nvSpPr>
              <p:spPr>
                <a:xfrm>
                  <a:off x="1112635"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2" name="Ellipse 121">
                  <a:extLst>
                    <a:ext uri="{FF2B5EF4-FFF2-40B4-BE49-F238E27FC236}">
                      <a16:creationId xmlns:a16="http://schemas.microsoft.com/office/drawing/2014/main" id="{39C17884-949B-4FE5-8530-D549DC4F1E76}"/>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3" name="Ellipse 122">
                  <a:extLst>
                    <a:ext uri="{FF2B5EF4-FFF2-40B4-BE49-F238E27FC236}">
                      <a16:creationId xmlns:a16="http://schemas.microsoft.com/office/drawing/2014/main" id="{4DB5ECAB-E203-4172-8886-840E30BF69CC}"/>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4" name="Ellipse 123">
                  <a:extLst>
                    <a:ext uri="{FF2B5EF4-FFF2-40B4-BE49-F238E27FC236}">
                      <a16:creationId xmlns:a16="http://schemas.microsoft.com/office/drawing/2014/main" id="{F0BA281A-A5AC-4117-B915-B2A64CC0167F}"/>
                    </a:ext>
                  </a:extLst>
                </p:cNvPr>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5" name="Ellipse 124">
                  <a:extLst>
                    <a:ext uri="{FF2B5EF4-FFF2-40B4-BE49-F238E27FC236}">
                      <a16:creationId xmlns:a16="http://schemas.microsoft.com/office/drawing/2014/main" id="{E907C09F-4645-4C34-99E8-BABB60F4C946}"/>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5" name="Groupe 114">
                <a:extLst>
                  <a:ext uri="{FF2B5EF4-FFF2-40B4-BE49-F238E27FC236}">
                    <a16:creationId xmlns:a16="http://schemas.microsoft.com/office/drawing/2014/main" id="{428657DE-1B23-4409-A33B-39F0AF8CAF40}"/>
                  </a:ext>
                </a:extLst>
              </p:cNvPr>
              <p:cNvGrpSpPr/>
              <p:nvPr/>
            </p:nvGrpSpPr>
            <p:grpSpPr>
              <a:xfrm>
                <a:off x="2051720" y="834500"/>
                <a:ext cx="588547" cy="925628"/>
                <a:chOff x="1319157" y="836712"/>
                <a:chExt cx="588547" cy="925628"/>
              </a:xfrm>
            </p:grpSpPr>
            <p:sp>
              <p:nvSpPr>
                <p:cNvPr id="116" name="Ellipse 115">
                  <a:extLst>
                    <a:ext uri="{FF2B5EF4-FFF2-40B4-BE49-F238E27FC236}">
                      <a16:creationId xmlns:a16="http://schemas.microsoft.com/office/drawing/2014/main" id="{EC51846B-D9C1-4907-A692-619E62159CE6}"/>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7" name="Ellipse 116">
                  <a:extLst>
                    <a:ext uri="{FF2B5EF4-FFF2-40B4-BE49-F238E27FC236}">
                      <a16:creationId xmlns:a16="http://schemas.microsoft.com/office/drawing/2014/main" id="{D5367799-359E-444A-913F-1C8DEC4BEAEF}"/>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8" name="Ellipse 117">
                  <a:extLst>
                    <a:ext uri="{FF2B5EF4-FFF2-40B4-BE49-F238E27FC236}">
                      <a16:creationId xmlns:a16="http://schemas.microsoft.com/office/drawing/2014/main" id="{8438BC87-7FBE-4E98-99D2-917C332BC223}"/>
                    </a:ext>
                  </a:extLst>
                </p:cNvPr>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9" name="Ellipse 118">
                  <a:extLst>
                    <a:ext uri="{FF2B5EF4-FFF2-40B4-BE49-F238E27FC236}">
                      <a16:creationId xmlns:a16="http://schemas.microsoft.com/office/drawing/2014/main" id="{DF41929C-7700-4101-87AF-4AD0EBF48E7A}"/>
                    </a:ext>
                  </a:extLst>
                </p:cNvPr>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0" name="Ellipse 119">
                  <a:extLst>
                    <a:ext uri="{FF2B5EF4-FFF2-40B4-BE49-F238E27FC236}">
                      <a16:creationId xmlns:a16="http://schemas.microsoft.com/office/drawing/2014/main" id="{78889BA4-95F7-44A0-8C3B-B3BE5AF0BAA5}"/>
                    </a:ext>
                  </a:extLst>
                </p:cNvPr>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13" name="Rectangle 112">
              <a:extLst>
                <a:ext uri="{FF2B5EF4-FFF2-40B4-BE49-F238E27FC236}">
                  <a16:creationId xmlns:a16="http://schemas.microsoft.com/office/drawing/2014/main" id="{E56BB073-961C-40CA-A5F4-CDF378334828}"/>
                </a:ext>
              </a:extLst>
            </p:cNvPr>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 name="Groupe 2">
            <a:extLst>
              <a:ext uri="{FF2B5EF4-FFF2-40B4-BE49-F238E27FC236}">
                <a16:creationId xmlns:a16="http://schemas.microsoft.com/office/drawing/2014/main" id="{8F63D9B7-A9F5-4B55-ABBD-FA9EBDEF6423}"/>
              </a:ext>
            </a:extLst>
          </p:cNvPr>
          <p:cNvGrpSpPr/>
          <p:nvPr/>
        </p:nvGrpSpPr>
        <p:grpSpPr>
          <a:xfrm>
            <a:off x="6457950" y="224036"/>
            <a:ext cx="3538538" cy="2628900"/>
            <a:chOff x="4933950" y="224036"/>
            <a:chExt cx="3538538" cy="2628900"/>
          </a:xfrm>
        </p:grpSpPr>
        <p:sp>
          <p:nvSpPr>
            <p:cNvPr id="22545" name="Ellipse 130"/>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126" name="Groupe 125"/>
            <p:cNvGrpSpPr>
              <a:grpSpLocks/>
            </p:cNvGrpSpPr>
            <p:nvPr/>
          </p:nvGrpSpPr>
          <p:grpSpPr bwMode="auto">
            <a:xfrm>
              <a:off x="5333346" y="1484784"/>
              <a:ext cx="1584325" cy="1296144"/>
              <a:chOff x="3635896" y="465376"/>
              <a:chExt cx="1584176" cy="1296885"/>
            </a:xfrm>
          </p:grpSpPr>
          <p:grpSp>
            <p:nvGrpSpPr>
              <p:cNvPr id="127" name="Groupe 126"/>
              <p:cNvGrpSpPr/>
              <p:nvPr/>
            </p:nvGrpSpPr>
            <p:grpSpPr>
              <a:xfrm>
                <a:off x="3767429" y="465376"/>
                <a:ext cx="1321110" cy="1296885"/>
                <a:chOff x="1319157" y="428266"/>
                <a:chExt cx="1321110" cy="1296885"/>
              </a:xfrm>
              <a:effectLst>
                <a:glow rad="127000">
                  <a:schemeClr val="bg1"/>
                </a:glow>
              </a:effectLst>
            </p:grpSpPr>
            <p:grpSp>
              <p:nvGrpSpPr>
                <p:cNvPr id="129" name="Groupe 128"/>
                <p:cNvGrpSpPr/>
                <p:nvPr/>
              </p:nvGrpSpPr>
              <p:grpSpPr>
                <a:xfrm>
                  <a:off x="1319157" y="716463"/>
                  <a:ext cx="588547" cy="976476"/>
                  <a:chOff x="1319157" y="716463"/>
                  <a:chExt cx="588547" cy="976476"/>
                </a:xfrm>
              </p:grpSpPr>
              <p:sp>
                <p:nvSpPr>
                  <p:cNvPr id="137" name="Ellipse 136"/>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8" name="Ellipse 13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9" name="Ellipse 138"/>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0" name="Ellipse 139"/>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1" name="Ellipse 140"/>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30" name="Groupe 129"/>
                <p:cNvGrpSpPr/>
                <p:nvPr/>
              </p:nvGrpSpPr>
              <p:grpSpPr>
                <a:xfrm>
                  <a:off x="2051720" y="428266"/>
                  <a:ext cx="588547" cy="1296885"/>
                  <a:chOff x="1319157" y="430478"/>
                  <a:chExt cx="588547" cy="1296885"/>
                </a:xfrm>
              </p:grpSpPr>
              <p:sp>
                <p:nvSpPr>
                  <p:cNvPr id="132" name="Ellipse 131"/>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3" name="Ellipse 132"/>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4" name="Ellipse 133"/>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5" name="Ellipse 13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6" name="Ellipse 13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8" name="Rectangle 127"/>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42" name="Groupe 141"/>
            <p:cNvGrpSpPr>
              <a:grpSpLocks/>
            </p:cNvGrpSpPr>
            <p:nvPr/>
          </p:nvGrpSpPr>
          <p:grpSpPr bwMode="auto">
            <a:xfrm>
              <a:off x="6732241" y="495871"/>
              <a:ext cx="1654745" cy="1060921"/>
              <a:chOff x="3563823" y="765810"/>
              <a:chExt cx="1656249" cy="1058934"/>
            </a:xfrm>
          </p:grpSpPr>
          <p:grpSp>
            <p:nvGrpSpPr>
              <p:cNvPr id="143" name="Groupe 142"/>
              <p:cNvGrpSpPr/>
              <p:nvPr/>
            </p:nvGrpSpPr>
            <p:grpSpPr>
              <a:xfrm>
                <a:off x="3563823" y="871610"/>
                <a:ext cx="1524716" cy="953134"/>
                <a:chOff x="1115551" y="834500"/>
                <a:chExt cx="1524716" cy="953134"/>
              </a:xfrm>
              <a:effectLst>
                <a:glow rad="127000">
                  <a:schemeClr val="bg1"/>
                </a:glow>
              </a:effectLst>
            </p:grpSpPr>
            <p:grpSp>
              <p:nvGrpSpPr>
                <p:cNvPr id="145" name="Groupe 144"/>
                <p:cNvGrpSpPr/>
                <p:nvPr/>
              </p:nvGrpSpPr>
              <p:grpSpPr>
                <a:xfrm>
                  <a:off x="1115551" y="836712"/>
                  <a:ext cx="792153" cy="950922"/>
                  <a:chOff x="1115551" y="836712"/>
                  <a:chExt cx="792153" cy="950922"/>
                </a:xfrm>
              </p:grpSpPr>
              <p:sp>
                <p:nvSpPr>
                  <p:cNvPr id="152" name="Ellipse 151"/>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3" name="Ellipse 15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4" name="Ellipse 153"/>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5" name="Ellipse 154"/>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6" name="Ellipse 155"/>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46" name="Groupe 145"/>
                <p:cNvGrpSpPr/>
                <p:nvPr/>
              </p:nvGrpSpPr>
              <p:grpSpPr>
                <a:xfrm>
                  <a:off x="2051720" y="834500"/>
                  <a:ext cx="588547" cy="881261"/>
                  <a:chOff x="1319157" y="836712"/>
                  <a:chExt cx="588547" cy="881261"/>
                </a:xfrm>
              </p:grpSpPr>
              <p:sp>
                <p:nvSpPr>
                  <p:cNvPr id="147" name="Ellipse 146"/>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8" name="Ellipse 14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9" name="Ellipse 148"/>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0" name="Ellipse 149"/>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1" name="Ellipse 150"/>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44" name="Rectangle 143"/>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67" name="Ellipse 166"/>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8" name="Ellipse 167"/>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9" name="Ellipse 168"/>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0" name="Ellipse 169"/>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1" name="Ellipse 170"/>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2" name="Ellipse 161"/>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3" name="Ellipse 162"/>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4" name="Ellipse 163"/>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5" name="Ellipse 164"/>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6" name="Ellipse 165"/>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9" name="Rectangle 158"/>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2" name="Ellipse 171"/>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5" name="Rectangle 4"/>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31" name="Groupe 130">
              <a:extLst>
                <a:ext uri="{FF2B5EF4-FFF2-40B4-BE49-F238E27FC236}">
                  <a16:creationId xmlns:a16="http://schemas.microsoft.com/office/drawing/2014/main" id="{68B6D2A9-2977-400F-A0B7-6D3BB25CC4C8}"/>
                </a:ext>
              </a:extLst>
            </p:cNvPr>
            <p:cNvGrpSpPr>
              <a:grpSpLocks/>
            </p:cNvGrpSpPr>
            <p:nvPr/>
          </p:nvGrpSpPr>
          <p:grpSpPr bwMode="auto">
            <a:xfrm>
              <a:off x="6767779" y="1556792"/>
              <a:ext cx="1654745" cy="1105916"/>
              <a:chOff x="3563823" y="720899"/>
              <a:chExt cx="1656249" cy="1103845"/>
            </a:xfrm>
          </p:grpSpPr>
          <p:grpSp>
            <p:nvGrpSpPr>
              <p:cNvPr id="157" name="Groupe 156">
                <a:extLst>
                  <a:ext uri="{FF2B5EF4-FFF2-40B4-BE49-F238E27FC236}">
                    <a16:creationId xmlns:a16="http://schemas.microsoft.com/office/drawing/2014/main" id="{57EC0A85-0E9E-456F-A12C-D1001DAC9FC3}"/>
                  </a:ext>
                </a:extLst>
              </p:cNvPr>
              <p:cNvGrpSpPr/>
              <p:nvPr/>
            </p:nvGrpSpPr>
            <p:grpSpPr>
              <a:xfrm>
                <a:off x="3563823" y="720899"/>
                <a:ext cx="1524716" cy="1103845"/>
                <a:chOff x="1115551" y="683789"/>
                <a:chExt cx="1524716" cy="1103845"/>
              </a:xfrm>
              <a:effectLst>
                <a:glow rad="127000">
                  <a:schemeClr val="bg1"/>
                </a:glow>
              </a:effectLst>
            </p:grpSpPr>
            <p:grpSp>
              <p:nvGrpSpPr>
                <p:cNvPr id="160" name="Groupe 159">
                  <a:extLst>
                    <a:ext uri="{FF2B5EF4-FFF2-40B4-BE49-F238E27FC236}">
                      <a16:creationId xmlns:a16="http://schemas.microsoft.com/office/drawing/2014/main" id="{BD5F0C00-9732-4BBB-A66C-184429D5B52B}"/>
                    </a:ext>
                  </a:extLst>
                </p:cNvPr>
                <p:cNvGrpSpPr/>
                <p:nvPr/>
              </p:nvGrpSpPr>
              <p:grpSpPr>
                <a:xfrm>
                  <a:off x="1115551" y="836712"/>
                  <a:ext cx="792153" cy="950922"/>
                  <a:chOff x="1115551" y="836712"/>
                  <a:chExt cx="792153" cy="950922"/>
                </a:xfrm>
              </p:grpSpPr>
              <p:sp>
                <p:nvSpPr>
                  <p:cNvPr id="208" name="Ellipse 207">
                    <a:extLst>
                      <a:ext uri="{FF2B5EF4-FFF2-40B4-BE49-F238E27FC236}">
                        <a16:creationId xmlns:a16="http://schemas.microsoft.com/office/drawing/2014/main" id="{1E503A58-1A4F-41E8-A3DD-BE7FE02FDE1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9" name="Ellipse 208">
                    <a:extLst>
                      <a:ext uri="{FF2B5EF4-FFF2-40B4-BE49-F238E27FC236}">
                        <a16:creationId xmlns:a16="http://schemas.microsoft.com/office/drawing/2014/main" id="{5889B843-DD3D-45DF-9BAA-B8C02249D39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0" name="Ellipse 209">
                    <a:extLst>
                      <a:ext uri="{FF2B5EF4-FFF2-40B4-BE49-F238E27FC236}">
                        <a16:creationId xmlns:a16="http://schemas.microsoft.com/office/drawing/2014/main" id="{EFFE2818-04B6-47BC-984A-BFE29A235D34}"/>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1" name="Ellipse 210">
                    <a:extLst>
                      <a:ext uri="{FF2B5EF4-FFF2-40B4-BE49-F238E27FC236}">
                        <a16:creationId xmlns:a16="http://schemas.microsoft.com/office/drawing/2014/main" id="{9F9B9F07-E3AA-4151-990F-E6067ACDA14B}"/>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2" name="Ellipse 211">
                    <a:extLst>
                      <a:ext uri="{FF2B5EF4-FFF2-40B4-BE49-F238E27FC236}">
                        <a16:creationId xmlns:a16="http://schemas.microsoft.com/office/drawing/2014/main" id="{D4278AD2-56A1-47FC-88B6-9B52798EF60B}"/>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61" name="Groupe 160">
                  <a:extLst>
                    <a:ext uri="{FF2B5EF4-FFF2-40B4-BE49-F238E27FC236}">
                      <a16:creationId xmlns:a16="http://schemas.microsoft.com/office/drawing/2014/main" id="{7E11B758-E3A1-49C2-9563-E4A98A9722E4}"/>
                    </a:ext>
                  </a:extLst>
                </p:cNvPr>
                <p:cNvGrpSpPr/>
                <p:nvPr/>
              </p:nvGrpSpPr>
              <p:grpSpPr>
                <a:xfrm>
                  <a:off x="2051720" y="683789"/>
                  <a:ext cx="588547" cy="1031972"/>
                  <a:chOff x="1319157" y="686001"/>
                  <a:chExt cx="588547" cy="1031972"/>
                </a:xfrm>
              </p:grpSpPr>
              <p:sp>
                <p:nvSpPr>
                  <p:cNvPr id="203" name="Ellipse 202">
                    <a:extLst>
                      <a:ext uri="{FF2B5EF4-FFF2-40B4-BE49-F238E27FC236}">
                        <a16:creationId xmlns:a16="http://schemas.microsoft.com/office/drawing/2014/main" id="{B00AEE6E-B7A7-4A9F-905E-7804B53DA85F}"/>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id="{07C0FF22-BEA1-4275-A6EE-2CEA473F32D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id="{FBC6BCA0-D587-4050-B84B-F1DCD0D6597E}"/>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id="{47CB3498-7151-452C-989B-5F7B29CB163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7" name="Ellipse 206">
                    <a:extLst>
                      <a:ext uri="{FF2B5EF4-FFF2-40B4-BE49-F238E27FC236}">
                        <a16:creationId xmlns:a16="http://schemas.microsoft.com/office/drawing/2014/main" id="{990AF97D-A1C0-4C74-9C77-A0106F01657A}"/>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58" name="Rectangle 157">
                <a:extLst>
                  <a:ext uri="{FF2B5EF4-FFF2-40B4-BE49-F238E27FC236}">
                    <a16:creationId xmlns:a16="http://schemas.microsoft.com/office/drawing/2014/main" id="{0E6842B0-E62C-4AD2-ABC9-FB7565762FB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3" name="Groupe 212">
              <a:extLst>
                <a:ext uri="{FF2B5EF4-FFF2-40B4-BE49-F238E27FC236}">
                  <a16:creationId xmlns:a16="http://schemas.microsoft.com/office/drawing/2014/main" id="{DF26AD9E-67EB-46A0-BB8B-D0A3BD948CF7}"/>
                </a:ext>
              </a:extLst>
            </p:cNvPr>
            <p:cNvGrpSpPr>
              <a:grpSpLocks/>
            </p:cNvGrpSpPr>
            <p:nvPr/>
          </p:nvGrpSpPr>
          <p:grpSpPr bwMode="auto">
            <a:xfrm>
              <a:off x="5253099" y="1165777"/>
              <a:ext cx="1584325" cy="1296144"/>
              <a:chOff x="3635896" y="465376"/>
              <a:chExt cx="1584176" cy="1296885"/>
            </a:xfrm>
          </p:grpSpPr>
          <p:grpSp>
            <p:nvGrpSpPr>
              <p:cNvPr id="214" name="Groupe 213">
                <a:extLst>
                  <a:ext uri="{FF2B5EF4-FFF2-40B4-BE49-F238E27FC236}">
                    <a16:creationId xmlns:a16="http://schemas.microsoft.com/office/drawing/2014/main" id="{B546DB3A-450D-4E9E-B1DF-20407148BDF7}"/>
                  </a:ext>
                </a:extLst>
              </p:cNvPr>
              <p:cNvGrpSpPr/>
              <p:nvPr/>
            </p:nvGrpSpPr>
            <p:grpSpPr>
              <a:xfrm>
                <a:off x="3767429" y="465376"/>
                <a:ext cx="1321110" cy="1296885"/>
                <a:chOff x="1319157" y="428266"/>
                <a:chExt cx="1321110" cy="1296885"/>
              </a:xfrm>
              <a:effectLst>
                <a:glow rad="127000">
                  <a:schemeClr val="bg1"/>
                </a:glow>
              </a:effectLst>
            </p:grpSpPr>
            <p:grpSp>
              <p:nvGrpSpPr>
                <p:cNvPr id="216" name="Groupe 215">
                  <a:extLst>
                    <a:ext uri="{FF2B5EF4-FFF2-40B4-BE49-F238E27FC236}">
                      <a16:creationId xmlns:a16="http://schemas.microsoft.com/office/drawing/2014/main" id="{B61FD128-DC2D-4154-9F23-014B24E09938}"/>
                    </a:ext>
                  </a:extLst>
                </p:cNvPr>
                <p:cNvGrpSpPr/>
                <p:nvPr/>
              </p:nvGrpSpPr>
              <p:grpSpPr>
                <a:xfrm>
                  <a:off x="1319157" y="836712"/>
                  <a:ext cx="588547" cy="856227"/>
                  <a:chOff x="1319157" y="836712"/>
                  <a:chExt cx="588547" cy="856227"/>
                </a:xfrm>
              </p:grpSpPr>
              <p:sp>
                <p:nvSpPr>
                  <p:cNvPr id="223" name="Ellipse 222">
                    <a:extLst>
                      <a:ext uri="{FF2B5EF4-FFF2-40B4-BE49-F238E27FC236}">
                        <a16:creationId xmlns:a16="http://schemas.microsoft.com/office/drawing/2014/main" id="{16A31D3C-5C18-47DC-BD57-7DCE4D0C84D8}"/>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4" name="Ellipse 223">
                    <a:extLst>
                      <a:ext uri="{FF2B5EF4-FFF2-40B4-BE49-F238E27FC236}">
                        <a16:creationId xmlns:a16="http://schemas.microsoft.com/office/drawing/2014/main" id="{E79EECE0-F66A-4436-AA60-59739D941749}"/>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5" name="Ellipse 224">
                    <a:extLst>
                      <a:ext uri="{FF2B5EF4-FFF2-40B4-BE49-F238E27FC236}">
                        <a16:creationId xmlns:a16="http://schemas.microsoft.com/office/drawing/2014/main" id="{9A94CBD4-7BA3-498F-8A9B-266B8D460343}"/>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6" name="Ellipse 225">
                    <a:extLst>
                      <a:ext uri="{FF2B5EF4-FFF2-40B4-BE49-F238E27FC236}">
                        <a16:creationId xmlns:a16="http://schemas.microsoft.com/office/drawing/2014/main" id="{152610F9-6020-4547-AE54-78609B5D599F}"/>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7" name="Ellipse 226">
                    <a:extLst>
                      <a:ext uri="{FF2B5EF4-FFF2-40B4-BE49-F238E27FC236}">
                        <a16:creationId xmlns:a16="http://schemas.microsoft.com/office/drawing/2014/main" id="{B48169A4-C645-4D18-9B9D-4BD3CC0677A7}"/>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7" name="Groupe 216">
                  <a:extLst>
                    <a:ext uri="{FF2B5EF4-FFF2-40B4-BE49-F238E27FC236}">
                      <a16:creationId xmlns:a16="http://schemas.microsoft.com/office/drawing/2014/main" id="{AB34D6ED-3659-4672-8BC2-CAF5000EB0B1}"/>
                    </a:ext>
                  </a:extLst>
                </p:cNvPr>
                <p:cNvGrpSpPr/>
                <p:nvPr/>
              </p:nvGrpSpPr>
              <p:grpSpPr>
                <a:xfrm>
                  <a:off x="2051720" y="428266"/>
                  <a:ext cx="588547" cy="1296885"/>
                  <a:chOff x="1319157" y="430478"/>
                  <a:chExt cx="588547" cy="1296885"/>
                </a:xfrm>
              </p:grpSpPr>
              <p:sp>
                <p:nvSpPr>
                  <p:cNvPr id="218" name="Ellipse 217">
                    <a:extLst>
                      <a:ext uri="{FF2B5EF4-FFF2-40B4-BE49-F238E27FC236}">
                        <a16:creationId xmlns:a16="http://schemas.microsoft.com/office/drawing/2014/main" id="{6E828007-F961-4298-B6AC-1D7A44D14D9B}"/>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id="{9D406E6B-53C2-4383-9F8D-FE02045CC86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id="{AEDA9B31-2DCE-463A-BADE-980869DF82B8}"/>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1" name="Ellipse 220">
                    <a:extLst>
                      <a:ext uri="{FF2B5EF4-FFF2-40B4-BE49-F238E27FC236}">
                        <a16:creationId xmlns:a16="http://schemas.microsoft.com/office/drawing/2014/main" id="{7CD4756C-3F8A-4C1C-B623-ECF2A62C0102}"/>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2" name="Ellipse 221">
                    <a:extLst>
                      <a:ext uri="{FF2B5EF4-FFF2-40B4-BE49-F238E27FC236}">
                        <a16:creationId xmlns:a16="http://schemas.microsoft.com/office/drawing/2014/main" id="{72762C83-A1CB-40AC-A1EF-EF23969C7D15}"/>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15" name="Rectangle 214">
                <a:extLst>
                  <a:ext uri="{FF2B5EF4-FFF2-40B4-BE49-F238E27FC236}">
                    <a16:creationId xmlns:a16="http://schemas.microsoft.com/office/drawing/2014/main" id="{D054A668-61DD-4FBB-8ACC-CB819C13E6C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28" name="Ellipse 227">
            <a:extLst>
              <a:ext uri="{FF2B5EF4-FFF2-40B4-BE49-F238E27FC236}">
                <a16:creationId xmlns:a16="http://schemas.microsoft.com/office/drawing/2014/main" id="{22037CFF-F8FA-4276-A1F8-6DA598DD3FDA}"/>
              </a:ext>
            </a:extLst>
          </p:cNvPr>
          <p:cNvSpPr/>
          <p:nvPr/>
        </p:nvSpPr>
        <p:spPr bwMode="auto">
          <a:xfrm>
            <a:off x="2608337" y="2621521"/>
            <a:ext cx="147204" cy="144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563610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llipse 43"/>
          <p:cNvSpPr/>
          <p:nvPr/>
        </p:nvSpPr>
        <p:spPr>
          <a:xfrm>
            <a:off x="2073275" y="981076"/>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Ellipse 44"/>
          <p:cNvSpPr/>
          <p:nvPr/>
        </p:nvSpPr>
        <p:spPr>
          <a:xfrm>
            <a:off x="2514600" y="981076"/>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Ellipse 45"/>
          <p:cNvSpPr/>
          <p:nvPr/>
        </p:nvSpPr>
        <p:spPr>
          <a:xfrm>
            <a:off x="2514600" y="1270001"/>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Ellipse 47"/>
          <p:cNvSpPr/>
          <p:nvPr/>
        </p:nvSpPr>
        <p:spPr>
          <a:xfrm>
            <a:off x="2060575" y="1270001"/>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Ellipse 38"/>
          <p:cNvSpPr/>
          <p:nvPr/>
        </p:nvSpPr>
        <p:spPr>
          <a:xfrm>
            <a:off x="2822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Ellipse 39"/>
          <p:cNvSpPr/>
          <p:nvPr/>
        </p:nvSpPr>
        <p:spPr>
          <a:xfrm>
            <a:off x="3263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Ellipse 40"/>
          <p:cNvSpPr/>
          <p:nvPr/>
        </p:nvSpPr>
        <p:spPr>
          <a:xfrm>
            <a:off x="3263900" y="1268414"/>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Ellipse 41"/>
          <p:cNvSpPr/>
          <p:nvPr/>
        </p:nvSpPr>
        <p:spPr>
          <a:xfrm>
            <a:off x="3043239" y="1123951"/>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Ellipse 42"/>
          <p:cNvSpPr/>
          <p:nvPr/>
        </p:nvSpPr>
        <p:spPr>
          <a:xfrm>
            <a:off x="2809875" y="1268414"/>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Rectangle 35"/>
          <p:cNvSpPr/>
          <p:nvPr/>
        </p:nvSpPr>
        <p:spPr>
          <a:xfrm>
            <a:off x="1925638" y="873125"/>
            <a:ext cx="16192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Rectangle 50"/>
          <p:cNvSpPr/>
          <p:nvPr/>
        </p:nvSpPr>
        <p:spPr>
          <a:xfrm>
            <a:off x="2143125" y="1844675"/>
            <a:ext cx="16192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73" name="Groupe 172"/>
          <p:cNvGrpSpPr>
            <a:grpSpLocks/>
          </p:cNvGrpSpPr>
          <p:nvPr/>
        </p:nvGrpSpPr>
        <p:grpSpPr bwMode="auto">
          <a:xfrm>
            <a:off x="3671855" y="276498"/>
            <a:ext cx="1619250" cy="649287"/>
            <a:chOff x="3635896" y="765810"/>
            <a:chExt cx="1584176" cy="648072"/>
          </a:xfrm>
        </p:grpSpPr>
        <p:grpSp>
          <p:nvGrpSpPr>
            <p:cNvPr id="174" name="Groupe 173"/>
            <p:cNvGrpSpPr/>
            <p:nvPr/>
          </p:nvGrpSpPr>
          <p:grpSpPr>
            <a:xfrm>
              <a:off x="3767429" y="871610"/>
              <a:ext cx="1321110" cy="434260"/>
              <a:chOff x="1319157" y="834500"/>
              <a:chExt cx="1321110" cy="434260"/>
            </a:xfrm>
            <a:effectLst>
              <a:glow rad="127000">
                <a:schemeClr val="bg1"/>
              </a:glow>
            </a:effectLst>
          </p:grpSpPr>
          <p:grpSp>
            <p:nvGrpSpPr>
              <p:cNvPr id="176" name="Groupe 175"/>
              <p:cNvGrpSpPr/>
              <p:nvPr/>
            </p:nvGrpSpPr>
            <p:grpSpPr>
              <a:xfrm>
                <a:off x="1319157" y="836712"/>
                <a:ext cx="588547" cy="432048"/>
                <a:chOff x="1319157" y="836712"/>
                <a:chExt cx="588547" cy="432048"/>
              </a:xfrm>
            </p:grpSpPr>
            <p:sp>
              <p:nvSpPr>
                <p:cNvPr id="183" name="Ellipse 182"/>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 name="Ellipse 18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5" name="Ellipse 18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6" name="Ellipse 185"/>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7" name="Ellipse 18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77" name="Groupe 176"/>
              <p:cNvGrpSpPr/>
              <p:nvPr/>
            </p:nvGrpSpPr>
            <p:grpSpPr>
              <a:xfrm>
                <a:off x="2051720" y="834500"/>
                <a:ext cx="588547" cy="432048"/>
                <a:chOff x="1319157" y="836712"/>
                <a:chExt cx="588547" cy="432048"/>
              </a:xfrm>
            </p:grpSpPr>
            <p:sp>
              <p:nvSpPr>
                <p:cNvPr id="178" name="Ellipse 17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9" name="Ellipse 17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0" name="Ellipse 179"/>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1" name="Ellipse 18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2" name="Ellipse 181"/>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75" name="Rectangle 174"/>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88" name="Groupe 187"/>
          <p:cNvGrpSpPr>
            <a:grpSpLocks/>
          </p:cNvGrpSpPr>
          <p:nvPr/>
        </p:nvGrpSpPr>
        <p:grpSpPr bwMode="auto">
          <a:xfrm>
            <a:off x="3435118" y="1866470"/>
            <a:ext cx="1619250" cy="647700"/>
            <a:chOff x="3635896" y="765810"/>
            <a:chExt cx="1584176" cy="648072"/>
          </a:xfrm>
        </p:grpSpPr>
        <p:grpSp>
          <p:nvGrpSpPr>
            <p:cNvPr id="189" name="Groupe 188"/>
            <p:cNvGrpSpPr/>
            <p:nvPr/>
          </p:nvGrpSpPr>
          <p:grpSpPr>
            <a:xfrm>
              <a:off x="3767429" y="871610"/>
              <a:ext cx="1321110" cy="434260"/>
              <a:chOff x="1319157" y="834500"/>
              <a:chExt cx="1321110" cy="434260"/>
            </a:xfrm>
            <a:effectLst>
              <a:glow rad="127000">
                <a:schemeClr val="bg1"/>
              </a:glow>
            </a:effectLst>
          </p:grpSpPr>
          <p:grpSp>
            <p:nvGrpSpPr>
              <p:cNvPr id="191" name="Groupe 190"/>
              <p:cNvGrpSpPr/>
              <p:nvPr/>
            </p:nvGrpSpPr>
            <p:grpSpPr>
              <a:xfrm>
                <a:off x="1319157" y="836712"/>
                <a:ext cx="588547" cy="432048"/>
                <a:chOff x="1319157" y="836712"/>
                <a:chExt cx="588547" cy="432048"/>
              </a:xfrm>
            </p:grpSpPr>
            <p:sp>
              <p:nvSpPr>
                <p:cNvPr id="198" name="Ellipse 19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9" name="Ellipse 19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0" name="Ellipse 199"/>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1" name="Ellipse 20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2" name="Ellipse 201"/>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92" name="Groupe 191"/>
              <p:cNvGrpSpPr/>
              <p:nvPr/>
            </p:nvGrpSpPr>
            <p:grpSpPr>
              <a:xfrm>
                <a:off x="2051720" y="834500"/>
                <a:ext cx="588547" cy="432048"/>
                <a:chOff x="1319157" y="836712"/>
                <a:chExt cx="588547" cy="432048"/>
              </a:xfrm>
            </p:grpSpPr>
            <p:sp>
              <p:nvSpPr>
                <p:cNvPr id="193" name="Ellipse 192"/>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4" name="Ellipse 19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5" name="Ellipse 19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6" name="Ellipse 195"/>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7" name="Ellipse 19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90" name="Rectangle 189"/>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 name="Rectangle 1"/>
          <p:cNvSpPr/>
          <p:nvPr/>
        </p:nvSpPr>
        <p:spPr>
          <a:xfrm>
            <a:off x="1925638" y="188914"/>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9" name="Ellipse 98"/>
          <p:cNvSpPr/>
          <p:nvPr/>
        </p:nvSpPr>
        <p:spPr>
          <a:xfrm>
            <a:off x="2297114"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Espace réservé du pied de page 3">
            <a:extLst>
              <a:ext uri="{FF2B5EF4-FFF2-40B4-BE49-F238E27FC236}">
                <a16:creationId xmlns:a16="http://schemas.microsoft.com/office/drawing/2014/main" id="{63D37178-7BDC-4B8A-B54F-1DDD298F327E}"/>
              </a:ext>
            </a:extLst>
          </p:cNvPr>
          <p:cNvSpPr>
            <a:spLocks noGrp="1"/>
          </p:cNvSpPr>
          <p:nvPr>
            <p:ph type="ftr" sz="quarter" idx="11"/>
          </p:nvPr>
        </p:nvSpPr>
        <p:spPr/>
        <p:txBody>
          <a:bodyPr/>
          <a:lstStyle/>
          <a:p>
            <a:r>
              <a:rPr lang="en-US"/>
              <a:t>source : conférence Eric Mounier</a:t>
            </a:r>
            <a:endParaRPr lang="en-US" dirty="0"/>
          </a:p>
        </p:txBody>
      </p:sp>
      <p:sp>
        <p:nvSpPr>
          <p:cNvPr id="91" name="Espace réservé du numéro de diapositive 7"/>
          <p:cNvSpPr>
            <a:spLocks noGrp="1"/>
          </p:cNvSpPr>
          <p:nvPr>
            <p:ph type="sldNum" sz="quarter" idx="12"/>
          </p:nvPr>
        </p:nvSpPr>
        <p:spPr>
          <a:xfrm>
            <a:off x="9450365" y="108228"/>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a:pPr algn="r" eaLnBrk="1" hangingPunct="1"/>
              <a:t>39</a:t>
            </a:fld>
            <a:endParaRPr lang="fr-FR" sz="1400" dirty="0"/>
          </a:p>
        </p:txBody>
      </p:sp>
      <p:grpSp>
        <p:nvGrpSpPr>
          <p:cNvPr id="110" name="Groupe 109">
            <a:extLst>
              <a:ext uri="{FF2B5EF4-FFF2-40B4-BE49-F238E27FC236}">
                <a16:creationId xmlns:a16="http://schemas.microsoft.com/office/drawing/2014/main" id="{3CD4C9D8-8547-4FA9-9E47-81275C729B6D}"/>
              </a:ext>
            </a:extLst>
          </p:cNvPr>
          <p:cNvGrpSpPr>
            <a:grpSpLocks/>
          </p:cNvGrpSpPr>
          <p:nvPr/>
        </p:nvGrpSpPr>
        <p:grpSpPr bwMode="auto">
          <a:xfrm>
            <a:off x="3508720" y="1213843"/>
            <a:ext cx="1619250" cy="649287"/>
            <a:chOff x="3635896" y="765810"/>
            <a:chExt cx="1584176" cy="648072"/>
          </a:xfrm>
        </p:grpSpPr>
        <p:grpSp>
          <p:nvGrpSpPr>
            <p:cNvPr id="111" name="Groupe 110">
              <a:extLst>
                <a:ext uri="{FF2B5EF4-FFF2-40B4-BE49-F238E27FC236}">
                  <a16:creationId xmlns:a16="http://schemas.microsoft.com/office/drawing/2014/main" id="{F78B9977-DFB3-489A-A23A-7BA8C3729555}"/>
                </a:ext>
              </a:extLst>
            </p:cNvPr>
            <p:cNvGrpSpPr/>
            <p:nvPr/>
          </p:nvGrpSpPr>
          <p:grpSpPr>
            <a:xfrm>
              <a:off x="3767429" y="871610"/>
              <a:ext cx="1321110" cy="434260"/>
              <a:chOff x="1319157" y="834500"/>
              <a:chExt cx="1321110" cy="434260"/>
            </a:xfrm>
            <a:effectLst>
              <a:glow rad="127000">
                <a:schemeClr val="bg1"/>
              </a:glow>
            </a:effectLst>
          </p:grpSpPr>
          <p:grpSp>
            <p:nvGrpSpPr>
              <p:cNvPr id="113" name="Groupe 112">
                <a:extLst>
                  <a:ext uri="{FF2B5EF4-FFF2-40B4-BE49-F238E27FC236}">
                    <a16:creationId xmlns:a16="http://schemas.microsoft.com/office/drawing/2014/main" id="{6FE305B1-F749-48C7-AD69-DF1B0090B9EB}"/>
                  </a:ext>
                </a:extLst>
              </p:cNvPr>
              <p:cNvGrpSpPr/>
              <p:nvPr/>
            </p:nvGrpSpPr>
            <p:grpSpPr>
              <a:xfrm>
                <a:off x="1319157" y="836712"/>
                <a:ext cx="588547" cy="432048"/>
                <a:chOff x="1319157" y="836712"/>
                <a:chExt cx="588547" cy="432048"/>
              </a:xfrm>
            </p:grpSpPr>
            <p:sp>
              <p:nvSpPr>
                <p:cNvPr id="120" name="Ellipse 119">
                  <a:extLst>
                    <a:ext uri="{FF2B5EF4-FFF2-40B4-BE49-F238E27FC236}">
                      <a16:creationId xmlns:a16="http://schemas.microsoft.com/office/drawing/2014/main" id="{B60E5556-2B97-4B13-80B4-19506892BCC1}"/>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1" name="Ellipse 120">
                  <a:extLst>
                    <a:ext uri="{FF2B5EF4-FFF2-40B4-BE49-F238E27FC236}">
                      <a16:creationId xmlns:a16="http://schemas.microsoft.com/office/drawing/2014/main" id="{64393688-EA9E-471C-8F01-8738E231A75A}"/>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2" name="Ellipse 121">
                  <a:extLst>
                    <a:ext uri="{FF2B5EF4-FFF2-40B4-BE49-F238E27FC236}">
                      <a16:creationId xmlns:a16="http://schemas.microsoft.com/office/drawing/2014/main" id="{11BD8F4C-7310-42DC-9BD1-39035EF7036D}"/>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3" name="Ellipse 122">
                  <a:extLst>
                    <a:ext uri="{FF2B5EF4-FFF2-40B4-BE49-F238E27FC236}">
                      <a16:creationId xmlns:a16="http://schemas.microsoft.com/office/drawing/2014/main" id="{FA943118-67E8-4768-BA90-2FD76F780721}"/>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4" name="Ellipse 123">
                  <a:extLst>
                    <a:ext uri="{FF2B5EF4-FFF2-40B4-BE49-F238E27FC236}">
                      <a16:creationId xmlns:a16="http://schemas.microsoft.com/office/drawing/2014/main" id="{291FFFA6-895F-4989-BBB1-8E1A8F52230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4" name="Groupe 113">
                <a:extLst>
                  <a:ext uri="{FF2B5EF4-FFF2-40B4-BE49-F238E27FC236}">
                    <a16:creationId xmlns:a16="http://schemas.microsoft.com/office/drawing/2014/main" id="{9CD818C3-CE51-4F2C-B5B8-C5F7D1985B08}"/>
                  </a:ext>
                </a:extLst>
              </p:cNvPr>
              <p:cNvGrpSpPr/>
              <p:nvPr/>
            </p:nvGrpSpPr>
            <p:grpSpPr>
              <a:xfrm>
                <a:off x="2051720" y="834500"/>
                <a:ext cx="588547" cy="432048"/>
                <a:chOff x="1319157" y="836712"/>
                <a:chExt cx="588547" cy="432048"/>
              </a:xfrm>
            </p:grpSpPr>
            <p:sp>
              <p:nvSpPr>
                <p:cNvPr id="115" name="Ellipse 114">
                  <a:extLst>
                    <a:ext uri="{FF2B5EF4-FFF2-40B4-BE49-F238E27FC236}">
                      <a16:creationId xmlns:a16="http://schemas.microsoft.com/office/drawing/2014/main" id="{166D2E80-705C-4EC2-AC7B-2084FC226718}"/>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6" name="Ellipse 115">
                  <a:extLst>
                    <a:ext uri="{FF2B5EF4-FFF2-40B4-BE49-F238E27FC236}">
                      <a16:creationId xmlns:a16="http://schemas.microsoft.com/office/drawing/2014/main" id="{A1CC4AF5-2A2E-4F7B-998F-6A88DC2E169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7" name="Ellipse 116">
                  <a:extLst>
                    <a:ext uri="{FF2B5EF4-FFF2-40B4-BE49-F238E27FC236}">
                      <a16:creationId xmlns:a16="http://schemas.microsoft.com/office/drawing/2014/main" id="{EF598603-90FA-4DD1-B19E-AF4E09AA1DF4}"/>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8" name="Ellipse 117">
                  <a:extLst>
                    <a:ext uri="{FF2B5EF4-FFF2-40B4-BE49-F238E27FC236}">
                      <a16:creationId xmlns:a16="http://schemas.microsoft.com/office/drawing/2014/main" id="{ABF28068-9C4B-46B0-8C1E-7C26D978BDD8}"/>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9" name="Ellipse 118">
                  <a:extLst>
                    <a:ext uri="{FF2B5EF4-FFF2-40B4-BE49-F238E27FC236}">
                      <a16:creationId xmlns:a16="http://schemas.microsoft.com/office/drawing/2014/main" id="{C04B8BD3-F586-4A6B-9E42-91A6C7DE3F5C}"/>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12" name="Rectangle 111">
              <a:extLst>
                <a:ext uri="{FF2B5EF4-FFF2-40B4-BE49-F238E27FC236}">
                  <a16:creationId xmlns:a16="http://schemas.microsoft.com/office/drawing/2014/main" id="{4A6BD8C0-7245-4761-B8D2-2275BA59D71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 name="Groupe 2">
            <a:extLst>
              <a:ext uri="{FF2B5EF4-FFF2-40B4-BE49-F238E27FC236}">
                <a16:creationId xmlns:a16="http://schemas.microsoft.com/office/drawing/2014/main" id="{CF640666-4EBA-4BD2-B86B-7286C756AFD1}"/>
              </a:ext>
            </a:extLst>
          </p:cNvPr>
          <p:cNvGrpSpPr/>
          <p:nvPr/>
        </p:nvGrpSpPr>
        <p:grpSpPr>
          <a:xfrm>
            <a:off x="6457951" y="224036"/>
            <a:ext cx="3571875" cy="2628900"/>
            <a:chOff x="4933950" y="224036"/>
            <a:chExt cx="3571875" cy="2628900"/>
          </a:xfrm>
        </p:grpSpPr>
        <p:sp>
          <p:nvSpPr>
            <p:cNvPr id="22545" name="Ellipse 130"/>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126" name="Groupe 125"/>
            <p:cNvGrpSpPr>
              <a:grpSpLocks/>
            </p:cNvGrpSpPr>
            <p:nvPr/>
          </p:nvGrpSpPr>
          <p:grpSpPr bwMode="auto">
            <a:xfrm>
              <a:off x="5382404" y="2017911"/>
              <a:ext cx="1584325" cy="647700"/>
              <a:chOff x="3635896" y="765810"/>
              <a:chExt cx="1584176" cy="648072"/>
            </a:xfrm>
          </p:grpSpPr>
          <p:grpSp>
            <p:nvGrpSpPr>
              <p:cNvPr id="127" name="Groupe 126"/>
              <p:cNvGrpSpPr/>
              <p:nvPr/>
            </p:nvGrpSpPr>
            <p:grpSpPr>
              <a:xfrm>
                <a:off x="3767429" y="871610"/>
                <a:ext cx="1321110" cy="434260"/>
                <a:chOff x="1319157" y="834500"/>
                <a:chExt cx="1321110" cy="434260"/>
              </a:xfrm>
              <a:effectLst>
                <a:glow rad="127000">
                  <a:schemeClr val="bg1"/>
                </a:glow>
              </a:effectLst>
            </p:grpSpPr>
            <p:grpSp>
              <p:nvGrpSpPr>
                <p:cNvPr id="129" name="Groupe 128"/>
                <p:cNvGrpSpPr/>
                <p:nvPr/>
              </p:nvGrpSpPr>
              <p:grpSpPr>
                <a:xfrm>
                  <a:off x="1319157" y="836712"/>
                  <a:ext cx="588547" cy="432048"/>
                  <a:chOff x="1319157" y="836712"/>
                  <a:chExt cx="588547" cy="432048"/>
                </a:xfrm>
              </p:grpSpPr>
              <p:sp>
                <p:nvSpPr>
                  <p:cNvPr id="137" name="Ellipse 136"/>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8" name="Ellipse 13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9" name="Ellipse 138"/>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0" name="Ellipse 139"/>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1" name="Ellipse 140"/>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30" name="Groupe 129"/>
                <p:cNvGrpSpPr/>
                <p:nvPr/>
              </p:nvGrpSpPr>
              <p:grpSpPr>
                <a:xfrm>
                  <a:off x="2051720" y="834500"/>
                  <a:ext cx="588547" cy="432048"/>
                  <a:chOff x="1319157" y="836712"/>
                  <a:chExt cx="588547" cy="432048"/>
                </a:xfrm>
              </p:grpSpPr>
              <p:sp>
                <p:nvSpPr>
                  <p:cNvPr id="132" name="Ellipse 131"/>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3" name="Ellipse 13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4" name="Ellipse 133"/>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5" name="Ellipse 13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6" name="Ellipse 13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8" name="Rectangle 127"/>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42" name="Groupe 141"/>
            <p:cNvGrpSpPr>
              <a:grpSpLocks/>
            </p:cNvGrpSpPr>
            <p:nvPr/>
          </p:nvGrpSpPr>
          <p:grpSpPr bwMode="auto">
            <a:xfrm>
              <a:off x="6923088" y="423863"/>
              <a:ext cx="1582737" cy="649287"/>
              <a:chOff x="3635896" y="765810"/>
              <a:chExt cx="1584176" cy="648072"/>
            </a:xfrm>
          </p:grpSpPr>
          <p:grpSp>
            <p:nvGrpSpPr>
              <p:cNvPr id="143" name="Groupe 142"/>
              <p:cNvGrpSpPr/>
              <p:nvPr/>
            </p:nvGrpSpPr>
            <p:grpSpPr>
              <a:xfrm>
                <a:off x="3767429" y="871610"/>
                <a:ext cx="1321110" cy="434260"/>
                <a:chOff x="1319157" y="834500"/>
                <a:chExt cx="1321110" cy="434260"/>
              </a:xfrm>
              <a:effectLst>
                <a:glow rad="127000">
                  <a:schemeClr val="bg1"/>
                </a:glow>
              </a:effectLst>
            </p:grpSpPr>
            <p:grpSp>
              <p:nvGrpSpPr>
                <p:cNvPr id="145" name="Groupe 144"/>
                <p:cNvGrpSpPr/>
                <p:nvPr/>
              </p:nvGrpSpPr>
              <p:grpSpPr>
                <a:xfrm>
                  <a:off x="1319157" y="836712"/>
                  <a:ext cx="588547" cy="432048"/>
                  <a:chOff x="1319157" y="836712"/>
                  <a:chExt cx="588547" cy="432048"/>
                </a:xfrm>
              </p:grpSpPr>
              <p:sp>
                <p:nvSpPr>
                  <p:cNvPr id="152" name="Ellipse 151"/>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3" name="Ellipse 15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4" name="Ellipse 153"/>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5" name="Ellipse 15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6" name="Ellipse 15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46" name="Groupe 145"/>
                <p:cNvGrpSpPr/>
                <p:nvPr/>
              </p:nvGrpSpPr>
              <p:grpSpPr>
                <a:xfrm>
                  <a:off x="2051720" y="834500"/>
                  <a:ext cx="588547" cy="432048"/>
                  <a:chOff x="1319157" y="836712"/>
                  <a:chExt cx="588547" cy="432048"/>
                </a:xfrm>
              </p:grpSpPr>
              <p:sp>
                <p:nvSpPr>
                  <p:cNvPr id="147" name="Ellipse 146"/>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8" name="Ellipse 14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9" name="Ellipse 148"/>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0" name="Ellipse 149"/>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1" name="Ellipse 150"/>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44" name="Rectangle 143"/>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67" name="Ellipse 166"/>
            <p:cNvSpPr/>
            <p:nvPr/>
          </p:nvSpPr>
          <p:spPr>
            <a:xfrm>
              <a:off x="5078413" y="706438"/>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8" name="Ellipse 167"/>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9" name="Ellipse 168"/>
            <p:cNvSpPr/>
            <p:nvPr/>
          </p:nvSpPr>
          <p:spPr>
            <a:xfrm>
              <a:off x="55102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0" name="Ellipse 169"/>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1" name="Ellipse 170"/>
            <p:cNvSpPr/>
            <p:nvPr/>
          </p:nvSpPr>
          <p:spPr>
            <a:xfrm>
              <a:off x="50657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2" name="Ellipse 161"/>
            <p:cNvSpPr/>
            <p:nvPr/>
          </p:nvSpPr>
          <p:spPr>
            <a:xfrm>
              <a:off x="58118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3" name="Ellipse 162"/>
            <p:cNvSpPr/>
            <p:nvPr/>
          </p:nvSpPr>
          <p:spPr>
            <a:xfrm>
              <a:off x="62436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4" name="Ellipse 163"/>
            <p:cNvSpPr/>
            <p:nvPr/>
          </p:nvSpPr>
          <p:spPr>
            <a:xfrm>
              <a:off x="62436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5" name="Ellipse 164"/>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6" name="Ellipse 165"/>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9" name="Rectangle 158"/>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2" name="Ellipse 171"/>
            <p:cNvSpPr>
              <a:spLocks noChangeArrowheads="1"/>
            </p:cNvSpPr>
            <p:nvPr/>
          </p:nvSpPr>
          <p:spPr bwMode="auto">
            <a:xfrm>
              <a:off x="7669213" y="2052464"/>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5" name="Rectangle 4"/>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25" name="Groupe 124">
              <a:extLst>
                <a:ext uri="{FF2B5EF4-FFF2-40B4-BE49-F238E27FC236}">
                  <a16:creationId xmlns:a16="http://schemas.microsoft.com/office/drawing/2014/main" id="{9DEDE9D0-11CF-4D8E-8BFD-B5D5474BC7A4}"/>
                </a:ext>
              </a:extLst>
            </p:cNvPr>
            <p:cNvGrpSpPr>
              <a:grpSpLocks/>
            </p:cNvGrpSpPr>
            <p:nvPr/>
          </p:nvGrpSpPr>
          <p:grpSpPr bwMode="auto">
            <a:xfrm>
              <a:off x="6877844" y="1195388"/>
              <a:ext cx="1582737" cy="649287"/>
              <a:chOff x="3635896" y="765810"/>
              <a:chExt cx="1584176" cy="648072"/>
            </a:xfrm>
          </p:grpSpPr>
          <p:grpSp>
            <p:nvGrpSpPr>
              <p:cNvPr id="131" name="Groupe 130">
                <a:extLst>
                  <a:ext uri="{FF2B5EF4-FFF2-40B4-BE49-F238E27FC236}">
                    <a16:creationId xmlns:a16="http://schemas.microsoft.com/office/drawing/2014/main" id="{68CE68C1-E133-4138-A5FE-BE27BE24B793}"/>
                  </a:ext>
                </a:extLst>
              </p:cNvPr>
              <p:cNvGrpSpPr/>
              <p:nvPr/>
            </p:nvGrpSpPr>
            <p:grpSpPr>
              <a:xfrm>
                <a:off x="3767429" y="871610"/>
                <a:ext cx="1321110" cy="434260"/>
                <a:chOff x="1319157" y="834500"/>
                <a:chExt cx="1321110" cy="434260"/>
              </a:xfrm>
              <a:effectLst>
                <a:glow rad="127000">
                  <a:schemeClr val="bg1"/>
                </a:glow>
              </a:effectLst>
            </p:grpSpPr>
            <p:grpSp>
              <p:nvGrpSpPr>
                <p:cNvPr id="158" name="Groupe 157">
                  <a:extLst>
                    <a:ext uri="{FF2B5EF4-FFF2-40B4-BE49-F238E27FC236}">
                      <a16:creationId xmlns:a16="http://schemas.microsoft.com/office/drawing/2014/main" id="{3D43A83D-6D2C-4B42-A446-3BEE79A82E30}"/>
                    </a:ext>
                  </a:extLst>
                </p:cNvPr>
                <p:cNvGrpSpPr/>
                <p:nvPr/>
              </p:nvGrpSpPr>
              <p:grpSpPr>
                <a:xfrm>
                  <a:off x="1319157" y="836712"/>
                  <a:ext cx="588547" cy="432048"/>
                  <a:chOff x="1319157" y="836712"/>
                  <a:chExt cx="588547" cy="432048"/>
                </a:xfrm>
              </p:grpSpPr>
              <p:sp>
                <p:nvSpPr>
                  <p:cNvPr id="207" name="Ellipse 206">
                    <a:extLst>
                      <a:ext uri="{FF2B5EF4-FFF2-40B4-BE49-F238E27FC236}">
                        <a16:creationId xmlns:a16="http://schemas.microsoft.com/office/drawing/2014/main" id="{A3E3E629-4A23-4074-BEBF-9F2C838963A7}"/>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8" name="Ellipse 207">
                    <a:extLst>
                      <a:ext uri="{FF2B5EF4-FFF2-40B4-BE49-F238E27FC236}">
                        <a16:creationId xmlns:a16="http://schemas.microsoft.com/office/drawing/2014/main" id="{64FE71D4-A1B1-4FD5-A918-DAF234080DDE}"/>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9" name="Ellipse 208">
                    <a:extLst>
                      <a:ext uri="{FF2B5EF4-FFF2-40B4-BE49-F238E27FC236}">
                        <a16:creationId xmlns:a16="http://schemas.microsoft.com/office/drawing/2014/main" id="{FC410AB7-4AE1-4D1B-A30C-8E3916B2BEC8}"/>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0" name="Ellipse 209">
                    <a:extLst>
                      <a:ext uri="{FF2B5EF4-FFF2-40B4-BE49-F238E27FC236}">
                        <a16:creationId xmlns:a16="http://schemas.microsoft.com/office/drawing/2014/main" id="{3ADC7592-BF35-4F9D-90BF-B5C3A7722D49}"/>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1" name="Ellipse 210">
                    <a:extLst>
                      <a:ext uri="{FF2B5EF4-FFF2-40B4-BE49-F238E27FC236}">
                        <a16:creationId xmlns:a16="http://schemas.microsoft.com/office/drawing/2014/main" id="{66A6010A-015C-4372-A227-05CEAD898462}"/>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60" name="Groupe 159">
                  <a:extLst>
                    <a:ext uri="{FF2B5EF4-FFF2-40B4-BE49-F238E27FC236}">
                      <a16:creationId xmlns:a16="http://schemas.microsoft.com/office/drawing/2014/main" id="{89B57686-5800-463C-8437-79FEAE452FA1}"/>
                    </a:ext>
                  </a:extLst>
                </p:cNvPr>
                <p:cNvGrpSpPr/>
                <p:nvPr/>
              </p:nvGrpSpPr>
              <p:grpSpPr>
                <a:xfrm>
                  <a:off x="2051720" y="834500"/>
                  <a:ext cx="588547" cy="432048"/>
                  <a:chOff x="1319157" y="836712"/>
                  <a:chExt cx="588547" cy="432048"/>
                </a:xfrm>
              </p:grpSpPr>
              <p:sp>
                <p:nvSpPr>
                  <p:cNvPr id="161" name="Ellipse 160">
                    <a:extLst>
                      <a:ext uri="{FF2B5EF4-FFF2-40B4-BE49-F238E27FC236}">
                        <a16:creationId xmlns:a16="http://schemas.microsoft.com/office/drawing/2014/main" id="{0C5B3A19-E4AB-436C-9EA1-FDA05445392E}"/>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3" name="Ellipse 202">
                    <a:extLst>
                      <a:ext uri="{FF2B5EF4-FFF2-40B4-BE49-F238E27FC236}">
                        <a16:creationId xmlns:a16="http://schemas.microsoft.com/office/drawing/2014/main" id="{43205F47-8E7E-4471-8EB8-4F8B37EEEFD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id="{2E6FE31D-657F-4697-BB21-DE95BB0E1015}"/>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id="{2A9CE501-CC84-4968-978B-AADCAED5F021}"/>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id="{73595E0F-E12B-4391-ADA4-1F8FD13CB81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57" name="Rectangle 156">
                <a:extLst>
                  <a:ext uri="{FF2B5EF4-FFF2-40B4-BE49-F238E27FC236}">
                    <a16:creationId xmlns:a16="http://schemas.microsoft.com/office/drawing/2014/main" id="{FFB8A7F7-FA11-4C90-92EA-775D562732C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2" name="Groupe 211">
              <a:extLst>
                <a:ext uri="{FF2B5EF4-FFF2-40B4-BE49-F238E27FC236}">
                  <a16:creationId xmlns:a16="http://schemas.microsoft.com/office/drawing/2014/main" id="{FB469A0A-85BB-4D86-A779-621D6D29FBEF}"/>
                </a:ext>
              </a:extLst>
            </p:cNvPr>
            <p:cNvGrpSpPr>
              <a:grpSpLocks/>
            </p:cNvGrpSpPr>
            <p:nvPr/>
          </p:nvGrpSpPr>
          <p:grpSpPr bwMode="auto">
            <a:xfrm>
              <a:off x="5094072" y="1269132"/>
              <a:ext cx="1584325" cy="647700"/>
              <a:chOff x="3635896" y="765810"/>
              <a:chExt cx="1584176" cy="648072"/>
            </a:xfrm>
          </p:grpSpPr>
          <p:grpSp>
            <p:nvGrpSpPr>
              <p:cNvPr id="213" name="Groupe 212">
                <a:extLst>
                  <a:ext uri="{FF2B5EF4-FFF2-40B4-BE49-F238E27FC236}">
                    <a16:creationId xmlns:a16="http://schemas.microsoft.com/office/drawing/2014/main" id="{09C5718E-4634-490C-88DD-983D0D323350}"/>
                  </a:ext>
                </a:extLst>
              </p:cNvPr>
              <p:cNvGrpSpPr/>
              <p:nvPr/>
            </p:nvGrpSpPr>
            <p:grpSpPr>
              <a:xfrm>
                <a:off x="3767429" y="871610"/>
                <a:ext cx="1321110" cy="434260"/>
                <a:chOff x="1319157" y="834500"/>
                <a:chExt cx="1321110" cy="434260"/>
              </a:xfrm>
              <a:effectLst>
                <a:glow rad="127000">
                  <a:schemeClr val="bg1"/>
                </a:glow>
              </a:effectLst>
            </p:grpSpPr>
            <p:grpSp>
              <p:nvGrpSpPr>
                <p:cNvPr id="215" name="Groupe 214">
                  <a:extLst>
                    <a:ext uri="{FF2B5EF4-FFF2-40B4-BE49-F238E27FC236}">
                      <a16:creationId xmlns:a16="http://schemas.microsoft.com/office/drawing/2014/main" id="{32790E2F-87D6-4552-BD2E-C5193B2B8136}"/>
                    </a:ext>
                  </a:extLst>
                </p:cNvPr>
                <p:cNvGrpSpPr/>
                <p:nvPr/>
              </p:nvGrpSpPr>
              <p:grpSpPr>
                <a:xfrm>
                  <a:off x="1319157" y="836712"/>
                  <a:ext cx="588547" cy="432048"/>
                  <a:chOff x="1319157" y="836712"/>
                  <a:chExt cx="588547" cy="432048"/>
                </a:xfrm>
              </p:grpSpPr>
              <p:sp>
                <p:nvSpPr>
                  <p:cNvPr id="222" name="Ellipse 221">
                    <a:extLst>
                      <a:ext uri="{FF2B5EF4-FFF2-40B4-BE49-F238E27FC236}">
                        <a16:creationId xmlns:a16="http://schemas.microsoft.com/office/drawing/2014/main" id="{08B42DA4-6893-4A04-A5C4-9ACFF53BC63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3" name="Ellipse 222">
                    <a:extLst>
                      <a:ext uri="{FF2B5EF4-FFF2-40B4-BE49-F238E27FC236}">
                        <a16:creationId xmlns:a16="http://schemas.microsoft.com/office/drawing/2014/main" id="{7A322161-36CB-4D90-91DE-047B5EBF0D6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4" name="Ellipse 223">
                    <a:extLst>
                      <a:ext uri="{FF2B5EF4-FFF2-40B4-BE49-F238E27FC236}">
                        <a16:creationId xmlns:a16="http://schemas.microsoft.com/office/drawing/2014/main" id="{1A2212BA-5A12-43BE-8281-101C20A00A0E}"/>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5" name="Ellipse 224">
                    <a:extLst>
                      <a:ext uri="{FF2B5EF4-FFF2-40B4-BE49-F238E27FC236}">
                        <a16:creationId xmlns:a16="http://schemas.microsoft.com/office/drawing/2014/main" id="{575F1443-EBDD-4956-9DE3-A571743EA94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6" name="Ellipse 225">
                    <a:extLst>
                      <a:ext uri="{FF2B5EF4-FFF2-40B4-BE49-F238E27FC236}">
                        <a16:creationId xmlns:a16="http://schemas.microsoft.com/office/drawing/2014/main" id="{3AB1A0EC-D191-4118-868C-2C83BB8F8B2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6" name="Groupe 215">
                  <a:extLst>
                    <a:ext uri="{FF2B5EF4-FFF2-40B4-BE49-F238E27FC236}">
                      <a16:creationId xmlns:a16="http://schemas.microsoft.com/office/drawing/2014/main" id="{0800DCD1-B314-484C-BAA8-A81AFE13874F}"/>
                    </a:ext>
                  </a:extLst>
                </p:cNvPr>
                <p:cNvGrpSpPr/>
                <p:nvPr/>
              </p:nvGrpSpPr>
              <p:grpSpPr>
                <a:xfrm>
                  <a:off x="2051720" y="834500"/>
                  <a:ext cx="588547" cy="432048"/>
                  <a:chOff x="1319157" y="836712"/>
                  <a:chExt cx="588547" cy="432048"/>
                </a:xfrm>
              </p:grpSpPr>
              <p:sp>
                <p:nvSpPr>
                  <p:cNvPr id="217" name="Ellipse 216">
                    <a:extLst>
                      <a:ext uri="{FF2B5EF4-FFF2-40B4-BE49-F238E27FC236}">
                        <a16:creationId xmlns:a16="http://schemas.microsoft.com/office/drawing/2014/main" id="{5AC0F550-BDC6-4848-9F00-EDA933E6CE56}"/>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8" name="Ellipse 217">
                    <a:extLst>
                      <a:ext uri="{FF2B5EF4-FFF2-40B4-BE49-F238E27FC236}">
                        <a16:creationId xmlns:a16="http://schemas.microsoft.com/office/drawing/2014/main" id="{F523FF12-C6D9-404E-BF9D-EB7ACD9E76F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id="{F89605D5-B068-4BF2-9861-55BC834DA052}"/>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id="{2F1B8BAF-96A7-4D7A-8B38-97A6375037C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1" name="Ellipse 220">
                    <a:extLst>
                      <a:ext uri="{FF2B5EF4-FFF2-40B4-BE49-F238E27FC236}">
                        <a16:creationId xmlns:a16="http://schemas.microsoft.com/office/drawing/2014/main" id="{9E92C99E-EE06-445D-8C87-0CB952B3DDB3}"/>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14" name="Rectangle 213">
                <a:extLst>
                  <a:ext uri="{FF2B5EF4-FFF2-40B4-BE49-F238E27FC236}">
                    <a16:creationId xmlns:a16="http://schemas.microsoft.com/office/drawing/2014/main" id="{63CCEFD3-F3CA-4B94-A2FF-9133EE277497}"/>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grpSp>
        <p:nvGrpSpPr>
          <p:cNvPr id="227" name="Groupe 226">
            <a:extLst>
              <a:ext uri="{FF2B5EF4-FFF2-40B4-BE49-F238E27FC236}">
                <a16:creationId xmlns:a16="http://schemas.microsoft.com/office/drawing/2014/main" id="{F3F637AC-23F2-44E9-B289-3144309D436D}"/>
              </a:ext>
            </a:extLst>
          </p:cNvPr>
          <p:cNvGrpSpPr>
            <a:grpSpLocks/>
          </p:cNvGrpSpPr>
          <p:nvPr/>
        </p:nvGrpSpPr>
        <p:grpSpPr bwMode="auto">
          <a:xfrm>
            <a:off x="1838781" y="188641"/>
            <a:ext cx="1619250" cy="649287"/>
            <a:chOff x="3635896" y="765810"/>
            <a:chExt cx="1584176" cy="648072"/>
          </a:xfrm>
        </p:grpSpPr>
        <p:grpSp>
          <p:nvGrpSpPr>
            <p:cNvPr id="228" name="Groupe 227">
              <a:extLst>
                <a:ext uri="{FF2B5EF4-FFF2-40B4-BE49-F238E27FC236}">
                  <a16:creationId xmlns:a16="http://schemas.microsoft.com/office/drawing/2014/main" id="{0FEB6D31-79AB-4611-8AA9-E5F3541A14E1}"/>
                </a:ext>
              </a:extLst>
            </p:cNvPr>
            <p:cNvGrpSpPr/>
            <p:nvPr/>
          </p:nvGrpSpPr>
          <p:grpSpPr>
            <a:xfrm>
              <a:off x="3767429" y="871610"/>
              <a:ext cx="1321110" cy="434260"/>
              <a:chOff x="1319157" y="834500"/>
              <a:chExt cx="1321110" cy="434260"/>
            </a:xfrm>
            <a:effectLst>
              <a:glow rad="127000">
                <a:schemeClr val="bg1"/>
              </a:glow>
            </a:effectLst>
          </p:grpSpPr>
          <p:grpSp>
            <p:nvGrpSpPr>
              <p:cNvPr id="230" name="Groupe 229">
                <a:extLst>
                  <a:ext uri="{FF2B5EF4-FFF2-40B4-BE49-F238E27FC236}">
                    <a16:creationId xmlns:a16="http://schemas.microsoft.com/office/drawing/2014/main" id="{A3B20B58-7B11-49A7-8486-783E8C3DB005}"/>
                  </a:ext>
                </a:extLst>
              </p:cNvPr>
              <p:cNvGrpSpPr/>
              <p:nvPr/>
            </p:nvGrpSpPr>
            <p:grpSpPr>
              <a:xfrm>
                <a:off x="1319157" y="836712"/>
                <a:ext cx="588547" cy="432048"/>
                <a:chOff x="1319157" y="836712"/>
                <a:chExt cx="588547" cy="432048"/>
              </a:xfrm>
            </p:grpSpPr>
            <p:sp>
              <p:nvSpPr>
                <p:cNvPr id="237" name="Ellipse 236">
                  <a:extLst>
                    <a:ext uri="{FF2B5EF4-FFF2-40B4-BE49-F238E27FC236}">
                      <a16:creationId xmlns:a16="http://schemas.microsoft.com/office/drawing/2014/main" id="{1FBD79C5-6537-445A-8431-615C9DFD8014}"/>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8" name="Ellipse 237">
                  <a:extLst>
                    <a:ext uri="{FF2B5EF4-FFF2-40B4-BE49-F238E27FC236}">
                      <a16:creationId xmlns:a16="http://schemas.microsoft.com/office/drawing/2014/main" id="{E8DFBE51-53F3-4CB4-834C-FDC616D6F6CC}"/>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9" name="Ellipse 238">
                  <a:extLst>
                    <a:ext uri="{FF2B5EF4-FFF2-40B4-BE49-F238E27FC236}">
                      <a16:creationId xmlns:a16="http://schemas.microsoft.com/office/drawing/2014/main" id="{E06257B7-DA22-4968-B1F8-914260C1FEC2}"/>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0" name="Ellipse 239">
                  <a:extLst>
                    <a:ext uri="{FF2B5EF4-FFF2-40B4-BE49-F238E27FC236}">
                      <a16:creationId xmlns:a16="http://schemas.microsoft.com/office/drawing/2014/main" id="{A8451238-8B6C-432B-A0E0-46DA858A4ECC}"/>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1" name="Ellipse 240">
                  <a:extLst>
                    <a:ext uri="{FF2B5EF4-FFF2-40B4-BE49-F238E27FC236}">
                      <a16:creationId xmlns:a16="http://schemas.microsoft.com/office/drawing/2014/main" id="{C1AFB7A8-EE93-40A2-B408-F7F20949717B}"/>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1" name="Groupe 230">
                <a:extLst>
                  <a:ext uri="{FF2B5EF4-FFF2-40B4-BE49-F238E27FC236}">
                    <a16:creationId xmlns:a16="http://schemas.microsoft.com/office/drawing/2014/main" id="{FD7614E4-B466-4A61-96E0-1F18D54C5C05}"/>
                  </a:ext>
                </a:extLst>
              </p:cNvPr>
              <p:cNvGrpSpPr/>
              <p:nvPr/>
            </p:nvGrpSpPr>
            <p:grpSpPr>
              <a:xfrm>
                <a:off x="2051720" y="834500"/>
                <a:ext cx="588547" cy="432048"/>
                <a:chOff x="1319157" y="836712"/>
                <a:chExt cx="588547" cy="432048"/>
              </a:xfrm>
            </p:grpSpPr>
            <p:sp>
              <p:nvSpPr>
                <p:cNvPr id="232" name="Ellipse 231">
                  <a:extLst>
                    <a:ext uri="{FF2B5EF4-FFF2-40B4-BE49-F238E27FC236}">
                      <a16:creationId xmlns:a16="http://schemas.microsoft.com/office/drawing/2014/main" id="{9D998870-CDF8-4CED-901E-66C7D542B760}"/>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3" name="Ellipse 232">
                  <a:extLst>
                    <a:ext uri="{FF2B5EF4-FFF2-40B4-BE49-F238E27FC236}">
                      <a16:creationId xmlns:a16="http://schemas.microsoft.com/office/drawing/2014/main" id="{08462DAF-DF70-4A17-8C08-92D99758E7F1}"/>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4" name="Ellipse 233">
                  <a:extLst>
                    <a:ext uri="{FF2B5EF4-FFF2-40B4-BE49-F238E27FC236}">
                      <a16:creationId xmlns:a16="http://schemas.microsoft.com/office/drawing/2014/main" id="{ABFB6D67-39BB-44E0-8FCA-382CC54BA99B}"/>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5" name="Ellipse 234">
                  <a:extLst>
                    <a:ext uri="{FF2B5EF4-FFF2-40B4-BE49-F238E27FC236}">
                      <a16:creationId xmlns:a16="http://schemas.microsoft.com/office/drawing/2014/main" id="{CAE8D13A-29B5-4C3C-9206-A64E5291AB99}"/>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6" name="Ellipse 235">
                  <a:extLst>
                    <a:ext uri="{FF2B5EF4-FFF2-40B4-BE49-F238E27FC236}">
                      <a16:creationId xmlns:a16="http://schemas.microsoft.com/office/drawing/2014/main" id="{9C066780-6A54-41E1-8AFF-4DBCCA4551B9}"/>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29" name="Rectangle 228">
              <a:extLst>
                <a:ext uri="{FF2B5EF4-FFF2-40B4-BE49-F238E27FC236}">
                  <a16:creationId xmlns:a16="http://schemas.microsoft.com/office/drawing/2014/main" id="{3F6E4730-44F5-4857-ACB9-61BC3AA61B48}"/>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42" name="Ellipse 130">
            <a:extLst>
              <a:ext uri="{FF2B5EF4-FFF2-40B4-BE49-F238E27FC236}">
                <a16:creationId xmlns:a16="http://schemas.microsoft.com/office/drawing/2014/main" id="{0C8B5D6F-C704-4A93-A04C-0D25E48FF207}"/>
              </a:ext>
            </a:extLst>
          </p:cNvPr>
          <p:cNvSpPr>
            <a:spLocks noChangeArrowheads="1"/>
          </p:cNvSpPr>
          <p:nvPr/>
        </p:nvSpPr>
        <p:spPr bwMode="auto">
          <a:xfrm>
            <a:off x="2676585" y="2260075"/>
            <a:ext cx="171450" cy="152400"/>
          </a:xfrm>
          <a:prstGeom prst="ellipse">
            <a:avLst/>
          </a:prstGeom>
          <a:solidFill>
            <a:schemeClr val="bg1">
              <a:lumMod val="65000"/>
            </a:schemeClr>
          </a:solidFill>
          <a:ln w="28575">
            <a:solidFill>
              <a:schemeClr val="accent1">
                <a:lumMod val="75000"/>
              </a:schemeClr>
            </a:solidFill>
            <a:round/>
            <a:headEnd/>
            <a:tailEnd/>
          </a:ln>
          <a:extLst/>
        </p:spPr>
        <p:txBody>
          <a:bodyPr/>
          <a:lstStyle/>
          <a:p>
            <a:endParaRPr lang="fr-FR"/>
          </a:p>
        </p:txBody>
      </p:sp>
      <p:sp>
        <p:nvSpPr>
          <p:cNvPr id="243" name="ZoneTexte 2">
            <a:extLst>
              <a:ext uri="{FF2B5EF4-FFF2-40B4-BE49-F238E27FC236}">
                <a16:creationId xmlns:a16="http://schemas.microsoft.com/office/drawing/2014/main" id="{0EA5395F-CBC5-473B-A604-49D58E8EC114}"/>
              </a:ext>
            </a:extLst>
          </p:cNvPr>
          <p:cNvSpPr txBox="1">
            <a:spLocks noChangeArrowheads="1"/>
          </p:cNvSpPr>
          <p:nvPr/>
        </p:nvSpPr>
        <p:spPr bwMode="auto">
          <a:xfrm>
            <a:off x="5859016" y="204789"/>
            <a:ext cx="3810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dirty="0"/>
              <a:t>C</a:t>
            </a:r>
          </a:p>
          <a:p>
            <a:pPr eaLnBrk="1" hangingPunct="1"/>
            <a:r>
              <a:rPr lang="fr-FR" sz="1600" dirty="0"/>
              <a:t>O</a:t>
            </a:r>
          </a:p>
          <a:p>
            <a:pPr eaLnBrk="1" hangingPunct="1"/>
            <a:r>
              <a:rPr lang="fr-FR" sz="1600" dirty="0"/>
              <a:t>M</a:t>
            </a:r>
          </a:p>
          <a:p>
            <a:pPr eaLnBrk="1" hangingPunct="1"/>
            <a:r>
              <a:rPr lang="fr-FR" sz="1600" dirty="0"/>
              <a:t>P</a:t>
            </a:r>
          </a:p>
          <a:p>
            <a:pPr eaLnBrk="1" hangingPunct="1"/>
            <a:r>
              <a:rPr lang="fr-FR" sz="1600" dirty="0"/>
              <a:t>ARER</a:t>
            </a:r>
          </a:p>
        </p:txBody>
      </p:sp>
    </p:spTree>
    <p:extLst>
      <p:ext uri="{BB962C8B-B14F-4D97-AF65-F5344CB8AC3E}">
        <p14:creationId xmlns:p14="http://schemas.microsoft.com/office/powerpoint/2010/main" val="61830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D6133BF-61A8-44CE-86EC-4E1B919C07C5}"/>
              </a:ext>
            </a:extLst>
          </p:cNvPr>
          <p:cNvSpPr>
            <a:spLocks noGrp="1"/>
          </p:cNvSpPr>
          <p:nvPr>
            <p:ph idx="1"/>
          </p:nvPr>
        </p:nvSpPr>
        <p:spPr>
          <a:xfrm>
            <a:off x="677334" y="803565"/>
            <a:ext cx="8596668" cy="4571999"/>
          </a:xfrm>
        </p:spPr>
        <p:txBody>
          <a:bodyPr>
            <a:normAutofit/>
          </a:bodyPr>
          <a:lstStyle/>
          <a:p>
            <a:pPr lvl="0">
              <a:buNone/>
            </a:pPr>
            <a:r>
              <a:rPr lang="fr-FR" sz="2000" b="1" dirty="0"/>
              <a:t>Fin de cycle 2 : </a:t>
            </a:r>
            <a:r>
              <a:rPr lang="fr-FR" sz="2000" dirty="0"/>
              <a:t>“combien de dizaines dans 764?” : 39% de réussite</a:t>
            </a:r>
          </a:p>
          <a:p>
            <a:pPr lvl="0">
              <a:buNone/>
            </a:pPr>
            <a:endParaRPr lang="fr-FR" sz="2000" dirty="0"/>
          </a:p>
          <a:p>
            <a:pPr lvl="0">
              <a:buNone/>
            </a:pPr>
            <a:r>
              <a:rPr lang="fr-FR" sz="2000" b="1" dirty="0"/>
              <a:t>A l’issue de l’école primaire :</a:t>
            </a:r>
          </a:p>
          <a:p>
            <a:pPr lvl="0">
              <a:buNone/>
            </a:pPr>
            <a:r>
              <a:rPr lang="fr-FR" sz="2000" dirty="0"/>
              <a:t>• Un élève sur quatre ne sait pas écrire un grand nombre entier (supérieur à 10 000) en chiffres</a:t>
            </a:r>
          </a:p>
          <a:p>
            <a:pPr lvl="0">
              <a:buNone/>
            </a:pPr>
            <a:r>
              <a:rPr lang="fr-FR" sz="2000" dirty="0"/>
              <a:t>Écrire en chiffres « un million six cent mille » : 76,1% (EN 6ème 2008)</a:t>
            </a:r>
          </a:p>
          <a:p>
            <a:pPr lvl="0">
              <a:buNone/>
            </a:pPr>
            <a:r>
              <a:rPr lang="fr-FR" sz="2000" dirty="0"/>
              <a:t>• La moitié des élèves ont des difficultés pour multiplier un nombre décimal, comme 35,2 par 100</a:t>
            </a:r>
          </a:p>
          <a:p>
            <a:pPr lvl="0">
              <a:buNone/>
            </a:pPr>
            <a:r>
              <a:rPr lang="fr-FR" sz="2000" dirty="0"/>
              <a:t>Multiplication par 10 : 23 x 10 = … : 89 % (EN 6ème 2008)</a:t>
            </a:r>
          </a:p>
          <a:p>
            <a:pPr lvl="0">
              <a:buNone/>
            </a:pPr>
            <a:r>
              <a:rPr lang="fr-FR" sz="2000" dirty="0"/>
              <a:t>35,2 x 100 = … : 32 % (EN 6ème 2008)</a:t>
            </a:r>
          </a:p>
          <a:p>
            <a:endParaRPr lang="fr-FR" dirty="0"/>
          </a:p>
        </p:txBody>
      </p:sp>
      <p:sp>
        <p:nvSpPr>
          <p:cNvPr id="4" name="Espace réservé du pied de page 3">
            <a:extLst>
              <a:ext uri="{FF2B5EF4-FFF2-40B4-BE49-F238E27FC236}">
                <a16:creationId xmlns:a16="http://schemas.microsoft.com/office/drawing/2014/main" id="{9A336141-ABCF-4069-B772-2FC5E60C1D77}"/>
              </a:ext>
            </a:extLst>
          </p:cNvPr>
          <p:cNvSpPr>
            <a:spLocks noGrp="1"/>
          </p:cNvSpPr>
          <p:nvPr>
            <p:ph type="ftr" sz="quarter" idx="11"/>
          </p:nvPr>
        </p:nvSpPr>
        <p:spPr/>
        <p:txBody>
          <a:bodyPr/>
          <a:lstStyle/>
          <a:p>
            <a:r>
              <a:rPr lang="fr-FR" dirty="0" err="1"/>
              <a:t>Chesné</a:t>
            </a:r>
            <a:r>
              <a:rPr lang="fr-FR" dirty="0"/>
              <a:t> J.F., Fischer J.P. (2015) Les acquis des élèves dans le domaine des nombres et du calcul à l’école primaire. Rapport pour la conférence de consensus Nombres et opérations : premiers apprentissages à l’école primaire.</a:t>
            </a:r>
          </a:p>
          <a:p>
            <a:endParaRPr lang="en-US" dirty="0"/>
          </a:p>
        </p:txBody>
      </p:sp>
      <p:sp>
        <p:nvSpPr>
          <p:cNvPr id="5" name="Espace réservé du numéro de diapositive 4">
            <a:extLst>
              <a:ext uri="{FF2B5EF4-FFF2-40B4-BE49-F238E27FC236}">
                <a16:creationId xmlns:a16="http://schemas.microsoft.com/office/drawing/2014/main" id="{6B533BCE-3160-425D-88C2-9B17143C9B1E}"/>
              </a:ext>
            </a:extLst>
          </p:cNvPr>
          <p:cNvSpPr>
            <a:spLocks noGrp="1"/>
          </p:cNvSpPr>
          <p:nvPr>
            <p:ph type="sldNum" sz="quarter" idx="12"/>
          </p:nvPr>
        </p:nvSpPr>
        <p:spPr/>
        <p:txBody>
          <a:bodyPr/>
          <a:lstStyle/>
          <a:p>
            <a:fld id="{69E57DC2-970A-4B3E-BB1C-7A09969E49DF}" type="slidenum">
              <a:rPr lang="en-US" smtClean="0"/>
              <a:t>4</a:t>
            </a:fld>
            <a:endParaRPr lang="en-US" dirty="0"/>
          </a:p>
        </p:txBody>
      </p:sp>
    </p:spTree>
    <p:extLst>
      <p:ext uri="{BB962C8B-B14F-4D97-AF65-F5344CB8AC3E}">
        <p14:creationId xmlns:p14="http://schemas.microsoft.com/office/powerpoint/2010/main" val="74835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62" name="ZoneTexte 2"/>
          <p:cNvSpPr txBox="1">
            <a:spLocks noChangeArrowheads="1"/>
          </p:cNvSpPr>
          <p:nvPr/>
        </p:nvSpPr>
        <p:spPr bwMode="auto">
          <a:xfrm>
            <a:off x="5846633" y="182880"/>
            <a:ext cx="381000"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b="1" dirty="0">
                <a:latin typeface="+mn-lt"/>
              </a:rPr>
              <a:t>CODER </a:t>
            </a:r>
          </a:p>
          <a:p>
            <a:pPr eaLnBrk="1" hangingPunct="1"/>
            <a:endParaRPr lang="fr-FR" sz="1600" b="1" dirty="0">
              <a:latin typeface="+mn-lt"/>
            </a:endParaRPr>
          </a:p>
          <a:p>
            <a:pPr eaLnBrk="1" hangingPunct="1"/>
            <a:r>
              <a:rPr lang="fr-FR" sz="1600" b="1" dirty="0">
                <a:latin typeface="+mn-lt"/>
              </a:rPr>
              <a:t>E</a:t>
            </a:r>
          </a:p>
          <a:p>
            <a:pPr eaLnBrk="1" hangingPunct="1"/>
            <a:r>
              <a:rPr lang="fr-FR" sz="1600" b="1" dirty="0">
                <a:latin typeface="+mn-lt"/>
              </a:rPr>
              <a:t>C</a:t>
            </a:r>
          </a:p>
          <a:p>
            <a:pPr eaLnBrk="1" hangingPunct="1"/>
            <a:r>
              <a:rPr lang="fr-FR" sz="1600" b="1" dirty="0">
                <a:latin typeface="+mn-lt"/>
              </a:rPr>
              <a:t>R</a:t>
            </a:r>
          </a:p>
          <a:p>
            <a:pPr eaLnBrk="1" hangingPunct="1"/>
            <a:r>
              <a:rPr lang="fr-FR" sz="1600" b="1" dirty="0">
                <a:latin typeface="+mn-lt"/>
              </a:rPr>
              <a:t>I</a:t>
            </a:r>
          </a:p>
          <a:p>
            <a:pPr eaLnBrk="1" hangingPunct="1"/>
            <a:r>
              <a:rPr lang="fr-FR" sz="1600" b="1" dirty="0">
                <a:latin typeface="+mn-lt"/>
              </a:rPr>
              <a:t>R</a:t>
            </a:r>
          </a:p>
          <a:p>
            <a:pPr eaLnBrk="1" hangingPunct="1"/>
            <a:r>
              <a:rPr lang="fr-FR" sz="1600" b="1" dirty="0">
                <a:latin typeface="+mn-lt"/>
              </a:rPr>
              <a:t>E</a:t>
            </a:r>
          </a:p>
        </p:txBody>
      </p:sp>
      <p:sp>
        <p:nvSpPr>
          <p:cNvPr id="3" name="ZoneTexte 2"/>
          <p:cNvSpPr txBox="1"/>
          <p:nvPr/>
        </p:nvSpPr>
        <p:spPr>
          <a:xfrm>
            <a:off x="1644938" y="3356992"/>
            <a:ext cx="2698808" cy="369332"/>
          </a:xfrm>
          <a:prstGeom prst="rect">
            <a:avLst/>
          </a:prstGeom>
          <a:noFill/>
          <a:ln w="9525">
            <a:solidFill>
              <a:schemeClr val="tx1"/>
            </a:solidFill>
          </a:ln>
        </p:spPr>
        <p:txBody>
          <a:bodyPr wrap="square" rtlCol="0">
            <a:spAutoFit/>
          </a:bodyPr>
          <a:lstStyle/>
          <a:p>
            <a:r>
              <a:rPr lang="fr-FR" dirty="0"/>
              <a:t>Cinq dizaines et un</a:t>
            </a:r>
          </a:p>
        </p:txBody>
      </p:sp>
      <p:sp>
        <p:nvSpPr>
          <p:cNvPr id="92" name="ZoneTexte 91"/>
          <p:cNvSpPr txBox="1"/>
          <p:nvPr/>
        </p:nvSpPr>
        <p:spPr>
          <a:xfrm>
            <a:off x="3050125" y="4518503"/>
            <a:ext cx="2281238" cy="369332"/>
          </a:xfrm>
          <a:prstGeom prst="rect">
            <a:avLst/>
          </a:prstGeom>
          <a:noFill/>
          <a:ln w="9525">
            <a:solidFill>
              <a:schemeClr val="tx1"/>
            </a:solidFill>
          </a:ln>
        </p:spPr>
        <p:txBody>
          <a:bodyPr wrap="square" rtlCol="0">
            <a:spAutoFit/>
          </a:bodyPr>
          <a:lstStyle/>
          <a:p>
            <a:pPr algn="ctr"/>
            <a:r>
              <a:rPr lang="fr-FR" dirty="0"/>
              <a:t>5X 	1</a:t>
            </a:r>
          </a:p>
        </p:txBody>
      </p:sp>
      <p:sp>
        <p:nvSpPr>
          <p:cNvPr id="93" name="ZoneTexte 92"/>
          <p:cNvSpPr txBox="1"/>
          <p:nvPr/>
        </p:nvSpPr>
        <p:spPr>
          <a:xfrm>
            <a:off x="3484563" y="3933056"/>
            <a:ext cx="2281238" cy="369332"/>
          </a:xfrm>
          <a:prstGeom prst="rect">
            <a:avLst/>
          </a:prstGeom>
          <a:noFill/>
          <a:ln w="9525">
            <a:solidFill>
              <a:schemeClr val="tx1"/>
            </a:solidFill>
          </a:ln>
        </p:spPr>
        <p:txBody>
          <a:bodyPr wrap="square" rtlCol="0">
            <a:spAutoFit/>
          </a:bodyPr>
          <a:lstStyle/>
          <a:p>
            <a:pPr algn="ctr"/>
            <a:r>
              <a:rPr lang="fr-FR" dirty="0"/>
              <a:t>XXXXX	I</a:t>
            </a:r>
          </a:p>
        </p:txBody>
      </p:sp>
      <p:sp>
        <p:nvSpPr>
          <p:cNvPr id="94" name="ZoneTexte 93"/>
          <p:cNvSpPr txBox="1"/>
          <p:nvPr/>
        </p:nvSpPr>
        <p:spPr>
          <a:xfrm>
            <a:off x="2735263" y="5528710"/>
            <a:ext cx="2281238" cy="369332"/>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fr-FR" dirty="0"/>
              <a:t>5 1</a:t>
            </a:r>
          </a:p>
        </p:txBody>
      </p:sp>
      <p:sp>
        <p:nvSpPr>
          <p:cNvPr id="96" name="ZoneTexte 95"/>
          <p:cNvSpPr txBox="1"/>
          <p:nvPr/>
        </p:nvSpPr>
        <p:spPr>
          <a:xfrm>
            <a:off x="1025268" y="4976956"/>
            <a:ext cx="2281238" cy="369332"/>
          </a:xfrm>
          <a:prstGeom prst="rect">
            <a:avLst/>
          </a:prstGeom>
          <a:noFill/>
          <a:ln w="9525">
            <a:solidFill>
              <a:schemeClr val="tx1"/>
            </a:solidFill>
          </a:ln>
        </p:spPr>
        <p:txBody>
          <a:bodyPr wrap="square" rtlCol="0">
            <a:spAutoFit/>
          </a:bodyPr>
          <a:lstStyle/>
          <a:p>
            <a:pPr algn="ctr"/>
            <a:r>
              <a:rPr lang="fr-FR" dirty="0"/>
              <a:t>5D1U</a:t>
            </a:r>
          </a:p>
        </p:txBody>
      </p:sp>
      <p:sp>
        <p:nvSpPr>
          <p:cNvPr id="97" name="ZoneTexte 96"/>
          <p:cNvSpPr txBox="1"/>
          <p:nvPr/>
        </p:nvSpPr>
        <p:spPr>
          <a:xfrm>
            <a:off x="7288585" y="5480829"/>
            <a:ext cx="2281238" cy="369332"/>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fr-FR" dirty="0"/>
              <a:t>5 2</a:t>
            </a:r>
          </a:p>
        </p:txBody>
      </p:sp>
      <p:sp>
        <p:nvSpPr>
          <p:cNvPr id="4" name="ZoneTexte 3"/>
          <p:cNvSpPr txBox="1"/>
          <p:nvPr/>
        </p:nvSpPr>
        <p:spPr>
          <a:xfrm>
            <a:off x="5815489" y="4518503"/>
            <a:ext cx="296416" cy="2308324"/>
          </a:xfrm>
          <a:prstGeom prst="rect">
            <a:avLst/>
          </a:prstGeom>
          <a:noFill/>
        </p:spPr>
        <p:txBody>
          <a:bodyPr wrap="square" rtlCol="0">
            <a:spAutoFit/>
          </a:bodyPr>
          <a:lstStyle/>
          <a:p>
            <a:r>
              <a:rPr lang="fr-FR" dirty="0"/>
              <a:t>C</a:t>
            </a:r>
          </a:p>
          <a:p>
            <a:r>
              <a:rPr lang="fr-FR" dirty="0"/>
              <a:t>O</a:t>
            </a:r>
          </a:p>
          <a:p>
            <a:r>
              <a:rPr lang="fr-FR" dirty="0"/>
              <a:t>M</a:t>
            </a:r>
          </a:p>
          <a:p>
            <a:r>
              <a:rPr lang="fr-FR" dirty="0"/>
              <a:t>PA</a:t>
            </a:r>
          </a:p>
          <a:p>
            <a:r>
              <a:rPr lang="fr-FR" dirty="0"/>
              <a:t>R</a:t>
            </a:r>
          </a:p>
          <a:p>
            <a:r>
              <a:rPr lang="fr-FR" dirty="0"/>
              <a:t>E</a:t>
            </a:r>
          </a:p>
          <a:p>
            <a:r>
              <a:rPr lang="fr-FR" dirty="0"/>
              <a:t>R</a:t>
            </a:r>
          </a:p>
        </p:txBody>
      </p:sp>
      <p:sp>
        <p:nvSpPr>
          <p:cNvPr id="6" name="ZoneTexte 5"/>
          <p:cNvSpPr txBox="1"/>
          <p:nvPr/>
        </p:nvSpPr>
        <p:spPr>
          <a:xfrm>
            <a:off x="5103814" y="5013177"/>
            <a:ext cx="272107" cy="646331"/>
          </a:xfrm>
          <a:prstGeom prst="rect">
            <a:avLst/>
          </a:prstGeom>
          <a:noFill/>
          <a:ln w="9525">
            <a:solidFill>
              <a:schemeClr val="tx1"/>
            </a:solidFill>
          </a:ln>
        </p:spPr>
        <p:txBody>
          <a:bodyPr wrap="square" rtlCol="0">
            <a:spAutoFit/>
          </a:bodyPr>
          <a:lstStyle/>
          <a:p>
            <a:r>
              <a:rPr lang="fr-FR" dirty="0"/>
              <a:t>5</a:t>
            </a:r>
          </a:p>
          <a:p>
            <a:r>
              <a:rPr lang="fr-FR" dirty="0"/>
              <a:t>1</a:t>
            </a:r>
          </a:p>
        </p:txBody>
      </p:sp>
      <p:sp>
        <p:nvSpPr>
          <p:cNvPr id="2" name="Espace réservé du pied de page 1">
            <a:extLst>
              <a:ext uri="{FF2B5EF4-FFF2-40B4-BE49-F238E27FC236}">
                <a16:creationId xmlns:a16="http://schemas.microsoft.com/office/drawing/2014/main" id="{30F2F13B-67B5-434D-942A-B635E66228E3}"/>
              </a:ext>
            </a:extLst>
          </p:cNvPr>
          <p:cNvSpPr>
            <a:spLocks noGrp="1"/>
          </p:cNvSpPr>
          <p:nvPr>
            <p:ph type="ftr" sz="quarter" idx="11"/>
          </p:nvPr>
        </p:nvSpPr>
        <p:spPr/>
        <p:txBody>
          <a:bodyPr/>
          <a:lstStyle/>
          <a:p>
            <a:r>
              <a:rPr lang="en-US" dirty="0"/>
              <a:t>source : </a:t>
            </a:r>
            <a:r>
              <a:rPr lang="en-US" dirty="0" err="1"/>
              <a:t>conférence</a:t>
            </a:r>
            <a:r>
              <a:rPr lang="en-US" dirty="0"/>
              <a:t> Eric </a:t>
            </a:r>
            <a:r>
              <a:rPr lang="en-US" dirty="0" err="1"/>
              <a:t>Mounier</a:t>
            </a:r>
            <a:endParaRPr lang="en-US" dirty="0"/>
          </a:p>
        </p:txBody>
      </p:sp>
      <p:sp>
        <p:nvSpPr>
          <p:cNvPr id="100" name="Espace réservé du numéro de diapositive 7"/>
          <p:cNvSpPr>
            <a:spLocks noGrp="1"/>
          </p:cNvSpPr>
          <p:nvPr>
            <p:ph type="sldNum" sz="quarter" idx="12"/>
          </p:nvPr>
        </p:nvSpPr>
        <p:spPr>
          <a:xfrm>
            <a:off x="9525207" y="79595"/>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a:pPr algn="r" eaLnBrk="1" hangingPunct="1"/>
              <a:t>40</a:t>
            </a:fld>
            <a:endParaRPr lang="fr-FR" sz="1400" dirty="0"/>
          </a:p>
        </p:txBody>
      </p:sp>
      <p:grpSp>
        <p:nvGrpSpPr>
          <p:cNvPr id="102" name="Groupe 101">
            <a:extLst>
              <a:ext uri="{FF2B5EF4-FFF2-40B4-BE49-F238E27FC236}">
                <a16:creationId xmlns:a16="http://schemas.microsoft.com/office/drawing/2014/main" id="{FF08E2EE-4F6C-4D33-97F4-2D4922CC01BB}"/>
              </a:ext>
            </a:extLst>
          </p:cNvPr>
          <p:cNvGrpSpPr/>
          <p:nvPr/>
        </p:nvGrpSpPr>
        <p:grpSpPr>
          <a:xfrm>
            <a:off x="2018250" y="188640"/>
            <a:ext cx="8115587" cy="2669824"/>
            <a:chOff x="390238" y="188640"/>
            <a:chExt cx="8115587" cy="2669824"/>
          </a:xfrm>
        </p:grpSpPr>
        <p:sp>
          <p:nvSpPr>
            <p:cNvPr id="103" name="Rectangle 102">
              <a:extLst>
                <a:ext uri="{FF2B5EF4-FFF2-40B4-BE49-F238E27FC236}">
                  <a16:creationId xmlns:a16="http://schemas.microsoft.com/office/drawing/2014/main" id="{2389C9E1-E801-4CD1-9145-C7E2F7550EFC}"/>
                </a:ext>
              </a:extLst>
            </p:cNvPr>
            <p:cNvSpPr/>
            <p:nvPr/>
          </p:nvSpPr>
          <p:spPr>
            <a:xfrm>
              <a:off x="619125" y="1844675"/>
              <a:ext cx="16192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05" name="Groupe 104">
              <a:extLst>
                <a:ext uri="{FF2B5EF4-FFF2-40B4-BE49-F238E27FC236}">
                  <a16:creationId xmlns:a16="http://schemas.microsoft.com/office/drawing/2014/main" id="{AA8AEF6C-FE8A-4CBE-ADA1-C5FCA89F4D19}"/>
                </a:ext>
              </a:extLst>
            </p:cNvPr>
            <p:cNvGrpSpPr>
              <a:grpSpLocks/>
            </p:cNvGrpSpPr>
            <p:nvPr/>
          </p:nvGrpSpPr>
          <p:grpSpPr bwMode="auto">
            <a:xfrm>
              <a:off x="2160662" y="464261"/>
              <a:ext cx="1619250" cy="649287"/>
              <a:chOff x="3635896" y="765810"/>
              <a:chExt cx="1584176" cy="648072"/>
            </a:xfrm>
          </p:grpSpPr>
          <p:grpSp>
            <p:nvGrpSpPr>
              <p:cNvPr id="309" name="Groupe 308">
                <a:extLst>
                  <a:ext uri="{FF2B5EF4-FFF2-40B4-BE49-F238E27FC236}">
                    <a16:creationId xmlns:a16="http://schemas.microsoft.com/office/drawing/2014/main" id="{CFCB5D97-7A6E-4623-9C42-133D0176A845}"/>
                  </a:ext>
                </a:extLst>
              </p:cNvPr>
              <p:cNvGrpSpPr/>
              <p:nvPr/>
            </p:nvGrpSpPr>
            <p:grpSpPr>
              <a:xfrm>
                <a:off x="3767429" y="871610"/>
                <a:ext cx="1321110" cy="434260"/>
                <a:chOff x="1319157" y="834500"/>
                <a:chExt cx="1321110" cy="434260"/>
              </a:xfrm>
              <a:effectLst>
                <a:glow rad="127000">
                  <a:schemeClr val="bg1"/>
                </a:glow>
              </a:effectLst>
            </p:grpSpPr>
            <p:grpSp>
              <p:nvGrpSpPr>
                <p:cNvPr id="311" name="Groupe 310">
                  <a:extLst>
                    <a:ext uri="{FF2B5EF4-FFF2-40B4-BE49-F238E27FC236}">
                      <a16:creationId xmlns:a16="http://schemas.microsoft.com/office/drawing/2014/main" id="{48E7A44E-A3A0-4C77-89A0-B30480E82411}"/>
                    </a:ext>
                  </a:extLst>
                </p:cNvPr>
                <p:cNvGrpSpPr/>
                <p:nvPr/>
              </p:nvGrpSpPr>
              <p:grpSpPr>
                <a:xfrm>
                  <a:off x="1319157" y="836712"/>
                  <a:ext cx="588547" cy="432048"/>
                  <a:chOff x="1319157" y="836712"/>
                  <a:chExt cx="588547" cy="432048"/>
                </a:xfrm>
              </p:grpSpPr>
              <p:sp>
                <p:nvSpPr>
                  <p:cNvPr id="318" name="Ellipse 317">
                    <a:extLst>
                      <a:ext uri="{FF2B5EF4-FFF2-40B4-BE49-F238E27FC236}">
                        <a16:creationId xmlns:a16="http://schemas.microsoft.com/office/drawing/2014/main" id="{9BC02462-E2FB-400C-BDEA-747F2E90BB97}"/>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9" name="Ellipse 318">
                    <a:extLst>
                      <a:ext uri="{FF2B5EF4-FFF2-40B4-BE49-F238E27FC236}">
                        <a16:creationId xmlns:a16="http://schemas.microsoft.com/office/drawing/2014/main" id="{80092150-78EC-4260-8F14-B19B98100669}"/>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0" name="Ellipse 319">
                    <a:extLst>
                      <a:ext uri="{FF2B5EF4-FFF2-40B4-BE49-F238E27FC236}">
                        <a16:creationId xmlns:a16="http://schemas.microsoft.com/office/drawing/2014/main" id="{35E749CC-FB8C-4FDD-9E13-2C28A08FF490}"/>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1" name="Ellipse 320">
                    <a:extLst>
                      <a:ext uri="{FF2B5EF4-FFF2-40B4-BE49-F238E27FC236}">
                        <a16:creationId xmlns:a16="http://schemas.microsoft.com/office/drawing/2014/main" id="{445C2B14-1ECE-4E7E-BA0E-49463E4B460C}"/>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2" name="Ellipse 321">
                    <a:extLst>
                      <a:ext uri="{FF2B5EF4-FFF2-40B4-BE49-F238E27FC236}">
                        <a16:creationId xmlns:a16="http://schemas.microsoft.com/office/drawing/2014/main" id="{3520A977-2D77-4581-9AAF-41461B3BFA5D}"/>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12" name="Groupe 311">
                  <a:extLst>
                    <a:ext uri="{FF2B5EF4-FFF2-40B4-BE49-F238E27FC236}">
                      <a16:creationId xmlns:a16="http://schemas.microsoft.com/office/drawing/2014/main" id="{85FB71A4-3E1A-43F7-8C5F-4D06174083CA}"/>
                    </a:ext>
                  </a:extLst>
                </p:cNvPr>
                <p:cNvGrpSpPr/>
                <p:nvPr/>
              </p:nvGrpSpPr>
              <p:grpSpPr>
                <a:xfrm>
                  <a:off x="2051720" y="834500"/>
                  <a:ext cx="588547" cy="432048"/>
                  <a:chOff x="1319157" y="836712"/>
                  <a:chExt cx="588547" cy="432048"/>
                </a:xfrm>
              </p:grpSpPr>
              <p:sp>
                <p:nvSpPr>
                  <p:cNvPr id="313" name="Ellipse 312">
                    <a:extLst>
                      <a:ext uri="{FF2B5EF4-FFF2-40B4-BE49-F238E27FC236}">
                        <a16:creationId xmlns:a16="http://schemas.microsoft.com/office/drawing/2014/main" id="{4377EB58-8729-47DB-B72A-FB99EE498C68}"/>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4" name="Ellipse 313">
                    <a:extLst>
                      <a:ext uri="{FF2B5EF4-FFF2-40B4-BE49-F238E27FC236}">
                        <a16:creationId xmlns:a16="http://schemas.microsoft.com/office/drawing/2014/main" id="{2707D8FD-42B6-4A78-85CE-213B134BD21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5" name="Ellipse 314">
                    <a:extLst>
                      <a:ext uri="{FF2B5EF4-FFF2-40B4-BE49-F238E27FC236}">
                        <a16:creationId xmlns:a16="http://schemas.microsoft.com/office/drawing/2014/main" id="{F12AAFAA-BD82-4BE6-AE53-EA83A362DD9A}"/>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6" name="Ellipse 315">
                    <a:extLst>
                      <a:ext uri="{FF2B5EF4-FFF2-40B4-BE49-F238E27FC236}">
                        <a16:creationId xmlns:a16="http://schemas.microsoft.com/office/drawing/2014/main" id="{9071F19D-DB10-4E8F-8EBF-F13B39AB6768}"/>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7" name="Ellipse 316">
                    <a:extLst>
                      <a:ext uri="{FF2B5EF4-FFF2-40B4-BE49-F238E27FC236}">
                        <a16:creationId xmlns:a16="http://schemas.microsoft.com/office/drawing/2014/main" id="{0CD886DC-518C-4C6B-8EE2-38EF35B70D5F}"/>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10" name="Rectangle 309">
                <a:extLst>
                  <a:ext uri="{FF2B5EF4-FFF2-40B4-BE49-F238E27FC236}">
                    <a16:creationId xmlns:a16="http://schemas.microsoft.com/office/drawing/2014/main" id="{4BD7CC40-6A75-4799-97A0-BCA7C637F6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06" name="Groupe 105">
              <a:extLst>
                <a:ext uri="{FF2B5EF4-FFF2-40B4-BE49-F238E27FC236}">
                  <a16:creationId xmlns:a16="http://schemas.microsoft.com/office/drawing/2014/main" id="{7D763EE7-694C-4CD5-92D1-03414307AB5F}"/>
                </a:ext>
              </a:extLst>
            </p:cNvPr>
            <p:cNvGrpSpPr>
              <a:grpSpLocks/>
            </p:cNvGrpSpPr>
            <p:nvPr/>
          </p:nvGrpSpPr>
          <p:grpSpPr bwMode="auto">
            <a:xfrm>
              <a:off x="1979712" y="1388428"/>
              <a:ext cx="1619250" cy="647700"/>
              <a:chOff x="3635896" y="765810"/>
              <a:chExt cx="1584176" cy="648072"/>
            </a:xfrm>
          </p:grpSpPr>
          <p:grpSp>
            <p:nvGrpSpPr>
              <p:cNvPr id="295" name="Groupe 294">
                <a:extLst>
                  <a:ext uri="{FF2B5EF4-FFF2-40B4-BE49-F238E27FC236}">
                    <a16:creationId xmlns:a16="http://schemas.microsoft.com/office/drawing/2014/main" id="{700B2E1E-3BCF-46CB-A321-033CE7B2FC2F}"/>
                  </a:ext>
                </a:extLst>
              </p:cNvPr>
              <p:cNvGrpSpPr/>
              <p:nvPr/>
            </p:nvGrpSpPr>
            <p:grpSpPr>
              <a:xfrm>
                <a:off x="3767429" y="871610"/>
                <a:ext cx="1321110" cy="434260"/>
                <a:chOff x="1319157" y="834500"/>
                <a:chExt cx="1321110" cy="434260"/>
              </a:xfrm>
              <a:effectLst>
                <a:glow rad="127000">
                  <a:schemeClr val="bg1"/>
                </a:glow>
              </a:effectLst>
            </p:grpSpPr>
            <p:grpSp>
              <p:nvGrpSpPr>
                <p:cNvPr id="297" name="Groupe 296">
                  <a:extLst>
                    <a:ext uri="{FF2B5EF4-FFF2-40B4-BE49-F238E27FC236}">
                      <a16:creationId xmlns:a16="http://schemas.microsoft.com/office/drawing/2014/main" id="{71F34C25-9326-4D80-B21B-B8E8C6EC820E}"/>
                    </a:ext>
                  </a:extLst>
                </p:cNvPr>
                <p:cNvGrpSpPr/>
                <p:nvPr/>
              </p:nvGrpSpPr>
              <p:grpSpPr>
                <a:xfrm>
                  <a:off x="1319157" y="836712"/>
                  <a:ext cx="588547" cy="432048"/>
                  <a:chOff x="1319157" y="836712"/>
                  <a:chExt cx="588547" cy="432048"/>
                </a:xfrm>
              </p:grpSpPr>
              <p:sp>
                <p:nvSpPr>
                  <p:cNvPr id="304" name="Ellipse 303">
                    <a:extLst>
                      <a:ext uri="{FF2B5EF4-FFF2-40B4-BE49-F238E27FC236}">
                        <a16:creationId xmlns:a16="http://schemas.microsoft.com/office/drawing/2014/main" id="{92210834-E171-4C1D-BF54-B18E717E0D4B}"/>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5" name="Ellipse 304">
                    <a:extLst>
                      <a:ext uri="{FF2B5EF4-FFF2-40B4-BE49-F238E27FC236}">
                        <a16:creationId xmlns:a16="http://schemas.microsoft.com/office/drawing/2014/main" id="{316B28F7-A3B4-47DE-8139-D66B7BC3DE53}"/>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6" name="Ellipse 305">
                    <a:extLst>
                      <a:ext uri="{FF2B5EF4-FFF2-40B4-BE49-F238E27FC236}">
                        <a16:creationId xmlns:a16="http://schemas.microsoft.com/office/drawing/2014/main" id="{56B9C6FC-CD51-4F99-8F0F-12F49381DD7E}"/>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7" name="Ellipse 306">
                    <a:extLst>
                      <a:ext uri="{FF2B5EF4-FFF2-40B4-BE49-F238E27FC236}">
                        <a16:creationId xmlns:a16="http://schemas.microsoft.com/office/drawing/2014/main" id="{27AE302D-DC27-4038-9E94-176B7DCA77C1}"/>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8" name="Ellipse 307">
                    <a:extLst>
                      <a:ext uri="{FF2B5EF4-FFF2-40B4-BE49-F238E27FC236}">
                        <a16:creationId xmlns:a16="http://schemas.microsoft.com/office/drawing/2014/main" id="{F949FACF-39D4-4A41-9FBB-1EA8905AEF15}"/>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98" name="Groupe 297">
                  <a:extLst>
                    <a:ext uri="{FF2B5EF4-FFF2-40B4-BE49-F238E27FC236}">
                      <a16:creationId xmlns:a16="http://schemas.microsoft.com/office/drawing/2014/main" id="{E0A96EAF-E940-48F9-9F4A-A44E8F211446}"/>
                    </a:ext>
                  </a:extLst>
                </p:cNvPr>
                <p:cNvGrpSpPr/>
                <p:nvPr/>
              </p:nvGrpSpPr>
              <p:grpSpPr>
                <a:xfrm>
                  <a:off x="2051720" y="834500"/>
                  <a:ext cx="588547" cy="432048"/>
                  <a:chOff x="1319157" y="836712"/>
                  <a:chExt cx="588547" cy="432048"/>
                </a:xfrm>
              </p:grpSpPr>
              <p:sp>
                <p:nvSpPr>
                  <p:cNvPr id="299" name="Ellipse 298">
                    <a:extLst>
                      <a:ext uri="{FF2B5EF4-FFF2-40B4-BE49-F238E27FC236}">
                        <a16:creationId xmlns:a16="http://schemas.microsoft.com/office/drawing/2014/main" id="{EF22E7EA-C0F8-4670-92DF-324971385FF4}"/>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0" name="Ellipse 299">
                    <a:extLst>
                      <a:ext uri="{FF2B5EF4-FFF2-40B4-BE49-F238E27FC236}">
                        <a16:creationId xmlns:a16="http://schemas.microsoft.com/office/drawing/2014/main" id="{9628FB35-47F8-4B04-B404-41EFD3148E5F}"/>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1" name="Ellipse 300">
                    <a:extLst>
                      <a:ext uri="{FF2B5EF4-FFF2-40B4-BE49-F238E27FC236}">
                        <a16:creationId xmlns:a16="http://schemas.microsoft.com/office/drawing/2014/main" id="{A2132CB0-4FC2-4D2F-85BE-47FC8B7D3652}"/>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2" name="Ellipse 301">
                    <a:extLst>
                      <a:ext uri="{FF2B5EF4-FFF2-40B4-BE49-F238E27FC236}">
                        <a16:creationId xmlns:a16="http://schemas.microsoft.com/office/drawing/2014/main" id="{1A83DC2C-81C7-4776-BF07-52EFFF7B2844}"/>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3" name="Ellipse 302">
                    <a:extLst>
                      <a:ext uri="{FF2B5EF4-FFF2-40B4-BE49-F238E27FC236}">
                        <a16:creationId xmlns:a16="http://schemas.microsoft.com/office/drawing/2014/main" id="{E3D6772E-A430-4A67-AC37-16A0E20310F3}"/>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96" name="Rectangle 295">
                <a:extLst>
                  <a:ext uri="{FF2B5EF4-FFF2-40B4-BE49-F238E27FC236}">
                    <a16:creationId xmlns:a16="http://schemas.microsoft.com/office/drawing/2014/main" id="{33F1FCFD-97AD-4A8E-8B42-6B4883053E50}"/>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07" name="Rectangle 106">
              <a:extLst>
                <a:ext uri="{FF2B5EF4-FFF2-40B4-BE49-F238E27FC236}">
                  <a16:creationId xmlns:a16="http://schemas.microsoft.com/office/drawing/2014/main" id="{A4E306C4-984A-4F76-9E5E-7C09F4FF4B52}"/>
                </a:ext>
              </a:extLst>
            </p:cNvPr>
            <p:cNvSpPr/>
            <p:nvPr/>
          </p:nvSpPr>
          <p:spPr>
            <a:xfrm>
              <a:off x="401638" y="188913"/>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8" name="Ellipse 130">
              <a:extLst>
                <a:ext uri="{FF2B5EF4-FFF2-40B4-BE49-F238E27FC236}">
                  <a16:creationId xmlns:a16="http://schemas.microsoft.com/office/drawing/2014/main" id="{4CDABD5B-3DF0-47F8-89E4-2B382D715A93}"/>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nvGrpSpPr>
            <p:cNvPr id="109" name="Groupe 108">
              <a:extLst>
                <a:ext uri="{FF2B5EF4-FFF2-40B4-BE49-F238E27FC236}">
                  <a16:creationId xmlns:a16="http://schemas.microsoft.com/office/drawing/2014/main" id="{F6995094-9990-4870-A6DA-E4330B887A22}"/>
                </a:ext>
              </a:extLst>
            </p:cNvPr>
            <p:cNvGrpSpPr>
              <a:grpSpLocks/>
            </p:cNvGrpSpPr>
            <p:nvPr/>
          </p:nvGrpSpPr>
          <p:grpSpPr bwMode="auto">
            <a:xfrm>
              <a:off x="5013612" y="1143794"/>
              <a:ext cx="1584325" cy="647700"/>
              <a:chOff x="3635896" y="765810"/>
              <a:chExt cx="1584176" cy="648072"/>
            </a:xfrm>
          </p:grpSpPr>
          <p:grpSp>
            <p:nvGrpSpPr>
              <p:cNvPr id="281" name="Groupe 280">
                <a:extLst>
                  <a:ext uri="{FF2B5EF4-FFF2-40B4-BE49-F238E27FC236}">
                    <a16:creationId xmlns:a16="http://schemas.microsoft.com/office/drawing/2014/main" id="{9FB11283-D7BE-45BD-9DA6-536A8D4083A3}"/>
                  </a:ext>
                </a:extLst>
              </p:cNvPr>
              <p:cNvGrpSpPr/>
              <p:nvPr/>
            </p:nvGrpSpPr>
            <p:grpSpPr>
              <a:xfrm>
                <a:off x="3767429" y="871610"/>
                <a:ext cx="1321110" cy="434260"/>
                <a:chOff x="1319157" y="834500"/>
                <a:chExt cx="1321110" cy="434260"/>
              </a:xfrm>
              <a:effectLst>
                <a:glow rad="127000">
                  <a:schemeClr val="bg1"/>
                </a:glow>
              </a:effectLst>
            </p:grpSpPr>
            <p:grpSp>
              <p:nvGrpSpPr>
                <p:cNvPr id="283" name="Groupe 282">
                  <a:extLst>
                    <a:ext uri="{FF2B5EF4-FFF2-40B4-BE49-F238E27FC236}">
                      <a16:creationId xmlns:a16="http://schemas.microsoft.com/office/drawing/2014/main" id="{461BE59A-5AC1-4A28-B762-C9D1B5765213}"/>
                    </a:ext>
                  </a:extLst>
                </p:cNvPr>
                <p:cNvGrpSpPr/>
                <p:nvPr/>
              </p:nvGrpSpPr>
              <p:grpSpPr>
                <a:xfrm>
                  <a:off x="1319157" y="836712"/>
                  <a:ext cx="588547" cy="432048"/>
                  <a:chOff x="1319157" y="836712"/>
                  <a:chExt cx="588547" cy="432048"/>
                </a:xfrm>
              </p:grpSpPr>
              <p:sp>
                <p:nvSpPr>
                  <p:cNvPr id="290" name="Ellipse 289">
                    <a:extLst>
                      <a:ext uri="{FF2B5EF4-FFF2-40B4-BE49-F238E27FC236}">
                        <a16:creationId xmlns:a16="http://schemas.microsoft.com/office/drawing/2014/main" id="{D0933BD5-9440-4F86-948D-AAE92169F437}"/>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1" name="Ellipse 290">
                    <a:extLst>
                      <a:ext uri="{FF2B5EF4-FFF2-40B4-BE49-F238E27FC236}">
                        <a16:creationId xmlns:a16="http://schemas.microsoft.com/office/drawing/2014/main" id="{D9975321-FA9E-4F0E-85BE-DA64A42C690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id="{12D9B0DD-8151-4593-BC60-DE95EA3ABA0A}"/>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id="{D04A758B-AC48-49C0-BEF7-BA92886CCCCC}"/>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id="{48E8C657-EF4A-4924-A4C5-CAB88AF207BC}"/>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4" name="Groupe 283">
                  <a:extLst>
                    <a:ext uri="{FF2B5EF4-FFF2-40B4-BE49-F238E27FC236}">
                      <a16:creationId xmlns:a16="http://schemas.microsoft.com/office/drawing/2014/main" id="{9885994F-E702-46D4-BF14-7034C70E9909}"/>
                    </a:ext>
                  </a:extLst>
                </p:cNvPr>
                <p:cNvGrpSpPr/>
                <p:nvPr/>
              </p:nvGrpSpPr>
              <p:grpSpPr>
                <a:xfrm>
                  <a:off x="2051720" y="834500"/>
                  <a:ext cx="588547" cy="432048"/>
                  <a:chOff x="1319157" y="836712"/>
                  <a:chExt cx="588547" cy="432048"/>
                </a:xfrm>
              </p:grpSpPr>
              <p:sp>
                <p:nvSpPr>
                  <p:cNvPr id="285" name="Ellipse 284">
                    <a:extLst>
                      <a:ext uri="{FF2B5EF4-FFF2-40B4-BE49-F238E27FC236}">
                        <a16:creationId xmlns:a16="http://schemas.microsoft.com/office/drawing/2014/main" id="{A391A356-0C80-41B6-A61D-492AE59B2996}"/>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6" name="Ellipse 285">
                    <a:extLst>
                      <a:ext uri="{FF2B5EF4-FFF2-40B4-BE49-F238E27FC236}">
                        <a16:creationId xmlns:a16="http://schemas.microsoft.com/office/drawing/2014/main" id="{FCA5FE0E-F397-44C1-96AF-41AD09B793A3}"/>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id="{C13BC9A0-33FE-4E12-B036-A6386B6BB5FE}"/>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id="{18529148-AD5C-4E9B-A1AB-7113A0CE0CE0}"/>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id="{949A82C8-E3C2-4AAF-A473-2F5D86754DE2}"/>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2" name="Rectangle 281">
                <a:extLst>
                  <a:ext uri="{FF2B5EF4-FFF2-40B4-BE49-F238E27FC236}">
                    <a16:creationId xmlns:a16="http://schemas.microsoft.com/office/drawing/2014/main" id="{8900FE8D-C236-4094-A490-A9AAD3ABC051}"/>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0" name="Groupe 109">
              <a:extLst>
                <a:ext uri="{FF2B5EF4-FFF2-40B4-BE49-F238E27FC236}">
                  <a16:creationId xmlns:a16="http://schemas.microsoft.com/office/drawing/2014/main" id="{269D9465-D434-4F98-B762-CF9D9763C184}"/>
                </a:ext>
              </a:extLst>
            </p:cNvPr>
            <p:cNvGrpSpPr>
              <a:grpSpLocks/>
            </p:cNvGrpSpPr>
            <p:nvPr/>
          </p:nvGrpSpPr>
          <p:grpSpPr bwMode="auto">
            <a:xfrm>
              <a:off x="6923088" y="188640"/>
              <a:ext cx="1582737" cy="649287"/>
              <a:chOff x="3635896" y="765810"/>
              <a:chExt cx="1584176" cy="648072"/>
            </a:xfrm>
          </p:grpSpPr>
          <p:grpSp>
            <p:nvGrpSpPr>
              <p:cNvPr id="267" name="Groupe 266">
                <a:extLst>
                  <a:ext uri="{FF2B5EF4-FFF2-40B4-BE49-F238E27FC236}">
                    <a16:creationId xmlns:a16="http://schemas.microsoft.com/office/drawing/2014/main" id="{451174A6-D97E-418B-AA90-6063E4793978}"/>
                  </a:ext>
                </a:extLst>
              </p:cNvPr>
              <p:cNvGrpSpPr/>
              <p:nvPr/>
            </p:nvGrpSpPr>
            <p:grpSpPr>
              <a:xfrm>
                <a:off x="3767429" y="871610"/>
                <a:ext cx="1321110" cy="434260"/>
                <a:chOff x="1319157" y="834500"/>
                <a:chExt cx="1321110" cy="434260"/>
              </a:xfrm>
              <a:effectLst>
                <a:glow rad="127000">
                  <a:schemeClr val="bg1"/>
                </a:glow>
              </a:effectLst>
            </p:grpSpPr>
            <p:grpSp>
              <p:nvGrpSpPr>
                <p:cNvPr id="269" name="Groupe 268">
                  <a:extLst>
                    <a:ext uri="{FF2B5EF4-FFF2-40B4-BE49-F238E27FC236}">
                      <a16:creationId xmlns:a16="http://schemas.microsoft.com/office/drawing/2014/main" id="{7EFD73D8-9854-492E-BF5C-E8941FBB231C}"/>
                    </a:ext>
                  </a:extLst>
                </p:cNvPr>
                <p:cNvGrpSpPr/>
                <p:nvPr/>
              </p:nvGrpSpPr>
              <p:grpSpPr>
                <a:xfrm>
                  <a:off x="1319157" y="836712"/>
                  <a:ext cx="588547" cy="432048"/>
                  <a:chOff x="1319157" y="836712"/>
                  <a:chExt cx="588547" cy="432048"/>
                </a:xfrm>
              </p:grpSpPr>
              <p:sp>
                <p:nvSpPr>
                  <p:cNvPr id="276" name="Ellipse 275">
                    <a:extLst>
                      <a:ext uri="{FF2B5EF4-FFF2-40B4-BE49-F238E27FC236}">
                        <a16:creationId xmlns:a16="http://schemas.microsoft.com/office/drawing/2014/main" id="{14BBFB5E-8FAF-441E-B695-36FD82F9ED0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7" name="Ellipse 276">
                    <a:extLst>
                      <a:ext uri="{FF2B5EF4-FFF2-40B4-BE49-F238E27FC236}">
                        <a16:creationId xmlns:a16="http://schemas.microsoft.com/office/drawing/2014/main" id="{3C174A1E-956C-4CA5-8848-2F24036C046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id="{B691B337-1009-48B5-AAE8-F8EB4A0FDCE4}"/>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id="{B4EFB560-30C5-4CF0-81CA-E9CDF35B3641}"/>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id="{2E8A172D-8B67-48D2-8C53-075969F9C05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0" name="Groupe 269">
                  <a:extLst>
                    <a:ext uri="{FF2B5EF4-FFF2-40B4-BE49-F238E27FC236}">
                      <a16:creationId xmlns:a16="http://schemas.microsoft.com/office/drawing/2014/main" id="{4E08F770-5F80-4BC1-ADDC-2B69D271342C}"/>
                    </a:ext>
                  </a:extLst>
                </p:cNvPr>
                <p:cNvGrpSpPr/>
                <p:nvPr/>
              </p:nvGrpSpPr>
              <p:grpSpPr>
                <a:xfrm>
                  <a:off x="2051720" y="834500"/>
                  <a:ext cx="588547" cy="432048"/>
                  <a:chOff x="1319157" y="836712"/>
                  <a:chExt cx="588547" cy="432048"/>
                </a:xfrm>
              </p:grpSpPr>
              <p:sp>
                <p:nvSpPr>
                  <p:cNvPr id="271" name="Ellipse 270">
                    <a:extLst>
                      <a:ext uri="{FF2B5EF4-FFF2-40B4-BE49-F238E27FC236}">
                        <a16:creationId xmlns:a16="http://schemas.microsoft.com/office/drawing/2014/main" id="{0C0B4BDE-7540-43E0-9208-3CF85DB49A0C}"/>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2" name="Ellipse 271">
                    <a:extLst>
                      <a:ext uri="{FF2B5EF4-FFF2-40B4-BE49-F238E27FC236}">
                        <a16:creationId xmlns:a16="http://schemas.microsoft.com/office/drawing/2014/main" id="{41C583BF-56FF-47B6-BCD4-8DA8BDCF545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id="{E8E6499E-634D-4408-B4BE-2C2279341D17}"/>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id="{46D8F7C3-408D-4518-B143-A35E7E7AFF8C}"/>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id="{7FAD0A16-171B-4DEE-B584-5D68CA20D0C6}"/>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8" name="Rectangle 267">
                <a:extLst>
                  <a:ext uri="{FF2B5EF4-FFF2-40B4-BE49-F238E27FC236}">
                    <a16:creationId xmlns:a16="http://schemas.microsoft.com/office/drawing/2014/main" id="{1E0810BD-3624-4132-8460-CF974C29E7B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1" name="Groupe 110">
              <a:extLst>
                <a:ext uri="{FF2B5EF4-FFF2-40B4-BE49-F238E27FC236}">
                  <a16:creationId xmlns:a16="http://schemas.microsoft.com/office/drawing/2014/main" id="{F4518833-3FAE-4557-895C-6A14A245546D}"/>
                </a:ext>
              </a:extLst>
            </p:cNvPr>
            <p:cNvGrpSpPr/>
            <p:nvPr/>
          </p:nvGrpSpPr>
          <p:grpSpPr>
            <a:xfrm>
              <a:off x="5054166" y="451791"/>
              <a:ext cx="1320800" cy="434975"/>
              <a:chOff x="5065713" y="703263"/>
              <a:chExt cx="1320800" cy="434975"/>
            </a:xfrm>
          </p:grpSpPr>
          <p:sp>
            <p:nvSpPr>
              <p:cNvPr id="257" name="Ellipse 256">
                <a:extLst>
                  <a:ext uri="{FF2B5EF4-FFF2-40B4-BE49-F238E27FC236}">
                    <a16:creationId xmlns:a16="http://schemas.microsoft.com/office/drawing/2014/main" id="{72E93ED1-5095-4107-9FEE-ACCD63E2D553}"/>
                  </a:ext>
                </a:extLst>
              </p:cNvPr>
              <p:cNvSpPr/>
              <p:nvPr/>
            </p:nvSpPr>
            <p:spPr>
              <a:xfrm>
                <a:off x="5078413" y="706438"/>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8" name="Ellipse 257">
                <a:extLst>
                  <a:ext uri="{FF2B5EF4-FFF2-40B4-BE49-F238E27FC236}">
                    <a16:creationId xmlns:a16="http://schemas.microsoft.com/office/drawing/2014/main" id="{8ED3B874-D186-4644-A660-6000B4D1F197}"/>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id="{84E2980F-632A-4600-B277-9DCAE7B6FB87}"/>
                  </a:ext>
                </a:extLst>
              </p:cNvPr>
              <p:cNvSpPr/>
              <p:nvPr/>
            </p:nvSpPr>
            <p:spPr>
              <a:xfrm>
                <a:off x="55102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id="{6169F4F8-8073-498C-ACA5-EF097D92E1F1}"/>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id="{A49DC28C-C2C5-4E53-A052-10C5DD1E3D0A}"/>
                  </a:ext>
                </a:extLst>
              </p:cNvPr>
              <p:cNvSpPr/>
              <p:nvPr/>
            </p:nvSpPr>
            <p:spPr>
              <a:xfrm>
                <a:off x="50657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id="{6B893F11-1BE2-49FB-8703-9A20AB1659F7}"/>
                  </a:ext>
                </a:extLst>
              </p:cNvPr>
              <p:cNvSpPr/>
              <p:nvPr/>
            </p:nvSpPr>
            <p:spPr>
              <a:xfrm>
                <a:off x="58118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3" name="Ellipse 262">
                <a:extLst>
                  <a:ext uri="{FF2B5EF4-FFF2-40B4-BE49-F238E27FC236}">
                    <a16:creationId xmlns:a16="http://schemas.microsoft.com/office/drawing/2014/main" id="{4A60F21F-C7ED-4331-BAAE-9DDF97B3D7F9}"/>
                  </a:ext>
                </a:extLst>
              </p:cNvPr>
              <p:cNvSpPr/>
              <p:nvPr/>
            </p:nvSpPr>
            <p:spPr>
              <a:xfrm>
                <a:off x="62436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id="{8F1ADA1B-3208-4537-958B-AAB277833C41}"/>
                  </a:ext>
                </a:extLst>
              </p:cNvPr>
              <p:cNvSpPr/>
              <p:nvPr/>
            </p:nvSpPr>
            <p:spPr>
              <a:xfrm>
                <a:off x="62436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id="{0853F64B-056D-4881-8F8A-243BF2412534}"/>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id="{9E7ED854-A8DB-4B58-B376-0081B2990742}"/>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sp>
          <p:nvSpPr>
            <p:cNvPr id="112" name="Rectangle 111">
              <a:extLst>
                <a:ext uri="{FF2B5EF4-FFF2-40B4-BE49-F238E27FC236}">
                  <a16:creationId xmlns:a16="http://schemas.microsoft.com/office/drawing/2014/main" id="{F47AF72B-1443-43D9-BA3E-63AEB5114C2B}"/>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3" name="Ellipse 112">
              <a:extLst>
                <a:ext uri="{FF2B5EF4-FFF2-40B4-BE49-F238E27FC236}">
                  <a16:creationId xmlns:a16="http://schemas.microsoft.com/office/drawing/2014/main" id="{DA3DB011-5A87-46CA-A75B-9A84021F3A27}"/>
                </a:ext>
              </a:extLst>
            </p:cNvPr>
            <p:cNvSpPr>
              <a:spLocks noChangeArrowheads="1"/>
            </p:cNvSpPr>
            <p:nvPr/>
          </p:nvSpPr>
          <p:spPr bwMode="auto">
            <a:xfrm>
              <a:off x="7669213" y="2124472"/>
              <a:ext cx="171450" cy="152400"/>
            </a:xfrm>
            <a:prstGeom prst="ellipse">
              <a:avLst/>
            </a:prstGeom>
            <a:noFill/>
            <a:ln w="28575">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114" name="Rectangle 113">
              <a:extLst>
                <a:ext uri="{FF2B5EF4-FFF2-40B4-BE49-F238E27FC236}">
                  <a16:creationId xmlns:a16="http://schemas.microsoft.com/office/drawing/2014/main" id="{AD7A9615-BA3D-495A-9973-255E5A98803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15" name="Groupe 114">
              <a:extLst>
                <a:ext uri="{FF2B5EF4-FFF2-40B4-BE49-F238E27FC236}">
                  <a16:creationId xmlns:a16="http://schemas.microsoft.com/office/drawing/2014/main" id="{F6FC019C-B3B7-482C-9D18-0C15DC39A29D}"/>
                </a:ext>
              </a:extLst>
            </p:cNvPr>
            <p:cNvGrpSpPr/>
            <p:nvPr/>
          </p:nvGrpSpPr>
          <p:grpSpPr>
            <a:xfrm>
              <a:off x="390238" y="1136650"/>
              <a:ext cx="1619250" cy="649288"/>
              <a:chOff x="401638" y="873125"/>
              <a:chExt cx="1619250" cy="649288"/>
            </a:xfrm>
          </p:grpSpPr>
          <p:sp>
            <p:nvSpPr>
              <p:cNvPr id="246" name="Ellipse 245">
                <a:extLst>
                  <a:ext uri="{FF2B5EF4-FFF2-40B4-BE49-F238E27FC236}">
                    <a16:creationId xmlns:a16="http://schemas.microsoft.com/office/drawing/2014/main" id="{934CD6FE-1ECC-4096-BB34-935BEFB30787}"/>
                  </a:ext>
                </a:extLst>
              </p:cNvPr>
              <p:cNvSpPr/>
              <p:nvPr/>
            </p:nvSpPr>
            <p:spPr>
              <a:xfrm>
                <a:off x="549275"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7" name="Ellipse 246">
                <a:extLst>
                  <a:ext uri="{FF2B5EF4-FFF2-40B4-BE49-F238E27FC236}">
                    <a16:creationId xmlns:a16="http://schemas.microsoft.com/office/drawing/2014/main" id="{4B89180C-60AB-4280-9F8C-34FF85A3835A}"/>
                  </a:ext>
                </a:extLst>
              </p:cNvPr>
              <p:cNvSpPr/>
              <p:nvPr/>
            </p:nvSpPr>
            <p:spPr>
              <a:xfrm>
                <a:off x="990600"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8" name="Ellipse 247">
                <a:extLst>
                  <a:ext uri="{FF2B5EF4-FFF2-40B4-BE49-F238E27FC236}">
                    <a16:creationId xmlns:a16="http://schemas.microsoft.com/office/drawing/2014/main" id="{C0335408-59D4-4234-880D-CB51486F8CE2}"/>
                  </a:ext>
                </a:extLst>
              </p:cNvPr>
              <p:cNvSpPr/>
              <p:nvPr/>
            </p:nvSpPr>
            <p:spPr>
              <a:xfrm>
                <a:off x="990600"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9" name="Ellipse 248">
                <a:extLst>
                  <a:ext uri="{FF2B5EF4-FFF2-40B4-BE49-F238E27FC236}">
                    <a16:creationId xmlns:a16="http://schemas.microsoft.com/office/drawing/2014/main" id="{CFAA9DAA-FCE9-4B3C-81D3-D33850A4C110}"/>
                  </a:ext>
                </a:extLst>
              </p:cNvPr>
              <p:cNvSpPr/>
              <p:nvPr/>
            </p:nvSpPr>
            <p:spPr>
              <a:xfrm>
                <a:off x="536575"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id="{C9C3AC95-D74C-4D7D-8B32-D827FD64F57A}"/>
                  </a:ext>
                </a:extLst>
              </p:cNvPr>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1" name="Ellipse 250">
                <a:extLst>
                  <a:ext uri="{FF2B5EF4-FFF2-40B4-BE49-F238E27FC236}">
                    <a16:creationId xmlns:a16="http://schemas.microsoft.com/office/drawing/2014/main" id="{F0BACB13-8F71-443E-9B26-F5D113BE72F4}"/>
                  </a:ext>
                </a:extLst>
              </p:cNvPr>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2" name="Ellipse 251">
                <a:extLst>
                  <a:ext uri="{FF2B5EF4-FFF2-40B4-BE49-F238E27FC236}">
                    <a16:creationId xmlns:a16="http://schemas.microsoft.com/office/drawing/2014/main" id="{D0AC45EC-84EF-442B-A1DB-DEE3DF4EDA02}"/>
                  </a:ext>
                </a:extLst>
              </p:cNvPr>
              <p:cNvSpPr/>
              <p:nvPr/>
            </p:nvSpPr>
            <p:spPr>
              <a:xfrm>
                <a:off x="1739900"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3" name="Ellipse 252">
                <a:extLst>
                  <a:ext uri="{FF2B5EF4-FFF2-40B4-BE49-F238E27FC236}">
                    <a16:creationId xmlns:a16="http://schemas.microsoft.com/office/drawing/2014/main" id="{359DF51A-DD08-41DE-B378-B6A1B20BBE4A}"/>
                  </a:ext>
                </a:extLst>
              </p:cNvPr>
              <p:cNvSpPr/>
              <p:nvPr/>
            </p:nvSpPr>
            <p:spPr>
              <a:xfrm>
                <a:off x="1519238" y="112395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4" name="Ellipse 253">
                <a:extLst>
                  <a:ext uri="{FF2B5EF4-FFF2-40B4-BE49-F238E27FC236}">
                    <a16:creationId xmlns:a16="http://schemas.microsoft.com/office/drawing/2014/main" id="{D2F8ADCB-87A2-40D3-9B8E-4DE018A00F50}"/>
                  </a:ext>
                </a:extLst>
              </p:cNvPr>
              <p:cNvSpPr/>
              <p:nvPr/>
            </p:nvSpPr>
            <p:spPr>
              <a:xfrm>
                <a:off x="1285875"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5" name="Rectangle 254">
                <a:extLst>
                  <a:ext uri="{FF2B5EF4-FFF2-40B4-BE49-F238E27FC236}">
                    <a16:creationId xmlns:a16="http://schemas.microsoft.com/office/drawing/2014/main" id="{F18A17DD-BB88-4340-A0BF-9F38757C045A}"/>
                  </a:ext>
                </a:extLst>
              </p:cNvPr>
              <p:cNvSpPr/>
              <p:nvPr/>
            </p:nvSpPr>
            <p:spPr>
              <a:xfrm>
                <a:off x="401638" y="873125"/>
                <a:ext cx="16192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6" name="Ellipse 255">
                <a:extLst>
                  <a:ext uri="{FF2B5EF4-FFF2-40B4-BE49-F238E27FC236}">
                    <a16:creationId xmlns:a16="http://schemas.microsoft.com/office/drawing/2014/main" id="{1A7310E0-CBC8-4179-A41F-CCD2DEE93C02}"/>
                  </a:ext>
                </a:extLst>
              </p:cNvPr>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7" name="Groupe 116">
              <a:extLst>
                <a:ext uri="{FF2B5EF4-FFF2-40B4-BE49-F238E27FC236}">
                  <a16:creationId xmlns:a16="http://schemas.microsoft.com/office/drawing/2014/main" id="{EDE87288-01A6-4C8A-BC7F-31409FC0F3E3}"/>
                </a:ext>
              </a:extLst>
            </p:cNvPr>
            <p:cNvGrpSpPr/>
            <p:nvPr/>
          </p:nvGrpSpPr>
          <p:grpSpPr>
            <a:xfrm>
              <a:off x="466398" y="223267"/>
              <a:ext cx="1619250" cy="649288"/>
              <a:chOff x="401638" y="873125"/>
              <a:chExt cx="1619250" cy="649288"/>
            </a:xfrm>
          </p:grpSpPr>
          <p:sp>
            <p:nvSpPr>
              <p:cNvPr id="235" name="Ellipse 234">
                <a:extLst>
                  <a:ext uri="{FF2B5EF4-FFF2-40B4-BE49-F238E27FC236}">
                    <a16:creationId xmlns:a16="http://schemas.microsoft.com/office/drawing/2014/main" id="{D1B162AC-0F5E-420D-82EA-B0322EEE0F46}"/>
                  </a:ext>
                </a:extLst>
              </p:cNvPr>
              <p:cNvSpPr/>
              <p:nvPr/>
            </p:nvSpPr>
            <p:spPr>
              <a:xfrm>
                <a:off x="549275"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6" name="Ellipse 235">
                <a:extLst>
                  <a:ext uri="{FF2B5EF4-FFF2-40B4-BE49-F238E27FC236}">
                    <a16:creationId xmlns:a16="http://schemas.microsoft.com/office/drawing/2014/main" id="{4FC1C75D-328F-4E82-945C-23F47CFF5EDD}"/>
                  </a:ext>
                </a:extLst>
              </p:cNvPr>
              <p:cNvSpPr/>
              <p:nvPr/>
            </p:nvSpPr>
            <p:spPr>
              <a:xfrm>
                <a:off x="990600"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7" name="Ellipse 236">
                <a:extLst>
                  <a:ext uri="{FF2B5EF4-FFF2-40B4-BE49-F238E27FC236}">
                    <a16:creationId xmlns:a16="http://schemas.microsoft.com/office/drawing/2014/main" id="{041CED17-3E74-4004-9310-E91F6050AD84}"/>
                  </a:ext>
                </a:extLst>
              </p:cNvPr>
              <p:cNvSpPr/>
              <p:nvPr/>
            </p:nvSpPr>
            <p:spPr>
              <a:xfrm>
                <a:off x="990600"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8" name="Ellipse 237">
                <a:extLst>
                  <a:ext uri="{FF2B5EF4-FFF2-40B4-BE49-F238E27FC236}">
                    <a16:creationId xmlns:a16="http://schemas.microsoft.com/office/drawing/2014/main" id="{E821A8B3-EC14-4312-8754-FB9E249051A1}"/>
                  </a:ext>
                </a:extLst>
              </p:cNvPr>
              <p:cNvSpPr/>
              <p:nvPr/>
            </p:nvSpPr>
            <p:spPr>
              <a:xfrm>
                <a:off x="536575"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9" name="Ellipse 238">
                <a:extLst>
                  <a:ext uri="{FF2B5EF4-FFF2-40B4-BE49-F238E27FC236}">
                    <a16:creationId xmlns:a16="http://schemas.microsoft.com/office/drawing/2014/main" id="{0551B396-5019-4D1D-85F5-8BBCFE230606}"/>
                  </a:ext>
                </a:extLst>
              </p:cNvPr>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0" name="Ellipse 239">
                <a:extLst>
                  <a:ext uri="{FF2B5EF4-FFF2-40B4-BE49-F238E27FC236}">
                    <a16:creationId xmlns:a16="http://schemas.microsoft.com/office/drawing/2014/main" id="{9C2136CD-7CCE-48AF-9E22-FC2BE8A3DDCC}"/>
                  </a:ext>
                </a:extLst>
              </p:cNvPr>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1" name="Ellipse 240">
                <a:extLst>
                  <a:ext uri="{FF2B5EF4-FFF2-40B4-BE49-F238E27FC236}">
                    <a16:creationId xmlns:a16="http://schemas.microsoft.com/office/drawing/2014/main" id="{EC3D3EE9-447C-4BF8-A92D-9431AC8E211E}"/>
                  </a:ext>
                </a:extLst>
              </p:cNvPr>
              <p:cNvSpPr/>
              <p:nvPr/>
            </p:nvSpPr>
            <p:spPr>
              <a:xfrm>
                <a:off x="1739900"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2" name="Ellipse 241">
                <a:extLst>
                  <a:ext uri="{FF2B5EF4-FFF2-40B4-BE49-F238E27FC236}">
                    <a16:creationId xmlns:a16="http://schemas.microsoft.com/office/drawing/2014/main" id="{3E382D9A-1D98-41F5-A55B-441904D9B31A}"/>
                  </a:ext>
                </a:extLst>
              </p:cNvPr>
              <p:cNvSpPr/>
              <p:nvPr/>
            </p:nvSpPr>
            <p:spPr>
              <a:xfrm>
                <a:off x="1519238" y="112395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3" name="Ellipse 242">
                <a:extLst>
                  <a:ext uri="{FF2B5EF4-FFF2-40B4-BE49-F238E27FC236}">
                    <a16:creationId xmlns:a16="http://schemas.microsoft.com/office/drawing/2014/main" id="{CF2FC050-0D2B-4AA2-8350-C50C7122A507}"/>
                  </a:ext>
                </a:extLst>
              </p:cNvPr>
              <p:cNvSpPr/>
              <p:nvPr/>
            </p:nvSpPr>
            <p:spPr>
              <a:xfrm>
                <a:off x="1285875"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4" name="Rectangle 243">
                <a:extLst>
                  <a:ext uri="{FF2B5EF4-FFF2-40B4-BE49-F238E27FC236}">
                    <a16:creationId xmlns:a16="http://schemas.microsoft.com/office/drawing/2014/main" id="{E288DD8C-8895-4E4C-8EDD-FC889A5A1055}"/>
                  </a:ext>
                </a:extLst>
              </p:cNvPr>
              <p:cNvSpPr/>
              <p:nvPr/>
            </p:nvSpPr>
            <p:spPr>
              <a:xfrm>
                <a:off x="401638" y="873125"/>
                <a:ext cx="16192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5" name="Ellipse 244">
                <a:extLst>
                  <a:ext uri="{FF2B5EF4-FFF2-40B4-BE49-F238E27FC236}">
                    <a16:creationId xmlns:a16="http://schemas.microsoft.com/office/drawing/2014/main" id="{D59197EA-1FF4-4A27-8A12-126F279D1929}"/>
                  </a:ext>
                </a:extLst>
              </p:cNvPr>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8" name="Groupe 117">
              <a:extLst>
                <a:ext uri="{FF2B5EF4-FFF2-40B4-BE49-F238E27FC236}">
                  <a16:creationId xmlns:a16="http://schemas.microsoft.com/office/drawing/2014/main" id="{6988D118-810C-43B5-A9F2-0574B80CA06A}"/>
                </a:ext>
              </a:extLst>
            </p:cNvPr>
            <p:cNvGrpSpPr>
              <a:grpSpLocks/>
            </p:cNvGrpSpPr>
            <p:nvPr/>
          </p:nvGrpSpPr>
          <p:grpSpPr bwMode="auto">
            <a:xfrm>
              <a:off x="2009488" y="2210764"/>
              <a:ext cx="1619250" cy="647700"/>
              <a:chOff x="3635896" y="765810"/>
              <a:chExt cx="1584176" cy="648072"/>
            </a:xfrm>
          </p:grpSpPr>
          <p:grpSp>
            <p:nvGrpSpPr>
              <p:cNvPr id="221" name="Groupe 220">
                <a:extLst>
                  <a:ext uri="{FF2B5EF4-FFF2-40B4-BE49-F238E27FC236}">
                    <a16:creationId xmlns:a16="http://schemas.microsoft.com/office/drawing/2014/main" id="{FC36C9C9-B2FD-404A-A1F1-2B98732388BF}"/>
                  </a:ext>
                </a:extLst>
              </p:cNvPr>
              <p:cNvGrpSpPr/>
              <p:nvPr/>
            </p:nvGrpSpPr>
            <p:grpSpPr>
              <a:xfrm>
                <a:off x="3767429" y="871610"/>
                <a:ext cx="1321110" cy="434260"/>
                <a:chOff x="1319157" y="834500"/>
                <a:chExt cx="1321110" cy="434260"/>
              </a:xfrm>
              <a:effectLst>
                <a:glow rad="127000">
                  <a:schemeClr val="bg1"/>
                </a:glow>
              </a:effectLst>
            </p:grpSpPr>
            <p:grpSp>
              <p:nvGrpSpPr>
                <p:cNvPr id="223" name="Groupe 222">
                  <a:extLst>
                    <a:ext uri="{FF2B5EF4-FFF2-40B4-BE49-F238E27FC236}">
                      <a16:creationId xmlns:a16="http://schemas.microsoft.com/office/drawing/2014/main" id="{6589B086-84F9-45E8-86B9-AE6D07F43D9D}"/>
                    </a:ext>
                  </a:extLst>
                </p:cNvPr>
                <p:cNvGrpSpPr/>
                <p:nvPr/>
              </p:nvGrpSpPr>
              <p:grpSpPr>
                <a:xfrm>
                  <a:off x="1319157" y="836712"/>
                  <a:ext cx="588547" cy="432048"/>
                  <a:chOff x="1319157" y="836712"/>
                  <a:chExt cx="588547" cy="432048"/>
                </a:xfrm>
              </p:grpSpPr>
              <p:sp>
                <p:nvSpPr>
                  <p:cNvPr id="230" name="Ellipse 229">
                    <a:extLst>
                      <a:ext uri="{FF2B5EF4-FFF2-40B4-BE49-F238E27FC236}">
                        <a16:creationId xmlns:a16="http://schemas.microsoft.com/office/drawing/2014/main" id="{99D19EEC-9F78-4F0D-BA74-65D40E77A436}"/>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1" name="Ellipse 230">
                    <a:extLst>
                      <a:ext uri="{FF2B5EF4-FFF2-40B4-BE49-F238E27FC236}">
                        <a16:creationId xmlns:a16="http://schemas.microsoft.com/office/drawing/2014/main" id="{CE79464A-6802-4EC3-B53A-DC90C6333251}"/>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2" name="Ellipse 231">
                    <a:extLst>
                      <a:ext uri="{FF2B5EF4-FFF2-40B4-BE49-F238E27FC236}">
                        <a16:creationId xmlns:a16="http://schemas.microsoft.com/office/drawing/2014/main" id="{8E2298DB-10E7-4D98-AB9F-522DB07F7530}"/>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3" name="Ellipse 232">
                    <a:extLst>
                      <a:ext uri="{FF2B5EF4-FFF2-40B4-BE49-F238E27FC236}">
                        <a16:creationId xmlns:a16="http://schemas.microsoft.com/office/drawing/2014/main" id="{9EA28404-0F69-4086-86FC-DAEB967E2790}"/>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4" name="Ellipse 233">
                    <a:extLst>
                      <a:ext uri="{FF2B5EF4-FFF2-40B4-BE49-F238E27FC236}">
                        <a16:creationId xmlns:a16="http://schemas.microsoft.com/office/drawing/2014/main" id="{4586B842-1266-4747-BDAF-F4A6499C62E7}"/>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24" name="Groupe 223">
                  <a:extLst>
                    <a:ext uri="{FF2B5EF4-FFF2-40B4-BE49-F238E27FC236}">
                      <a16:creationId xmlns:a16="http://schemas.microsoft.com/office/drawing/2014/main" id="{C7F10E01-6FAB-4FE9-B948-6FD43A2A10BD}"/>
                    </a:ext>
                  </a:extLst>
                </p:cNvPr>
                <p:cNvGrpSpPr/>
                <p:nvPr/>
              </p:nvGrpSpPr>
              <p:grpSpPr>
                <a:xfrm>
                  <a:off x="2051720" y="834500"/>
                  <a:ext cx="588547" cy="432048"/>
                  <a:chOff x="1319157" y="836712"/>
                  <a:chExt cx="588547" cy="432048"/>
                </a:xfrm>
              </p:grpSpPr>
              <p:sp>
                <p:nvSpPr>
                  <p:cNvPr id="225" name="Ellipse 224">
                    <a:extLst>
                      <a:ext uri="{FF2B5EF4-FFF2-40B4-BE49-F238E27FC236}">
                        <a16:creationId xmlns:a16="http://schemas.microsoft.com/office/drawing/2014/main" id="{AE23E345-2B27-474A-9EB6-2C6796C98160}"/>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6" name="Ellipse 225">
                    <a:extLst>
                      <a:ext uri="{FF2B5EF4-FFF2-40B4-BE49-F238E27FC236}">
                        <a16:creationId xmlns:a16="http://schemas.microsoft.com/office/drawing/2014/main" id="{EDF8086A-57EC-4CB7-B30C-AE67E0FB99D1}"/>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7" name="Ellipse 226">
                    <a:extLst>
                      <a:ext uri="{FF2B5EF4-FFF2-40B4-BE49-F238E27FC236}">
                        <a16:creationId xmlns:a16="http://schemas.microsoft.com/office/drawing/2014/main" id="{F7993C07-E055-4E28-BE9E-A6985FAC3080}"/>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8" name="Ellipse 227">
                    <a:extLst>
                      <a:ext uri="{FF2B5EF4-FFF2-40B4-BE49-F238E27FC236}">
                        <a16:creationId xmlns:a16="http://schemas.microsoft.com/office/drawing/2014/main" id="{CA1F34F9-1165-4531-85FC-A70ECCDD76B7}"/>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9" name="Ellipse 228">
                    <a:extLst>
                      <a:ext uri="{FF2B5EF4-FFF2-40B4-BE49-F238E27FC236}">
                        <a16:creationId xmlns:a16="http://schemas.microsoft.com/office/drawing/2014/main" id="{8748CCB7-94C1-4F19-B76C-E5E8405964C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22" name="Rectangle 221">
                <a:extLst>
                  <a:ext uri="{FF2B5EF4-FFF2-40B4-BE49-F238E27FC236}">
                    <a16:creationId xmlns:a16="http://schemas.microsoft.com/office/drawing/2014/main" id="{267BC8C7-4900-42EE-A7BC-533D5D21E303}"/>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9" name="Groupe 118">
              <a:extLst>
                <a:ext uri="{FF2B5EF4-FFF2-40B4-BE49-F238E27FC236}">
                  <a16:creationId xmlns:a16="http://schemas.microsoft.com/office/drawing/2014/main" id="{F5946C9A-3C76-4025-98A1-05792D75567B}"/>
                </a:ext>
              </a:extLst>
            </p:cNvPr>
            <p:cNvGrpSpPr>
              <a:grpSpLocks/>
            </p:cNvGrpSpPr>
            <p:nvPr/>
          </p:nvGrpSpPr>
          <p:grpSpPr bwMode="auto">
            <a:xfrm>
              <a:off x="6877527" y="1052736"/>
              <a:ext cx="1582737" cy="649287"/>
              <a:chOff x="3635896" y="765810"/>
              <a:chExt cx="1584176" cy="648072"/>
            </a:xfrm>
          </p:grpSpPr>
          <p:grpSp>
            <p:nvGrpSpPr>
              <p:cNvPr id="207" name="Groupe 206">
                <a:extLst>
                  <a:ext uri="{FF2B5EF4-FFF2-40B4-BE49-F238E27FC236}">
                    <a16:creationId xmlns:a16="http://schemas.microsoft.com/office/drawing/2014/main" id="{074B11F2-B3C1-4FC2-BCD1-67D730A13D75}"/>
                  </a:ext>
                </a:extLst>
              </p:cNvPr>
              <p:cNvGrpSpPr/>
              <p:nvPr/>
            </p:nvGrpSpPr>
            <p:grpSpPr>
              <a:xfrm>
                <a:off x="3767429" y="871610"/>
                <a:ext cx="1321110" cy="434260"/>
                <a:chOff x="1319157" y="834500"/>
                <a:chExt cx="1321110" cy="434260"/>
              </a:xfrm>
              <a:effectLst>
                <a:glow rad="127000">
                  <a:schemeClr val="bg1"/>
                </a:glow>
              </a:effectLst>
            </p:grpSpPr>
            <p:grpSp>
              <p:nvGrpSpPr>
                <p:cNvPr id="209" name="Groupe 208">
                  <a:extLst>
                    <a:ext uri="{FF2B5EF4-FFF2-40B4-BE49-F238E27FC236}">
                      <a16:creationId xmlns:a16="http://schemas.microsoft.com/office/drawing/2014/main" id="{72DC7DAE-F564-4BE3-BF2E-1DFD8467812B}"/>
                    </a:ext>
                  </a:extLst>
                </p:cNvPr>
                <p:cNvGrpSpPr/>
                <p:nvPr/>
              </p:nvGrpSpPr>
              <p:grpSpPr>
                <a:xfrm>
                  <a:off x="1319157" y="836712"/>
                  <a:ext cx="588547" cy="432048"/>
                  <a:chOff x="1319157" y="836712"/>
                  <a:chExt cx="588547" cy="432048"/>
                </a:xfrm>
              </p:grpSpPr>
              <p:sp>
                <p:nvSpPr>
                  <p:cNvPr id="216" name="Ellipse 215">
                    <a:extLst>
                      <a:ext uri="{FF2B5EF4-FFF2-40B4-BE49-F238E27FC236}">
                        <a16:creationId xmlns:a16="http://schemas.microsoft.com/office/drawing/2014/main" id="{1BB48E15-D27C-4A3F-83DF-48E9B3405337}"/>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7" name="Ellipse 216">
                    <a:extLst>
                      <a:ext uri="{FF2B5EF4-FFF2-40B4-BE49-F238E27FC236}">
                        <a16:creationId xmlns:a16="http://schemas.microsoft.com/office/drawing/2014/main" id="{4057A212-2E3B-4F50-907C-EDD08642D2E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8" name="Ellipse 217">
                    <a:extLst>
                      <a:ext uri="{FF2B5EF4-FFF2-40B4-BE49-F238E27FC236}">
                        <a16:creationId xmlns:a16="http://schemas.microsoft.com/office/drawing/2014/main" id="{CA864C6C-DCF4-44AA-9E71-40783F1DE283}"/>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id="{4B0AD9E5-BDF8-4868-9141-47EFCDFA26C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id="{A28556FB-3BFA-431A-96AD-23BC7BDFA13A}"/>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0" name="Groupe 209">
                  <a:extLst>
                    <a:ext uri="{FF2B5EF4-FFF2-40B4-BE49-F238E27FC236}">
                      <a16:creationId xmlns:a16="http://schemas.microsoft.com/office/drawing/2014/main" id="{41871B3C-7657-4359-91E1-20E84811E3F8}"/>
                    </a:ext>
                  </a:extLst>
                </p:cNvPr>
                <p:cNvGrpSpPr/>
                <p:nvPr/>
              </p:nvGrpSpPr>
              <p:grpSpPr>
                <a:xfrm>
                  <a:off x="2051720" y="834500"/>
                  <a:ext cx="588547" cy="432048"/>
                  <a:chOff x="1319157" y="836712"/>
                  <a:chExt cx="588547" cy="432048"/>
                </a:xfrm>
              </p:grpSpPr>
              <p:sp>
                <p:nvSpPr>
                  <p:cNvPr id="211" name="Ellipse 210">
                    <a:extLst>
                      <a:ext uri="{FF2B5EF4-FFF2-40B4-BE49-F238E27FC236}">
                        <a16:creationId xmlns:a16="http://schemas.microsoft.com/office/drawing/2014/main" id="{4D87A576-4886-4FF3-A695-BDEEB1039ECF}"/>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2" name="Ellipse 211">
                    <a:extLst>
                      <a:ext uri="{FF2B5EF4-FFF2-40B4-BE49-F238E27FC236}">
                        <a16:creationId xmlns:a16="http://schemas.microsoft.com/office/drawing/2014/main" id="{F3639AE0-248D-4D2A-9B73-62D8293470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3" name="Ellipse 212">
                    <a:extLst>
                      <a:ext uri="{FF2B5EF4-FFF2-40B4-BE49-F238E27FC236}">
                        <a16:creationId xmlns:a16="http://schemas.microsoft.com/office/drawing/2014/main" id="{9776274F-1766-4C0F-9420-8A3BA680925D}"/>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4" name="Ellipse 213">
                    <a:extLst>
                      <a:ext uri="{FF2B5EF4-FFF2-40B4-BE49-F238E27FC236}">
                        <a16:creationId xmlns:a16="http://schemas.microsoft.com/office/drawing/2014/main" id="{402ABC0B-3FEA-461D-9AA2-58F63921FAF3}"/>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5" name="Ellipse 214">
                    <a:extLst>
                      <a:ext uri="{FF2B5EF4-FFF2-40B4-BE49-F238E27FC236}">
                        <a16:creationId xmlns:a16="http://schemas.microsoft.com/office/drawing/2014/main" id="{91DD1C1A-E242-414C-9FB1-29B0774CAEF7}"/>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08" name="Rectangle 207">
                <a:extLst>
                  <a:ext uri="{FF2B5EF4-FFF2-40B4-BE49-F238E27FC236}">
                    <a16:creationId xmlns:a16="http://schemas.microsoft.com/office/drawing/2014/main" id="{41033AF3-8D19-41B4-A014-AF14DDC5672F}"/>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20" name="Groupe 119">
              <a:extLst>
                <a:ext uri="{FF2B5EF4-FFF2-40B4-BE49-F238E27FC236}">
                  <a16:creationId xmlns:a16="http://schemas.microsoft.com/office/drawing/2014/main" id="{E2C0921D-1A6B-4A9E-AC07-386DCA034281}"/>
                </a:ext>
              </a:extLst>
            </p:cNvPr>
            <p:cNvGrpSpPr>
              <a:grpSpLocks/>
            </p:cNvGrpSpPr>
            <p:nvPr/>
          </p:nvGrpSpPr>
          <p:grpSpPr bwMode="auto">
            <a:xfrm>
              <a:off x="5186076" y="2192985"/>
              <a:ext cx="1582737" cy="649287"/>
              <a:chOff x="3635896" y="765810"/>
              <a:chExt cx="1584176" cy="648072"/>
            </a:xfrm>
          </p:grpSpPr>
          <p:grpSp>
            <p:nvGrpSpPr>
              <p:cNvPr id="121" name="Groupe 120">
                <a:extLst>
                  <a:ext uri="{FF2B5EF4-FFF2-40B4-BE49-F238E27FC236}">
                    <a16:creationId xmlns:a16="http://schemas.microsoft.com/office/drawing/2014/main" id="{05BA40EA-ECA8-4440-8169-F8EDB5AB1319}"/>
                  </a:ext>
                </a:extLst>
              </p:cNvPr>
              <p:cNvGrpSpPr/>
              <p:nvPr/>
            </p:nvGrpSpPr>
            <p:grpSpPr>
              <a:xfrm>
                <a:off x="3767429" y="871610"/>
                <a:ext cx="1321110" cy="434260"/>
                <a:chOff x="1319157" y="834500"/>
                <a:chExt cx="1321110" cy="434260"/>
              </a:xfrm>
              <a:effectLst>
                <a:glow rad="127000">
                  <a:schemeClr val="bg1"/>
                </a:glow>
              </a:effectLst>
            </p:grpSpPr>
            <p:grpSp>
              <p:nvGrpSpPr>
                <p:cNvPr id="123" name="Groupe 122">
                  <a:extLst>
                    <a:ext uri="{FF2B5EF4-FFF2-40B4-BE49-F238E27FC236}">
                      <a16:creationId xmlns:a16="http://schemas.microsoft.com/office/drawing/2014/main" id="{D1B38CB3-8869-414D-9424-F6FBB6CBD036}"/>
                    </a:ext>
                  </a:extLst>
                </p:cNvPr>
                <p:cNvGrpSpPr/>
                <p:nvPr/>
              </p:nvGrpSpPr>
              <p:grpSpPr>
                <a:xfrm>
                  <a:off x="1319157" y="836712"/>
                  <a:ext cx="588547" cy="432048"/>
                  <a:chOff x="1319157" y="836712"/>
                  <a:chExt cx="588547" cy="432048"/>
                </a:xfrm>
              </p:grpSpPr>
              <p:sp>
                <p:nvSpPr>
                  <p:cNvPr id="161" name="Ellipse 160">
                    <a:extLst>
                      <a:ext uri="{FF2B5EF4-FFF2-40B4-BE49-F238E27FC236}">
                        <a16:creationId xmlns:a16="http://schemas.microsoft.com/office/drawing/2014/main" id="{4B54307A-CCB5-49EF-9E19-D02D736F4A8E}"/>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3" name="Ellipse 202">
                    <a:extLst>
                      <a:ext uri="{FF2B5EF4-FFF2-40B4-BE49-F238E27FC236}">
                        <a16:creationId xmlns:a16="http://schemas.microsoft.com/office/drawing/2014/main" id="{82AB18C1-C125-44FD-95DC-B39D7085824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id="{53F17967-59DC-4184-9F5E-E6F473D5B1B3}"/>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id="{4220048E-3158-4841-A0BD-CAC5B3A2EA8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id="{5B6AC95F-C3D8-4EE9-9DBA-AC26C7FB2A1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24" name="Groupe 123">
                  <a:extLst>
                    <a:ext uri="{FF2B5EF4-FFF2-40B4-BE49-F238E27FC236}">
                      <a16:creationId xmlns:a16="http://schemas.microsoft.com/office/drawing/2014/main" id="{6566C4DA-C52E-4CED-922A-F25BB2598358}"/>
                    </a:ext>
                  </a:extLst>
                </p:cNvPr>
                <p:cNvGrpSpPr/>
                <p:nvPr/>
              </p:nvGrpSpPr>
              <p:grpSpPr>
                <a:xfrm>
                  <a:off x="2051720" y="834500"/>
                  <a:ext cx="588547" cy="432048"/>
                  <a:chOff x="1319157" y="836712"/>
                  <a:chExt cx="588547" cy="432048"/>
                </a:xfrm>
              </p:grpSpPr>
              <p:sp>
                <p:nvSpPr>
                  <p:cNvPr id="125" name="Ellipse 124">
                    <a:extLst>
                      <a:ext uri="{FF2B5EF4-FFF2-40B4-BE49-F238E27FC236}">
                        <a16:creationId xmlns:a16="http://schemas.microsoft.com/office/drawing/2014/main" id="{F6AA0210-4041-46EB-A1EC-AA45056E0687}"/>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1" name="Ellipse 130">
                    <a:extLst>
                      <a:ext uri="{FF2B5EF4-FFF2-40B4-BE49-F238E27FC236}">
                        <a16:creationId xmlns:a16="http://schemas.microsoft.com/office/drawing/2014/main" id="{A1FEC217-346A-410E-A02D-94CCEDF6BFED}"/>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7" name="Ellipse 156">
                    <a:extLst>
                      <a:ext uri="{FF2B5EF4-FFF2-40B4-BE49-F238E27FC236}">
                        <a16:creationId xmlns:a16="http://schemas.microsoft.com/office/drawing/2014/main" id="{B31C6283-B74F-4925-B8AE-D460C86D5CCB}"/>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8" name="Ellipse 157">
                    <a:extLst>
                      <a:ext uri="{FF2B5EF4-FFF2-40B4-BE49-F238E27FC236}">
                        <a16:creationId xmlns:a16="http://schemas.microsoft.com/office/drawing/2014/main" id="{0A1263BF-C43D-4CB3-B178-194AA5ED50C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0" name="Ellipse 159">
                    <a:extLst>
                      <a:ext uri="{FF2B5EF4-FFF2-40B4-BE49-F238E27FC236}">
                        <a16:creationId xmlns:a16="http://schemas.microsoft.com/office/drawing/2014/main" id="{5D42283A-B9CC-4055-A010-C1C9BF18B455}"/>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2" name="Rectangle 121">
                <a:extLst>
                  <a:ext uri="{FF2B5EF4-FFF2-40B4-BE49-F238E27FC236}">
                    <a16:creationId xmlns:a16="http://schemas.microsoft.com/office/drawing/2014/main" id="{3E3EFD9F-D812-4F9F-B9F1-79CEC78166F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62" name="Ellipse 161">
            <a:extLst>
              <a:ext uri="{FF2B5EF4-FFF2-40B4-BE49-F238E27FC236}">
                <a16:creationId xmlns:a16="http://schemas.microsoft.com/office/drawing/2014/main" id="{F6A64397-BD36-4AC4-BD65-848519A65919}"/>
              </a:ext>
            </a:extLst>
          </p:cNvPr>
          <p:cNvSpPr/>
          <p:nvPr/>
        </p:nvSpPr>
        <p:spPr bwMode="auto">
          <a:xfrm>
            <a:off x="2767982" y="2420881"/>
            <a:ext cx="147205" cy="143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8660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1"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down)">
                                      <p:cBhvr>
                                        <p:cTn id="11" dur="500"/>
                                        <p:tgtEl>
                                          <p:spTgt spid="93"/>
                                        </p:tgtEl>
                                      </p:cBhvr>
                                    </p:animEffect>
                                  </p:childTnLst>
                                </p:cTn>
                              </p:par>
                            </p:childTnLst>
                          </p:cTn>
                        </p:par>
                        <p:par>
                          <p:cTn id="12" fill="hold">
                            <p:stCondLst>
                              <p:cond delay="1000"/>
                            </p:stCondLst>
                            <p:childTnLst>
                              <p:par>
                                <p:cTn id="13" presetID="22" presetClass="entr" presetSubtype="4" fill="hold" grpId="1"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down)">
                                      <p:cBhvr>
                                        <p:cTn id="15" dur="500"/>
                                        <p:tgtEl>
                                          <p:spTgt spid="9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1"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down)">
                                      <p:cBhvr>
                                        <p:cTn id="23" dur="500"/>
                                        <p:tgtEl>
                                          <p:spTgt spid="9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down)">
                                      <p:cBhvr>
                                        <p:cTn id="26" dur="10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22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2" grpId="0"/>
      <p:bldP spid="3" grpId="0" animBg="1"/>
      <p:bldP spid="3" grpId="1" animBg="1"/>
      <p:bldP spid="92" grpId="0" animBg="1"/>
      <p:bldP spid="92" grpId="1" animBg="1"/>
      <p:bldP spid="93" grpId="0" animBg="1"/>
      <p:bldP spid="93" grpId="1" animBg="1"/>
      <p:bldP spid="94" grpId="0" animBg="1"/>
      <p:bldP spid="96" grpId="0" animBg="1"/>
      <p:bldP spid="96" grpId="1" animBg="1"/>
      <p:bldP spid="97" grpId="0" animBg="1"/>
      <p:bldP spid="4" grpId="0"/>
      <p:bldP spid="6" grpId="0" animBg="1"/>
      <p:bldP spid="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4E4CE84-83C5-49CF-81E5-41AE59064790}"/>
              </a:ext>
            </a:extLst>
          </p:cNvPr>
          <p:cNvSpPr>
            <a:spLocks noGrp="1"/>
          </p:cNvSpPr>
          <p:nvPr>
            <p:ph type="ftr" sz="quarter" idx="11"/>
          </p:nvPr>
        </p:nvSpPr>
        <p:spPr>
          <a:xfrm>
            <a:off x="677334" y="6227093"/>
            <a:ext cx="6297612" cy="365125"/>
          </a:xfrm>
        </p:spPr>
        <p:txBody>
          <a:bodyPr/>
          <a:lstStyle/>
          <a:p>
            <a:pPr>
              <a:defRPr/>
            </a:pPr>
            <a:r>
              <a:rPr lang="fr-FR" dirty="0"/>
              <a:t>source : conférence </a:t>
            </a:r>
            <a:r>
              <a:rPr lang="fr-FR" dirty="0" err="1"/>
              <a:t>Eric</a:t>
            </a:r>
            <a:r>
              <a:rPr lang="fr-FR" dirty="0"/>
              <a:t> Mounier</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a:solidFill>
                  <a:schemeClr val="bg1"/>
                </a:solidFill>
              </a:rPr>
              <a:pPr eaLnBrk="1" hangingPunct="1"/>
              <a:t>41</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7335" y="482917"/>
            <a:ext cx="9049990" cy="5681555"/>
          </a:xfrm>
          <a:prstGeom prst="rect">
            <a:avLst/>
          </a:prstGeom>
        </p:spPr>
        <p:txBody>
          <a:bodyPr wrap="square">
            <a:spAutoFit/>
          </a:bodyPr>
          <a:lstStyle/>
          <a:p>
            <a:pPr marL="342900" indent="-342900">
              <a:lnSpc>
                <a:spcPct val="110000"/>
              </a:lnSpc>
              <a:buFont typeface="Wingdings" panose="05000000000000000000" pitchFamily="2" charset="2"/>
              <a:buChar char="ü"/>
            </a:pPr>
            <a:r>
              <a:rPr lang="fr-FR" sz="2400" dirty="0"/>
              <a:t>Utilisation du vocabulaire des unités de numération pour verbaliser les actions : </a:t>
            </a:r>
          </a:p>
          <a:p>
            <a:pPr marL="360000">
              <a:lnSpc>
                <a:spcPct val="110000"/>
              </a:lnSpc>
            </a:pPr>
            <a:r>
              <a:rPr lang="fr-FR" sz="2400" dirty="0"/>
              <a:t>« Il y 4 dizaines là et ici que 3, mais il reste plus d’unités isolées ici que là … pour comparer facilement on peut faire une nouvelle dizaine ».</a:t>
            </a:r>
          </a:p>
          <a:p>
            <a:pPr marL="360000">
              <a:lnSpc>
                <a:spcPct val="110000"/>
              </a:lnSpc>
            </a:pPr>
            <a:r>
              <a:rPr lang="fr-FR" sz="2400" dirty="0"/>
              <a:t>Puis directement dans les exercices : </a:t>
            </a:r>
          </a:p>
          <a:p>
            <a:pPr marL="252000">
              <a:lnSpc>
                <a:spcPct val="110000"/>
              </a:lnSpc>
            </a:pPr>
            <a:r>
              <a:rPr lang="fr-FR" sz="2400" dirty="0"/>
              <a:t>	comparer :  3d 12u et 4d 5u ; 21u 5d et 72u</a:t>
            </a:r>
          </a:p>
          <a:p>
            <a:pPr marL="252000">
              <a:lnSpc>
                <a:spcPct val="110000"/>
              </a:lnSpc>
            </a:pPr>
            <a:r>
              <a:rPr lang="fr-FR" sz="2400" dirty="0"/>
              <a:t>	écrire les nombres : 3d 12u, 4d 5u, 21u 5d, 72u</a:t>
            </a:r>
          </a:p>
          <a:p>
            <a:pPr marL="342900" indent="-342900">
              <a:lnSpc>
                <a:spcPct val="110000"/>
              </a:lnSpc>
              <a:spcBef>
                <a:spcPts val="1200"/>
              </a:spcBef>
              <a:buFont typeface="Wingdings" panose="05000000000000000000" pitchFamily="2" charset="2"/>
              <a:buChar char="ü"/>
            </a:pPr>
            <a:r>
              <a:rPr lang="fr-FR" sz="2400" dirty="0"/>
              <a:t>Convocation d’autres contextes pour comparer et dénombrer des collections organisées ou non, manipulables ou non.</a:t>
            </a:r>
          </a:p>
          <a:p>
            <a:pPr marL="342900" indent="-342900">
              <a:lnSpc>
                <a:spcPct val="110000"/>
              </a:lnSpc>
              <a:spcBef>
                <a:spcPts val="1200"/>
              </a:spcBef>
              <a:buFont typeface="Wingdings" panose="05000000000000000000" pitchFamily="2" charset="2"/>
              <a:buChar char="ü"/>
            </a:pPr>
            <a:r>
              <a:rPr lang="fr-FR" sz="2400" dirty="0"/>
              <a:t>Les collections ne sont pas toujours organisées en un nombre maximal de dizaines, c’est aux élèves d’en prendre l’initiative.</a:t>
            </a:r>
          </a:p>
        </p:txBody>
      </p:sp>
    </p:spTree>
    <p:extLst>
      <p:ext uri="{BB962C8B-B14F-4D97-AF65-F5344CB8AC3E}">
        <p14:creationId xmlns:p14="http://schemas.microsoft.com/office/powerpoint/2010/main" val="385603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9889" y="557436"/>
            <a:ext cx="8229600" cy="990600"/>
          </a:xfrm>
        </p:spPr>
        <p:txBody>
          <a:bodyPr>
            <a:normAutofit/>
          </a:bodyPr>
          <a:lstStyle/>
          <a:p>
            <a:r>
              <a:rPr lang="fr-FR" dirty="0"/>
              <a:t>Quelques principes</a:t>
            </a:r>
          </a:p>
        </p:txBody>
      </p:sp>
      <p:sp>
        <p:nvSpPr>
          <p:cNvPr id="3" name="Espace réservé du contenu 2"/>
          <p:cNvSpPr>
            <a:spLocks noGrp="1"/>
          </p:cNvSpPr>
          <p:nvPr>
            <p:ph idx="1"/>
          </p:nvPr>
        </p:nvSpPr>
        <p:spPr>
          <a:xfrm>
            <a:off x="1279889" y="1052736"/>
            <a:ext cx="8526263" cy="5858984"/>
          </a:xfrm>
        </p:spPr>
        <p:txBody>
          <a:bodyPr>
            <a:noAutofit/>
          </a:bodyPr>
          <a:lstStyle/>
          <a:p>
            <a:pPr marL="0" indent="0">
              <a:buNone/>
            </a:pPr>
            <a:endParaRPr lang="fr-FR" sz="2000" dirty="0"/>
          </a:p>
          <a:p>
            <a:pPr marL="0" indent="0">
              <a:lnSpc>
                <a:spcPct val="110000"/>
              </a:lnSpc>
              <a:buNone/>
            </a:pPr>
            <a:r>
              <a:rPr lang="fr-FR" sz="2000" b="1" dirty="0"/>
              <a:t>C</a:t>
            </a:r>
            <a:r>
              <a:rPr lang="fr-FR" sz="2400" b="1" dirty="0"/>
              <a:t>. Les deux numérations : </a:t>
            </a:r>
            <a:r>
              <a:rPr lang="fr-FR" sz="2400" u="sng" dirty="0"/>
              <a:t>faire le lien </a:t>
            </a:r>
            <a:r>
              <a:rPr lang="fr-FR" sz="2400" dirty="0"/>
              <a:t>via une file numérique adaptée ou sans file numérique</a:t>
            </a:r>
          </a:p>
          <a:p>
            <a:pPr marL="0" indent="0">
              <a:buNone/>
            </a:pPr>
            <a:endParaRPr lang="fr-FR" sz="2400" dirty="0"/>
          </a:p>
        </p:txBody>
      </p:sp>
      <p:sp>
        <p:nvSpPr>
          <p:cNvPr id="5" name="Espace réservé du pied de page 4">
            <a:extLst>
              <a:ext uri="{FF2B5EF4-FFF2-40B4-BE49-F238E27FC236}">
                <a16:creationId xmlns:a16="http://schemas.microsoft.com/office/drawing/2014/main" id="{6AB9486E-CA03-470F-ADC4-4817F9FA1AF5}"/>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42</a:t>
            </a:fld>
            <a:endParaRPr lang="fr-BE"/>
          </a:p>
        </p:txBody>
      </p:sp>
    </p:spTree>
    <p:extLst>
      <p:ext uri="{BB962C8B-B14F-4D97-AF65-F5344CB8AC3E}">
        <p14:creationId xmlns:p14="http://schemas.microsoft.com/office/powerpoint/2010/main" val="2221931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contenu 2"/>
          <p:cNvSpPr>
            <a:spLocks noGrp="1"/>
          </p:cNvSpPr>
          <p:nvPr>
            <p:ph sz="quarter" idx="2"/>
          </p:nvPr>
        </p:nvSpPr>
        <p:spPr>
          <a:xfrm>
            <a:off x="1981200" y="704661"/>
            <a:ext cx="8229600" cy="573321"/>
          </a:xfrm>
        </p:spPr>
        <p:txBody>
          <a:bodyPr>
            <a:noAutofit/>
          </a:bodyPr>
          <a:lstStyle/>
          <a:p>
            <a:pPr marL="0" indent="0">
              <a:buNone/>
            </a:pPr>
            <a:r>
              <a:rPr lang="fr-FR" sz="2000" b="1" dirty="0"/>
              <a:t>C. Les deux numérations : </a:t>
            </a:r>
            <a:r>
              <a:rPr lang="fr-FR" sz="2000" u="sng" dirty="0"/>
              <a:t>faire le lien </a:t>
            </a:r>
            <a:r>
              <a:rPr lang="fr-FR" sz="2000" dirty="0"/>
              <a:t>via une file numérique adaptée</a:t>
            </a:r>
          </a:p>
        </p:txBody>
      </p:sp>
      <p:sp>
        <p:nvSpPr>
          <p:cNvPr id="3" name="Espace réservé du pied de page 2">
            <a:extLst>
              <a:ext uri="{FF2B5EF4-FFF2-40B4-BE49-F238E27FC236}">
                <a16:creationId xmlns:a16="http://schemas.microsoft.com/office/drawing/2014/main" id="{0DBE70DC-A7D4-4BDA-9902-C52B95ACC41C}"/>
              </a:ext>
            </a:extLst>
          </p:cNvPr>
          <p:cNvSpPr>
            <a:spLocks noGrp="1"/>
          </p:cNvSpPr>
          <p:nvPr>
            <p:ph type="ftr" sz="quarter" idx="11"/>
          </p:nvPr>
        </p:nvSpPr>
        <p:spPr>
          <a:xfrm>
            <a:off x="331998" y="6089163"/>
            <a:ext cx="6297612" cy="365125"/>
          </a:xfrm>
        </p:spPr>
        <p:txBody>
          <a:bodyPr/>
          <a:lstStyle/>
          <a:p>
            <a:pPr>
              <a:defRPr/>
            </a:pPr>
            <a:r>
              <a:rPr lang="fr-FR"/>
              <a:t>source : conférence Eric Mounier</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a:solidFill>
                  <a:schemeClr val="bg1"/>
                </a:solidFill>
              </a:rPr>
              <a:pPr eaLnBrk="1" hangingPunct="1"/>
              <a:t>43</a:t>
            </a:fld>
            <a:endParaRPr lang="fr-FR" sz="1400" dirty="0">
              <a:solidFill>
                <a:schemeClr val="bg1"/>
              </a:solidFill>
            </a:endParaRPr>
          </a:p>
        </p:txBody>
      </p:sp>
      <p:grpSp>
        <p:nvGrpSpPr>
          <p:cNvPr id="44" name="Groupe 43">
            <a:extLst>
              <a:ext uri="{FF2B5EF4-FFF2-40B4-BE49-F238E27FC236}">
                <a16:creationId xmlns:a16="http://schemas.microsoft.com/office/drawing/2014/main" id="{DCAD7637-41A4-4791-A62F-55642BCAA2AF}"/>
              </a:ext>
            </a:extLst>
          </p:cNvPr>
          <p:cNvGrpSpPr/>
          <p:nvPr/>
        </p:nvGrpSpPr>
        <p:grpSpPr>
          <a:xfrm>
            <a:off x="1549074" y="1124745"/>
            <a:ext cx="9049728" cy="5092581"/>
            <a:chOff x="25074" y="404663"/>
            <a:chExt cx="9049728" cy="5092581"/>
          </a:xfrm>
        </p:grpSpPr>
        <p:grpSp>
          <p:nvGrpSpPr>
            <p:cNvPr id="45" name="Groupe 44">
              <a:extLst>
                <a:ext uri="{FF2B5EF4-FFF2-40B4-BE49-F238E27FC236}">
                  <a16:creationId xmlns:a16="http://schemas.microsoft.com/office/drawing/2014/main" id="{0F3FF17E-CE91-4A23-9DDD-C16594161FC2}"/>
                </a:ext>
              </a:extLst>
            </p:cNvPr>
            <p:cNvGrpSpPr/>
            <p:nvPr/>
          </p:nvGrpSpPr>
          <p:grpSpPr>
            <a:xfrm>
              <a:off x="25074" y="404664"/>
              <a:ext cx="9034655" cy="5092580"/>
              <a:chOff x="42342" y="1432764"/>
              <a:chExt cx="9034655" cy="5092580"/>
            </a:xfrm>
          </p:grpSpPr>
          <p:pic>
            <p:nvPicPr>
              <p:cNvPr id="49" name="Image 48">
                <a:extLst>
                  <a:ext uri="{FF2B5EF4-FFF2-40B4-BE49-F238E27FC236}">
                    <a16:creationId xmlns:a16="http://schemas.microsoft.com/office/drawing/2014/main" id="{810249A8-7865-4FEE-90CD-B854DF663E16}"/>
                  </a:ext>
                </a:extLst>
              </p:cNvPr>
              <p:cNvPicPr>
                <a:picLocks noChangeAspect="1"/>
              </p:cNvPicPr>
              <p:nvPr/>
            </p:nvPicPr>
            <p:blipFill>
              <a:blip r:embed="rId3" cstate="print"/>
              <a:stretch>
                <a:fillRect/>
              </a:stretch>
            </p:blipFill>
            <p:spPr>
              <a:xfrm>
                <a:off x="42342" y="1432764"/>
                <a:ext cx="4524653" cy="832674"/>
              </a:xfrm>
              <a:prstGeom prst="rect">
                <a:avLst/>
              </a:prstGeom>
            </p:spPr>
          </p:pic>
          <p:pic>
            <p:nvPicPr>
              <p:cNvPr id="50" name="Image 49">
                <a:extLst>
                  <a:ext uri="{FF2B5EF4-FFF2-40B4-BE49-F238E27FC236}">
                    <a16:creationId xmlns:a16="http://schemas.microsoft.com/office/drawing/2014/main" id="{44254029-87FC-4C94-A492-E4B248CC6751}"/>
                  </a:ext>
                </a:extLst>
              </p:cNvPr>
              <p:cNvPicPr>
                <a:picLocks noChangeAspect="1"/>
              </p:cNvPicPr>
              <p:nvPr/>
            </p:nvPicPr>
            <p:blipFill>
              <a:blip r:embed="rId4" cstate="print"/>
              <a:stretch>
                <a:fillRect/>
              </a:stretch>
            </p:blipFill>
            <p:spPr>
              <a:xfrm>
                <a:off x="4499992" y="1435485"/>
                <a:ext cx="4577005" cy="841387"/>
              </a:xfrm>
              <a:prstGeom prst="rect">
                <a:avLst/>
              </a:prstGeom>
            </p:spPr>
          </p:pic>
          <p:pic>
            <p:nvPicPr>
              <p:cNvPr id="51" name="Image 50">
                <a:extLst>
                  <a:ext uri="{FF2B5EF4-FFF2-40B4-BE49-F238E27FC236}">
                    <a16:creationId xmlns:a16="http://schemas.microsoft.com/office/drawing/2014/main" id="{69A1FA90-F68D-479C-9A01-6B77165A52FE}"/>
                  </a:ext>
                </a:extLst>
              </p:cNvPr>
              <p:cNvPicPr>
                <a:picLocks noChangeAspect="1"/>
              </p:cNvPicPr>
              <p:nvPr/>
            </p:nvPicPr>
            <p:blipFill>
              <a:blip r:embed="rId5" cstate="print"/>
              <a:stretch>
                <a:fillRect/>
              </a:stretch>
            </p:blipFill>
            <p:spPr>
              <a:xfrm>
                <a:off x="477789" y="2570046"/>
                <a:ext cx="4022204" cy="823578"/>
              </a:xfrm>
              <a:prstGeom prst="rect">
                <a:avLst/>
              </a:prstGeom>
            </p:spPr>
          </p:pic>
          <p:pic>
            <p:nvPicPr>
              <p:cNvPr id="52" name="Image 51">
                <a:extLst>
                  <a:ext uri="{FF2B5EF4-FFF2-40B4-BE49-F238E27FC236}">
                    <a16:creationId xmlns:a16="http://schemas.microsoft.com/office/drawing/2014/main" id="{95E8870C-78F1-49C9-8E4C-30D555394066}"/>
                  </a:ext>
                </a:extLst>
              </p:cNvPr>
              <p:cNvPicPr>
                <a:picLocks noChangeAspect="1"/>
              </p:cNvPicPr>
              <p:nvPr/>
            </p:nvPicPr>
            <p:blipFill>
              <a:blip r:embed="rId6" cstate="print"/>
              <a:stretch>
                <a:fillRect/>
              </a:stretch>
            </p:blipFill>
            <p:spPr>
              <a:xfrm>
                <a:off x="4499992" y="2578531"/>
                <a:ext cx="4007726" cy="804956"/>
              </a:xfrm>
              <a:prstGeom prst="rect">
                <a:avLst/>
              </a:prstGeom>
            </p:spPr>
          </p:pic>
          <p:pic>
            <p:nvPicPr>
              <p:cNvPr id="53" name="Image 52">
                <a:extLst>
                  <a:ext uri="{FF2B5EF4-FFF2-40B4-BE49-F238E27FC236}">
                    <a16:creationId xmlns:a16="http://schemas.microsoft.com/office/drawing/2014/main" id="{57F98426-D54F-4AED-A9F8-F65CB323422B}"/>
                  </a:ext>
                </a:extLst>
              </p:cNvPr>
              <p:cNvPicPr>
                <a:picLocks noChangeAspect="1"/>
              </p:cNvPicPr>
              <p:nvPr/>
            </p:nvPicPr>
            <p:blipFill>
              <a:blip r:embed="rId7" cstate="print"/>
              <a:stretch>
                <a:fillRect/>
              </a:stretch>
            </p:blipFill>
            <p:spPr>
              <a:xfrm>
                <a:off x="457200" y="3495308"/>
                <a:ext cx="4002187" cy="810656"/>
              </a:xfrm>
              <a:prstGeom prst="rect">
                <a:avLst/>
              </a:prstGeom>
            </p:spPr>
          </p:pic>
          <p:pic>
            <p:nvPicPr>
              <p:cNvPr id="54" name="Image 53">
                <a:extLst>
                  <a:ext uri="{FF2B5EF4-FFF2-40B4-BE49-F238E27FC236}">
                    <a16:creationId xmlns:a16="http://schemas.microsoft.com/office/drawing/2014/main" id="{E77C786A-6912-42AC-B9B9-2DBF10E7189D}"/>
                  </a:ext>
                </a:extLst>
              </p:cNvPr>
              <p:cNvPicPr>
                <a:picLocks noChangeAspect="1"/>
              </p:cNvPicPr>
              <p:nvPr/>
            </p:nvPicPr>
            <p:blipFill>
              <a:blip r:embed="rId8" cstate="print"/>
              <a:stretch>
                <a:fillRect/>
              </a:stretch>
            </p:blipFill>
            <p:spPr>
              <a:xfrm>
                <a:off x="4459602" y="3501008"/>
                <a:ext cx="4007726" cy="804956"/>
              </a:xfrm>
              <a:prstGeom prst="rect">
                <a:avLst/>
              </a:prstGeom>
            </p:spPr>
          </p:pic>
          <p:pic>
            <p:nvPicPr>
              <p:cNvPr id="55" name="Image 54">
                <a:extLst>
                  <a:ext uri="{FF2B5EF4-FFF2-40B4-BE49-F238E27FC236}">
                    <a16:creationId xmlns:a16="http://schemas.microsoft.com/office/drawing/2014/main" id="{4C1BEB7B-E660-458E-8789-F93B6C84E606}"/>
                  </a:ext>
                </a:extLst>
              </p:cNvPr>
              <p:cNvPicPr>
                <a:picLocks noChangeAspect="1"/>
              </p:cNvPicPr>
              <p:nvPr/>
            </p:nvPicPr>
            <p:blipFill>
              <a:blip r:embed="rId9" cstate="print"/>
              <a:stretch>
                <a:fillRect/>
              </a:stretch>
            </p:blipFill>
            <p:spPr>
              <a:xfrm>
                <a:off x="539552" y="4586270"/>
                <a:ext cx="4027443" cy="804810"/>
              </a:xfrm>
              <a:prstGeom prst="rect">
                <a:avLst/>
              </a:prstGeom>
            </p:spPr>
          </p:pic>
          <p:pic>
            <p:nvPicPr>
              <p:cNvPr id="56" name="Image 55">
                <a:extLst>
                  <a:ext uri="{FF2B5EF4-FFF2-40B4-BE49-F238E27FC236}">
                    <a16:creationId xmlns:a16="http://schemas.microsoft.com/office/drawing/2014/main" id="{67C76673-694B-4059-B690-4F5143CD30D4}"/>
                  </a:ext>
                </a:extLst>
              </p:cNvPr>
              <p:cNvPicPr>
                <a:picLocks noChangeAspect="1"/>
              </p:cNvPicPr>
              <p:nvPr/>
            </p:nvPicPr>
            <p:blipFill>
              <a:blip r:embed="rId10" cstate="print"/>
              <a:stretch>
                <a:fillRect/>
              </a:stretch>
            </p:blipFill>
            <p:spPr>
              <a:xfrm>
                <a:off x="4506888" y="4592306"/>
                <a:ext cx="4464496" cy="786052"/>
              </a:xfrm>
              <a:prstGeom prst="rect">
                <a:avLst/>
              </a:prstGeom>
            </p:spPr>
          </p:pic>
          <p:pic>
            <p:nvPicPr>
              <p:cNvPr id="57" name="Image 56">
                <a:extLst>
                  <a:ext uri="{FF2B5EF4-FFF2-40B4-BE49-F238E27FC236}">
                    <a16:creationId xmlns:a16="http://schemas.microsoft.com/office/drawing/2014/main" id="{DE9D38F6-D96D-4E78-B018-34EBF1C92880}"/>
                  </a:ext>
                </a:extLst>
              </p:cNvPr>
              <p:cNvPicPr>
                <a:picLocks noChangeAspect="1"/>
              </p:cNvPicPr>
              <p:nvPr/>
            </p:nvPicPr>
            <p:blipFill>
              <a:blip r:embed="rId11" cstate="print"/>
              <a:stretch>
                <a:fillRect/>
              </a:stretch>
            </p:blipFill>
            <p:spPr>
              <a:xfrm>
                <a:off x="537291" y="5680017"/>
                <a:ext cx="4070289" cy="819591"/>
              </a:xfrm>
              <a:prstGeom prst="rect">
                <a:avLst/>
              </a:prstGeom>
            </p:spPr>
          </p:pic>
          <p:pic>
            <p:nvPicPr>
              <p:cNvPr id="58" name="Image 57">
                <a:extLst>
                  <a:ext uri="{FF2B5EF4-FFF2-40B4-BE49-F238E27FC236}">
                    <a16:creationId xmlns:a16="http://schemas.microsoft.com/office/drawing/2014/main" id="{58620771-C8AE-4438-89DB-EB40BA9C0DBA}"/>
                  </a:ext>
                </a:extLst>
              </p:cNvPr>
              <p:cNvPicPr>
                <a:picLocks noChangeAspect="1"/>
              </p:cNvPicPr>
              <p:nvPr/>
            </p:nvPicPr>
            <p:blipFill>
              <a:blip r:embed="rId12" cstate="print"/>
              <a:stretch>
                <a:fillRect/>
              </a:stretch>
            </p:blipFill>
            <p:spPr>
              <a:xfrm>
                <a:off x="4551886" y="5680017"/>
                <a:ext cx="4412602" cy="845327"/>
              </a:xfrm>
              <a:prstGeom prst="rect">
                <a:avLst/>
              </a:prstGeom>
            </p:spPr>
          </p:pic>
        </p:grpSp>
        <p:sp>
          <p:nvSpPr>
            <p:cNvPr id="46" name="Rectangle 45">
              <a:extLst>
                <a:ext uri="{FF2B5EF4-FFF2-40B4-BE49-F238E27FC236}">
                  <a16:creationId xmlns:a16="http://schemas.microsoft.com/office/drawing/2014/main" id="{292988E3-E38D-4887-B3F9-338C52CB8756}"/>
                </a:ext>
              </a:extLst>
            </p:cNvPr>
            <p:cNvSpPr/>
            <p:nvPr/>
          </p:nvSpPr>
          <p:spPr>
            <a:xfrm>
              <a:off x="8507718" y="3544197"/>
              <a:ext cx="456770" cy="78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49B55979-82EB-40E2-B0C1-EAD9F8EA9B30}"/>
                </a:ext>
              </a:extLst>
            </p:cNvPr>
            <p:cNvSpPr/>
            <p:nvPr/>
          </p:nvSpPr>
          <p:spPr>
            <a:xfrm>
              <a:off x="8512419" y="4651917"/>
              <a:ext cx="456770" cy="78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DB36F1C2-4F44-4150-BA2A-895E6BEA87DC}"/>
                </a:ext>
              </a:extLst>
            </p:cNvPr>
            <p:cNvSpPr/>
            <p:nvPr/>
          </p:nvSpPr>
          <p:spPr>
            <a:xfrm>
              <a:off x="8618032" y="404663"/>
              <a:ext cx="456770" cy="832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ZoneTexte 1">
            <a:extLst>
              <a:ext uri="{FF2B5EF4-FFF2-40B4-BE49-F238E27FC236}">
                <a16:creationId xmlns:a16="http://schemas.microsoft.com/office/drawing/2014/main" id="{7DA8BF93-40FD-4111-8C08-4FA514A0B9B9}"/>
              </a:ext>
            </a:extLst>
          </p:cNvPr>
          <p:cNvSpPr txBox="1"/>
          <p:nvPr/>
        </p:nvSpPr>
        <p:spPr>
          <a:xfrm>
            <a:off x="1813924" y="6269622"/>
            <a:ext cx="8160137" cy="369332"/>
          </a:xfrm>
          <a:prstGeom prst="rect">
            <a:avLst/>
          </a:prstGeom>
          <a:noFill/>
        </p:spPr>
        <p:txBody>
          <a:bodyPr wrap="square" rtlCol="0">
            <a:spAutoFit/>
          </a:bodyPr>
          <a:lstStyle/>
          <a:p>
            <a:r>
              <a:rPr lang="fr-FR" b="1" u="sng" dirty="0"/>
              <a:t>File</a:t>
            </a:r>
            <a:r>
              <a:rPr lang="fr-FR" dirty="0"/>
              <a:t> numérique affichable sur les murs de la classe, plusieurs mètres de long</a:t>
            </a:r>
          </a:p>
        </p:txBody>
      </p:sp>
    </p:spTree>
    <p:extLst>
      <p:ext uri="{BB962C8B-B14F-4D97-AF65-F5344CB8AC3E}">
        <p14:creationId xmlns:p14="http://schemas.microsoft.com/office/powerpoint/2010/main" val="2614784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B333948-E55C-47A3-9B5B-D71B2702F176}"/>
              </a:ext>
            </a:extLst>
          </p:cNvPr>
          <p:cNvSpPr>
            <a:spLocks noGrp="1"/>
          </p:cNvSpPr>
          <p:nvPr>
            <p:ph type="ftr" sz="quarter" idx="11"/>
          </p:nvPr>
        </p:nvSpPr>
        <p:spPr/>
        <p:txBody>
          <a:bodyPr/>
          <a:lstStyle/>
          <a:p>
            <a:pPr>
              <a:defRPr/>
            </a:pPr>
            <a:r>
              <a:rPr lang="fr-FR"/>
              <a:t>source : conférence Eric Mounier</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a:solidFill>
                  <a:schemeClr val="bg1"/>
                </a:solidFill>
              </a:rPr>
              <a:pPr eaLnBrk="1" hangingPunct="1"/>
              <a:t>44</a:t>
            </a:fld>
            <a:endParaRPr lang="fr-FR" sz="1400" dirty="0">
              <a:solidFill>
                <a:schemeClr val="bg1"/>
              </a:solidFill>
            </a:endParaRPr>
          </a:p>
        </p:txBody>
      </p:sp>
      <p:grpSp>
        <p:nvGrpSpPr>
          <p:cNvPr id="4" name="Groupe 3">
            <a:extLst>
              <a:ext uri="{FF2B5EF4-FFF2-40B4-BE49-F238E27FC236}">
                <a16:creationId xmlns:a16="http://schemas.microsoft.com/office/drawing/2014/main" id="{12F5F960-1A0A-4536-B5EE-251782A764F1}"/>
              </a:ext>
            </a:extLst>
          </p:cNvPr>
          <p:cNvGrpSpPr/>
          <p:nvPr/>
        </p:nvGrpSpPr>
        <p:grpSpPr>
          <a:xfrm>
            <a:off x="677334" y="1589328"/>
            <a:ext cx="8784975" cy="1217767"/>
            <a:chOff x="712325" y="2924691"/>
            <a:chExt cx="7819534" cy="676275"/>
          </a:xfrm>
        </p:grpSpPr>
        <p:pic>
          <p:nvPicPr>
            <p:cNvPr id="20" name="Image 19">
              <a:extLst>
                <a:ext uri="{FF2B5EF4-FFF2-40B4-BE49-F238E27FC236}">
                  <a16:creationId xmlns:a16="http://schemas.microsoft.com/office/drawing/2014/main" id="{C5B2A873-CE2B-48A6-A15B-59151AA9CEF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3608" y="2924943"/>
              <a:ext cx="3959860" cy="653415"/>
            </a:xfrm>
            <a:prstGeom prst="rect">
              <a:avLst/>
            </a:prstGeom>
            <a:effectLst>
              <a:outerShdw blurRad="50800" dist="38100" dir="21540000" algn="r" rotWithShape="0">
                <a:prstClr val="black">
                  <a:alpha val="40000"/>
                </a:prstClr>
              </a:outerShdw>
            </a:effectLst>
          </p:spPr>
        </p:pic>
        <p:pic>
          <p:nvPicPr>
            <p:cNvPr id="21" name="Image 20">
              <a:extLst>
                <a:ext uri="{FF2B5EF4-FFF2-40B4-BE49-F238E27FC236}">
                  <a16:creationId xmlns:a16="http://schemas.microsoft.com/office/drawing/2014/main" id="{F080EAE0-D127-4BD6-A96E-D10C872C41B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571999" y="2924944"/>
              <a:ext cx="3959860" cy="653415"/>
            </a:xfrm>
            <a:prstGeom prst="rect">
              <a:avLst/>
            </a:prstGeom>
            <a:effectLst>
              <a:outerShdw blurRad="50800" dist="38100" dir="21540000" algn="r" rotWithShape="0">
                <a:prstClr val="black">
                  <a:alpha val="40000"/>
                </a:prstClr>
              </a:outerShdw>
            </a:effectLst>
          </p:spPr>
        </p:pic>
        <p:pic>
          <p:nvPicPr>
            <p:cNvPr id="2" name="Image 1">
              <a:extLst>
                <a:ext uri="{FF2B5EF4-FFF2-40B4-BE49-F238E27FC236}">
                  <a16:creationId xmlns:a16="http://schemas.microsoft.com/office/drawing/2014/main" id="{0A3EFE04-DF99-43C3-A5E6-AC9F83F9AC1B}"/>
                </a:ext>
              </a:extLst>
            </p:cNvPr>
            <p:cNvPicPr>
              <a:picLocks noChangeAspect="1"/>
            </p:cNvPicPr>
            <p:nvPr/>
          </p:nvPicPr>
          <p:blipFill>
            <a:blip r:embed="rId5" cstate="print"/>
            <a:stretch>
              <a:fillRect/>
            </a:stretch>
          </p:blipFill>
          <p:spPr>
            <a:xfrm>
              <a:off x="712325" y="2924691"/>
              <a:ext cx="371475" cy="676275"/>
            </a:xfrm>
            <a:prstGeom prst="rect">
              <a:avLst/>
            </a:prstGeom>
          </p:spPr>
        </p:pic>
      </p:grpSp>
      <p:sp>
        <p:nvSpPr>
          <p:cNvPr id="22" name="ZoneTexte 21">
            <a:extLst>
              <a:ext uri="{FF2B5EF4-FFF2-40B4-BE49-F238E27FC236}">
                <a16:creationId xmlns:a16="http://schemas.microsoft.com/office/drawing/2014/main" id="{4056419C-B5FD-42C5-BC29-106D4B22A0B2}"/>
              </a:ext>
            </a:extLst>
          </p:cNvPr>
          <p:cNvSpPr txBox="1"/>
          <p:nvPr/>
        </p:nvSpPr>
        <p:spPr>
          <a:xfrm>
            <a:off x="2188240" y="3284984"/>
            <a:ext cx="5442270" cy="400110"/>
          </a:xfrm>
          <a:prstGeom prst="rect">
            <a:avLst/>
          </a:prstGeom>
          <a:noFill/>
        </p:spPr>
        <p:txBody>
          <a:bodyPr wrap="square" rtlCol="0">
            <a:spAutoFit/>
          </a:bodyPr>
          <a:lstStyle/>
          <a:p>
            <a:r>
              <a:rPr lang="fr-FR" sz="2000" dirty="0"/>
              <a:t>Comment écrire soixante-douze ?</a:t>
            </a:r>
          </a:p>
        </p:txBody>
      </p:sp>
      <p:sp>
        <p:nvSpPr>
          <p:cNvPr id="25" name="ZoneTexte 24">
            <a:extLst>
              <a:ext uri="{FF2B5EF4-FFF2-40B4-BE49-F238E27FC236}">
                <a16:creationId xmlns:a16="http://schemas.microsoft.com/office/drawing/2014/main" id="{245C9C56-B40A-419A-8A9F-A01D5BE332CD}"/>
              </a:ext>
            </a:extLst>
          </p:cNvPr>
          <p:cNvSpPr txBox="1"/>
          <p:nvPr/>
        </p:nvSpPr>
        <p:spPr>
          <a:xfrm>
            <a:off x="2188240" y="4302158"/>
            <a:ext cx="4618412" cy="400110"/>
          </a:xfrm>
          <a:prstGeom prst="rect">
            <a:avLst/>
          </a:prstGeom>
          <a:noFill/>
        </p:spPr>
        <p:txBody>
          <a:bodyPr wrap="square" rtlCol="0">
            <a:spAutoFit/>
          </a:bodyPr>
          <a:lstStyle/>
          <a:p>
            <a:r>
              <a:rPr lang="fr-FR" sz="2000" dirty="0"/>
              <a:t>Comment dire 72 ?</a:t>
            </a:r>
          </a:p>
        </p:txBody>
      </p:sp>
      <p:sp>
        <p:nvSpPr>
          <p:cNvPr id="28" name="Espace réservé du contenu 2">
            <a:extLst>
              <a:ext uri="{FF2B5EF4-FFF2-40B4-BE49-F238E27FC236}">
                <a16:creationId xmlns:a16="http://schemas.microsoft.com/office/drawing/2014/main" id="{D576E4E8-1B3E-42E9-AD2B-059D70A4789B}"/>
              </a:ext>
            </a:extLst>
          </p:cNvPr>
          <p:cNvSpPr txBox="1">
            <a:spLocks/>
          </p:cNvSpPr>
          <p:nvPr/>
        </p:nvSpPr>
        <p:spPr>
          <a:xfrm>
            <a:off x="867103" y="704661"/>
            <a:ext cx="9343697" cy="57332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000" b="1" dirty="0"/>
              <a:t>C. Les deux numérations : </a:t>
            </a:r>
            <a:r>
              <a:rPr lang="fr-FR" sz="2000" u="sng" dirty="0"/>
              <a:t>faire le lien </a:t>
            </a:r>
            <a:r>
              <a:rPr lang="fr-FR" sz="2000" dirty="0"/>
              <a:t>via une file numérique adaptée</a:t>
            </a:r>
          </a:p>
        </p:txBody>
      </p:sp>
    </p:spTree>
    <p:extLst>
      <p:ext uri="{BB962C8B-B14F-4D97-AF65-F5344CB8AC3E}">
        <p14:creationId xmlns:p14="http://schemas.microsoft.com/office/powerpoint/2010/main" val="3547937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7A0506D-6BFB-4C5B-AE18-F33EF7E0D31A}"/>
              </a:ext>
            </a:extLst>
          </p:cNvPr>
          <p:cNvSpPr>
            <a:spLocks noGrp="1"/>
          </p:cNvSpPr>
          <p:nvPr>
            <p:ph type="ftr" sz="quarter" idx="11"/>
          </p:nvPr>
        </p:nvSpPr>
        <p:spPr/>
        <p:txBody>
          <a:bodyPr/>
          <a:lstStyle/>
          <a:p>
            <a:pPr>
              <a:defRPr/>
            </a:pPr>
            <a:r>
              <a:rPr lang="fr-FR"/>
              <a:t>source : conférence Eric Mounier</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a:solidFill>
                  <a:schemeClr val="bg1"/>
                </a:solidFill>
              </a:rPr>
              <a:pPr eaLnBrk="1" hangingPunct="1"/>
              <a:t>45</a:t>
            </a:fld>
            <a:endParaRPr lang="fr-FR" sz="1400" dirty="0">
              <a:solidFill>
                <a:schemeClr val="bg1"/>
              </a:solidFill>
            </a:endParaRPr>
          </a:p>
        </p:txBody>
      </p:sp>
      <p:grpSp>
        <p:nvGrpSpPr>
          <p:cNvPr id="5" name="Groupe 4">
            <a:extLst>
              <a:ext uri="{FF2B5EF4-FFF2-40B4-BE49-F238E27FC236}">
                <a16:creationId xmlns:a16="http://schemas.microsoft.com/office/drawing/2014/main" id="{AF7C2789-A4BF-42FB-AE43-5D47599C283D}"/>
              </a:ext>
            </a:extLst>
          </p:cNvPr>
          <p:cNvGrpSpPr/>
          <p:nvPr/>
        </p:nvGrpSpPr>
        <p:grpSpPr>
          <a:xfrm>
            <a:off x="677334" y="1653734"/>
            <a:ext cx="8979010" cy="3669895"/>
            <a:chOff x="164990" y="1988840"/>
            <a:chExt cx="8979010" cy="3669895"/>
          </a:xfrm>
        </p:grpSpPr>
        <p:pic>
          <p:nvPicPr>
            <p:cNvPr id="3" name="Image 2">
              <a:extLst>
                <a:ext uri="{FF2B5EF4-FFF2-40B4-BE49-F238E27FC236}">
                  <a16:creationId xmlns:a16="http://schemas.microsoft.com/office/drawing/2014/main" id="{7351EA45-F5F5-47BE-8D24-A297E81C5E0E}"/>
                </a:ext>
              </a:extLst>
            </p:cNvPr>
            <p:cNvPicPr>
              <a:picLocks noChangeAspect="1"/>
            </p:cNvPicPr>
            <p:nvPr/>
          </p:nvPicPr>
          <p:blipFill>
            <a:blip r:embed="rId3" cstate="print"/>
            <a:stretch>
              <a:fillRect/>
            </a:stretch>
          </p:blipFill>
          <p:spPr>
            <a:xfrm>
              <a:off x="164990" y="1988840"/>
              <a:ext cx="8979010" cy="3669895"/>
            </a:xfrm>
            <a:prstGeom prst="rect">
              <a:avLst/>
            </a:prstGeom>
          </p:spPr>
        </p:pic>
        <p:sp>
          <p:nvSpPr>
            <p:cNvPr id="25" name="ZoneTexte 24">
              <a:extLst>
                <a:ext uri="{FF2B5EF4-FFF2-40B4-BE49-F238E27FC236}">
                  <a16:creationId xmlns:a16="http://schemas.microsoft.com/office/drawing/2014/main" id="{245C9C56-B40A-419A-8A9F-A01D5BE332CD}"/>
                </a:ext>
              </a:extLst>
            </p:cNvPr>
            <p:cNvSpPr txBox="1"/>
            <p:nvPr/>
          </p:nvSpPr>
          <p:spPr>
            <a:xfrm>
              <a:off x="1547664" y="2755948"/>
              <a:ext cx="504056" cy="316986"/>
            </a:xfrm>
            <a:prstGeom prst="rect">
              <a:avLst/>
            </a:prstGeom>
            <a:solidFill>
              <a:schemeClr val="bg1"/>
            </a:solidFill>
          </p:spPr>
          <p:txBody>
            <a:bodyPr wrap="square" lIns="3600" tIns="3600" rIns="3600" bIns="36000" rtlCol="0">
              <a:spAutoFit/>
            </a:bodyPr>
            <a:lstStyle/>
            <a:p>
              <a:r>
                <a:rPr lang="fr-FR" sz="1400" b="1" dirty="0"/>
                <a:t>« 72 </a:t>
              </a:r>
              <a:r>
                <a:rPr lang="fr-FR" dirty="0"/>
                <a:t> </a:t>
              </a:r>
            </a:p>
          </p:txBody>
        </p:sp>
        <p:sp>
          <p:nvSpPr>
            <p:cNvPr id="12" name="ZoneTexte 11">
              <a:extLst>
                <a:ext uri="{FF2B5EF4-FFF2-40B4-BE49-F238E27FC236}">
                  <a16:creationId xmlns:a16="http://schemas.microsoft.com/office/drawing/2014/main" id="{D7563BDB-3028-43EB-B6D3-A55B749EDF94}"/>
                </a:ext>
              </a:extLst>
            </p:cNvPr>
            <p:cNvSpPr txBox="1"/>
            <p:nvPr/>
          </p:nvSpPr>
          <p:spPr>
            <a:xfrm>
              <a:off x="6660232" y="2751974"/>
              <a:ext cx="1728192" cy="316986"/>
            </a:xfrm>
            <a:prstGeom prst="rect">
              <a:avLst/>
            </a:prstGeom>
            <a:solidFill>
              <a:schemeClr val="bg1"/>
            </a:solidFill>
          </p:spPr>
          <p:txBody>
            <a:bodyPr wrap="square" lIns="3600" tIns="3600" rIns="3600" bIns="36000" rtlCol="0">
              <a:spAutoFit/>
            </a:bodyPr>
            <a:lstStyle/>
            <a:p>
              <a:r>
                <a:rPr lang="fr-FR" sz="1400" b="1" dirty="0"/>
                <a:t>« Soixante-douze »</a:t>
              </a:r>
              <a:r>
                <a:rPr lang="fr-FR" dirty="0"/>
                <a:t> </a:t>
              </a:r>
            </a:p>
          </p:txBody>
        </p:sp>
      </p:grpSp>
      <p:sp>
        <p:nvSpPr>
          <p:cNvPr id="16" name="Espace réservé du contenu 2">
            <a:extLst>
              <a:ext uri="{FF2B5EF4-FFF2-40B4-BE49-F238E27FC236}">
                <a16:creationId xmlns:a16="http://schemas.microsoft.com/office/drawing/2014/main" id="{DFC12F78-F22D-4EF6-9DE9-027F6FF41205}"/>
              </a:ext>
            </a:extLst>
          </p:cNvPr>
          <p:cNvSpPr txBox="1">
            <a:spLocks/>
          </p:cNvSpPr>
          <p:nvPr/>
        </p:nvSpPr>
        <p:spPr>
          <a:xfrm>
            <a:off x="1044402" y="745306"/>
            <a:ext cx="8229600" cy="57332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000" b="1" dirty="0"/>
              <a:t>C. Les deux numérations : </a:t>
            </a:r>
            <a:r>
              <a:rPr lang="fr-FR" sz="2000" u="sng" dirty="0"/>
              <a:t>faire le lien </a:t>
            </a:r>
            <a:r>
              <a:rPr lang="fr-FR" sz="2000" dirty="0"/>
              <a:t>sans file numérique</a:t>
            </a:r>
          </a:p>
        </p:txBody>
      </p:sp>
    </p:spTree>
    <p:extLst>
      <p:ext uri="{BB962C8B-B14F-4D97-AF65-F5344CB8AC3E}">
        <p14:creationId xmlns:p14="http://schemas.microsoft.com/office/powerpoint/2010/main" val="1921413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62603701-01C9-4C06-BF5C-B6787B32BE65}"/>
              </a:ext>
            </a:extLst>
          </p:cNvPr>
          <p:cNvPicPr>
            <a:picLocks noGrp="1" noChangeAspect="1"/>
          </p:cNvPicPr>
          <p:nvPr>
            <p:ph idx="1"/>
          </p:nvPr>
        </p:nvPicPr>
        <p:blipFill>
          <a:blip r:embed="rId2"/>
          <a:stretch>
            <a:fillRect/>
          </a:stretch>
        </p:blipFill>
        <p:spPr>
          <a:xfrm>
            <a:off x="1695135" y="1143000"/>
            <a:ext cx="1543050" cy="3533775"/>
          </a:xfrm>
          <a:prstGeom prst="rect">
            <a:avLst/>
          </a:prstGeom>
        </p:spPr>
      </p:pic>
      <p:pic>
        <p:nvPicPr>
          <p:cNvPr id="5" name="Image 4">
            <a:extLst>
              <a:ext uri="{FF2B5EF4-FFF2-40B4-BE49-F238E27FC236}">
                <a16:creationId xmlns:a16="http://schemas.microsoft.com/office/drawing/2014/main" id="{2F5D39B3-F8F1-45DA-B3DC-5FFD9AF9253E}"/>
              </a:ext>
            </a:extLst>
          </p:cNvPr>
          <p:cNvPicPr>
            <a:picLocks noChangeAspect="1"/>
          </p:cNvPicPr>
          <p:nvPr/>
        </p:nvPicPr>
        <p:blipFill>
          <a:blip r:embed="rId3"/>
          <a:stretch>
            <a:fillRect/>
          </a:stretch>
        </p:blipFill>
        <p:spPr>
          <a:xfrm>
            <a:off x="5962090" y="1228725"/>
            <a:ext cx="1562100" cy="3448050"/>
          </a:xfrm>
          <a:prstGeom prst="rect">
            <a:avLst/>
          </a:prstGeom>
        </p:spPr>
      </p:pic>
      <p:sp>
        <p:nvSpPr>
          <p:cNvPr id="6" name="ZoneTexte 5">
            <a:extLst>
              <a:ext uri="{FF2B5EF4-FFF2-40B4-BE49-F238E27FC236}">
                <a16:creationId xmlns:a16="http://schemas.microsoft.com/office/drawing/2014/main" id="{1CC51038-1B08-47EA-84F5-7452CD8A61DB}"/>
              </a:ext>
            </a:extLst>
          </p:cNvPr>
          <p:cNvSpPr txBox="1"/>
          <p:nvPr/>
        </p:nvSpPr>
        <p:spPr>
          <a:xfrm>
            <a:off x="1844028" y="5375272"/>
            <a:ext cx="1543050" cy="376518"/>
          </a:xfrm>
          <a:prstGeom prst="rect">
            <a:avLst/>
          </a:prstGeom>
          <a:noFill/>
        </p:spPr>
        <p:txBody>
          <a:bodyPr wrap="square" rtlCol="0">
            <a:spAutoFit/>
          </a:bodyPr>
          <a:lstStyle/>
          <a:p>
            <a:r>
              <a:rPr lang="fr-FR" dirty="0"/>
              <a:t>7D 2U</a:t>
            </a:r>
          </a:p>
        </p:txBody>
      </p:sp>
      <p:sp>
        <p:nvSpPr>
          <p:cNvPr id="7" name="ZoneTexte 6">
            <a:extLst>
              <a:ext uri="{FF2B5EF4-FFF2-40B4-BE49-F238E27FC236}">
                <a16:creationId xmlns:a16="http://schemas.microsoft.com/office/drawing/2014/main" id="{16FD65BA-22E5-43E6-9077-EB30347B2F67}"/>
              </a:ext>
            </a:extLst>
          </p:cNvPr>
          <p:cNvSpPr txBox="1"/>
          <p:nvPr/>
        </p:nvSpPr>
        <p:spPr>
          <a:xfrm>
            <a:off x="6096000" y="4743635"/>
            <a:ext cx="1543050" cy="376518"/>
          </a:xfrm>
          <a:prstGeom prst="rect">
            <a:avLst/>
          </a:prstGeom>
          <a:noFill/>
        </p:spPr>
        <p:txBody>
          <a:bodyPr wrap="square" rtlCol="0">
            <a:spAutoFit/>
          </a:bodyPr>
          <a:lstStyle/>
          <a:p>
            <a:r>
              <a:rPr lang="fr-FR" dirty="0"/>
              <a:t>6D 12U</a:t>
            </a:r>
          </a:p>
        </p:txBody>
      </p:sp>
      <p:sp>
        <p:nvSpPr>
          <p:cNvPr id="8" name="ZoneTexte 7">
            <a:extLst>
              <a:ext uri="{FF2B5EF4-FFF2-40B4-BE49-F238E27FC236}">
                <a16:creationId xmlns:a16="http://schemas.microsoft.com/office/drawing/2014/main" id="{A8D953A8-6EF4-4C24-8B7E-CE67DEE39E60}"/>
              </a:ext>
            </a:extLst>
          </p:cNvPr>
          <p:cNvSpPr txBox="1"/>
          <p:nvPr/>
        </p:nvSpPr>
        <p:spPr>
          <a:xfrm>
            <a:off x="5981140" y="5187013"/>
            <a:ext cx="1543050" cy="376518"/>
          </a:xfrm>
          <a:prstGeom prst="rect">
            <a:avLst/>
          </a:prstGeom>
          <a:noFill/>
        </p:spPr>
        <p:txBody>
          <a:bodyPr wrap="square" rtlCol="0">
            <a:spAutoFit/>
          </a:bodyPr>
          <a:lstStyle/>
          <a:p>
            <a:r>
              <a:rPr lang="fr-FR" dirty="0"/>
              <a:t>60U 12U</a:t>
            </a:r>
          </a:p>
        </p:txBody>
      </p:sp>
      <p:sp>
        <p:nvSpPr>
          <p:cNvPr id="3" name="ZoneTexte 2">
            <a:extLst>
              <a:ext uri="{FF2B5EF4-FFF2-40B4-BE49-F238E27FC236}">
                <a16:creationId xmlns:a16="http://schemas.microsoft.com/office/drawing/2014/main" id="{DE75D550-952F-40B9-958C-2F9A2DC712A1}"/>
              </a:ext>
            </a:extLst>
          </p:cNvPr>
          <p:cNvSpPr txBox="1"/>
          <p:nvPr/>
        </p:nvSpPr>
        <p:spPr>
          <a:xfrm>
            <a:off x="1844028" y="4935487"/>
            <a:ext cx="1232033" cy="369332"/>
          </a:xfrm>
          <a:prstGeom prst="rect">
            <a:avLst/>
          </a:prstGeom>
          <a:noFill/>
        </p:spPr>
        <p:txBody>
          <a:bodyPr wrap="square" rtlCol="0">
            <a:spAutoFit/>
          </a:bodyPr>
          <a:lstStyle/>
          <a:p>
            <a:r>
              <a:rPr lang="fr-FR" dirty="0"/>
              <a:t>72</a:t>
            </a:r>
          </a:p>
        </p:txBody>
      </p:sp>
      <p:sp>
        <p:nvSpPr>
          <p:cNvPr id="9" name="ZoneTexte 8">
            <a:extLst>
              <a:ext uri="{FF2B5EF4-FFF2-40B4-BE49-F238E27FC236}">
                <a16:creationId xmlns:a16="http://schemas.microsoft.com/office/drawing/2014/main" id="{8ABC636C-CD3B-4C27-AD6E-114F5AB49D98}"/>
              </a:ext>
            </a:extLst>
          </p:cNvPr>
          <p:cNvSpPr txBox="1"/>
          <p:nvPr/>
        </p:nvSpPr>
        <p:spPr>
          <a:xfrm>
            <a:off x="5962090" y="5629275"/>
            <a:ext cx="2425566" cy="376518"/>
          </a:xfrm>
          <a:prstGeom prst="rect">
            <a:avLst/>
          </a:prstGeom>
          <a:noFill/>
        </p:spPr>
        <p:txBody>
          <a:bodyPr wrap="square" rtlCol="0">
            <a:spAutoFit/>
          </a:bodyPr>
          <a:lstStyle/>
          <a:p>
            <a:r>
              <a:rPr lang="fr-FR" dirty="0"/>
              <a:t>soixante-douze</a:t>
            </a:r>
          </a:p>
        </p:txBody>
      </p:sp>
    </p:spTree>
    <p:extLst>
      <p:ext uri="{BB962C8B-B14F-4D97-AF65-F5344CB8AC3E}">
        <p14:creationId xmlns:p14="http://schemas.microsoft.com/office/powerpoint/2010/main" val="540678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C2A86586-7EA3-4517-A5F6-B109924B74BF}"/>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47</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01800" y="1854116"/>
          <a:ext cx="8788400" cy="2641600"/>
        </p:xfrm>
        <a:graphic>
          <a:graphicData uri="http://schemas.openxmlformats.org/presentationml/2006/ole">
            <mc:AlternateContent xmlns:mc="http://schemas.openxmlformats.org/markup-compatibility/2006">
              <mc:Choice xmlns:v="urn:schemas-microsoft-com:vml" Requires="v">
                <p:oleObj spid="_x0000_s2160"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1854116"/>
                        <a:ext cx="8788400" cy="2641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2207568" y="433832"/>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4583832" y="1484784"/>
            <a:ext cx="3816424" cy="369332"/>
          </a:xfrm>
          <a:prstGeom prst="rect">
            <a:avLst/>
          </a:prstGeom>
          <a:noFill/>
        </p:spPr>
        <p:txBody>
          <a:bodyPr wrap="square" rtlCol="0">
            <a:spAutoFit/>
          </a:bodyPr>
          <a:lstStyle/>
          <a:p>
            <a:r>
              <a:rPr lang="fr-FR" dirty="0"/>
              <a:t>La numération orale (comptine)</a:t>
            </a:r>
          </a:p>
        </p:txBody>
      </p:sp>
    </p:spTree>
    <p:extLst>
      <p:ext uri="{BB962C8B-B14F-4D97-AF65-F5344CB8AC3E}">
        <p14:creationId xmlns:p14="http://schemas.microsoft.com/office/powerpoint/2010/main" val="488186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6BD6FF91-CF63-44E8-A88C-E687A47ADF24}"/>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48</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01800" y="1854116"/>
          <a:ext cx="8788400" cy="2641600"/>
        </p:xfrm>
        <a:graphic>
          <a:graphicData uri="http://schemas.openxmlformats.org/presentationml/2006/ole">
            <mc:AlternateContent xmlns:mc="http://schemas.openxmlformats.org/markup-compatibility/2006">
              <mc:Choice xmlns:v="urn:schemas-microsoft-com:vml" Requires="v">
                <p:oleObj spid="_x0000_s3184"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1854116"/>
                        <a:ext cx="8788400" cy="2641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2207568" y="433832"/>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4583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id="{EE2EE5EE-C3EA-4793-A10D-0488CB747757}"/>
              </a:ext>
            </a:extLst>
          </p:cNvPr>
          <p:cNvSpPr txBox="1"/>
          <p:nvPr/>
        </p:nvSpPr>
        <p:spPr>
          <a:xfrm>
            <a:off x="1705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endParaRPr lang="fr-FR" dirty="0"/>
          </a:p>
          <a:p>
            <a:r>
              <a:rPr lang="fr-FR" sz="1600" b="1" dirty="0"/>
              <a:t>Pas d’enseignement sur la signification des chiffres</a:t>
            </a:r>
          </a:p>
          <a:p>
            <a:endParaRPr lang="fr-FR" dirty="0"/>
          </a:p>
        </p:txBody>
      </p:sp>
    </p:spTree>
    <p:extLst>
      <p:ext uri="{BB962C8B-B14F-4D97-AF65-F5344CB8AC3E}">
        <p14:creationId xmlns:p14="http://schemas.microsoft.com/office/powerpoint/2010/main" val="3131241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7B9EAE4F-B64F-4E12-BC44-629F958C3BAF}"/>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49</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01800" y="1854116"/>
          <a:ext cx="8788400" cy="2641600"/>
        </p:xfrm>
        <a:graphic>
          <a:graphicData uri="http://schemas.openxmlformats.org/presentationml/2006/ole">
            <mc:AlternateContent xmlns:mc="http://schemas.openxmlformats.org/markup-compatibility/2006">
              <mc:Choice xmlns:v="urn:schemas-microsoft-com:vml" Requires="v">
                <p:oleObj spid="_x0000_s4208"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1854116"/>
                        <a:ext cx="8788400" cy="2641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2207568" y="433832"/>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4583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id="{EE2EE5EE-C3EA-4793-A10D-0488CB747757}"/>
              </a:ext>
            </a:extLst>
          </p:cNvPr>
          <p:cNvSpPr txBox="1"/>
          <p:nvPr/>
        </p:nvSpPr>
        <p:spPr>
          <a:xfrm>
            <a:off x="1705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endParaRPr lang="fr-FR" dirty="0"/>
          </a:p>
          <a:p>
            <a:r>
              <a:rPr lang="fr-FR" sz="1600" b="1" dirty="0"/>
              <a:t>Pas d’enseignement sur la signification des chiffres</a:t>
            </a:r>
          </a:p>
          <a:p>
            <a:endParaRPr lang="fr-FR" dirty="0"/>
          </a:p>
        </p:txBody>
      </p:sp>
      <p:sp>
        <p:nvSpPr>
          <p:cNvPr id="8" name="ZoneTexte 7">
            <a:extLst>
              <a:ext uri="{FF2B5EF4-FFF2-40B4-BE49-F238E27FC236}">
                <a16:creationId xmlns:a16="http://schemas.microsoft.com/office/drawing/2014/main" id="{737E66BC-9168-4AE2-881C-32F3620630DC}"/>
              </a:ext>
            </a:extLst>
          </p:cNvPr>
          <p:cNvSpPr txBox="1"/>
          <p:nvPr/>
        </p:nvSpPr>
        <p:spPr>
          <a:xfrm>
            <a:off x="4007768" y="3933056"/>
            <a:ext cx="1224136" cy="2581255"/>
          </a:xfrm>
          <a:prstGeom prst="rect">
            <a:avLst/>
          </a:prstGeom>
          <a:noFill/>
          <a:ln w="19050">
            <a:solidFill>
              <a:schemeClr val="tx1"/>
            </a:solidFill>
          </a:ln>
        </p:spPr>
        <p:txBody>
          <a:bodyPr wrap="square" rtlCol="0">
            <a:noAutofit/>
          </a:bodyPr>
          <a:lstStyle/>
          <a:p>
            <a:r>
              <a:rPr lang="fr-FR" dirty="0"/>
              <a:t>Les EC des nombres de 1 à 99</a:t>
            </a:r>
          </a:p>
          <a:p>
            <a:endParaRPr lang="fr-FR" dirty="0"/>
          </a:p>
          <a:p>
            <a:r>
              <a:rPr lang="fr-FR" sz="1600" b="1" dirty="0"/>
              <a:t>Construire</a:t>
            </a:r>
          </a:p>
          <a:p>
            <a:r>
              <a:rPr lang="fr-FR" sz="1600" b="1" dirty="0"/>
              <a:t>les EC</a:t>
            </a:r>
          </a:p>
          <a:p>
            <a:endParaRPr lang="fr-FR" sz="1600" b="1" dirty="0"/>
          </a:p>
          <a:p>
            <a:endParaRPr lang="fr-FR" sz="1600" b="1" dirty="0"/>
          </a:p>
          <a:p>
            <a:endParaRPr lang="fr-FR" dirty="0"/>
          </a:p>
          <a:p>
            <a:endParaRPr lang="fr-FR" dirty="0"/>
          </a:p>
        </p:txBody>
      </p:sp>
    </p:spTree>
    <p:extLst>
      <p:ext uri="{BB962C8B-B14F-4D97-AF65-F5344CB8AC3E}">
        <p14:creationId xmlns:p14="http://schemas.microsoft.com/office/powerpoint/2010/main" val="400546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75017-330F-4473-BF8A-F85594D7784B}"/>
              </a:ext>
            </a:extLst>
          </p:cNvPr>
          <p:cNvSpPr>
            <a:spLocks noGrp="1"/>
          </p:cNvSpPr>
          <p:nvPr>
            <p:ph type="title"/>
          </p:nvPr>
        </p:nvSpPr>
        <p:spPr>
          <a:xfrm>
            <a:off x="677334" y="437659"/>
            <a:ext cx="8596668" cy="637309"/>
          </a:xfrm>
        </p:spPr>
        <p:txBody>
          <a:bodyPr>
            <a:normAutofit fontScale="90000"/>
          </a:bodyPr>
          <a:lstStyle/>
          <a:p>
            <a:pPr lvl="0"/>
            <a:r>
              <a:rPr lang="fr-FR" dirty="0">
                <a:solidFill>
                  <a:srgbClr val="92D050"/>
                </a:solidFill>
                <a:cs typeface="Arial"/>
              </a:rPr>
              <a:t>Recommandation R11 de la conférence de consensus du CNESC0- 2015 :</a:t>
            </a:r>
            <a:br>
              <a:rPr lang="fr-FR" dirty="0">
                <a:solidFill>
                  <a:srgbClr val="92D050"/>
                </a:solidFill>
                <a:cs typeface="Arial"/>
              </a:rPr>
            </a:br>
            <a:r>
              <a:rPr lang="fr-FR" sz="2700" b="1" dirty="0">
                <a:solidFill>
                  <a:schemeClr val="tx1"/>
                </a:solidFill>
                <a:cs typeface="Arial"/>
              </a:rPr>
              <a:t>L’acquisition du système de numération décimale de position est fondamentale pour les apprentissages numériques.</a:t>
            </a:r>
            <a:br>
              <a:rPr lang="fr-FR" sz="2700" b="1" dirty="0">
                <a:solidFill>
                  <a:schemeClr val="tx1"/>
                </a:solidFill>
                <a:cs typeface="Arial"/>
              </a:rPr>
            </a:br>
            <a:endParaRPr lang="fr-FR" sz="2700" b="1" dirty="0">
              <a:solidFill>
                <a:schemeClr val="tx1"/>
              </a:solidFill>
            </a:endParaRPr>
          </a:p>
        </p:txBody>
      </p:sp>
      <p:sp>
        <p:nvSpPr>
          <p:cNvPr id="3" name="Espace réservé du contenu 2">
            <a:extLst>
              <a:ext uri="{FF2B5EF4-FFF2-40B4-BE49-F238E27FC236}">
                <a16:creationId xmlns:a16="http://schemas.microsoft.com/office/drawing/2014/main" id="{90DA4422-09EB-4908-BE66-44CC5C08B7AC}"/>
              </a:ext>
            </a:extLst>
          </p:cNvPr>
          <p:cNvSpPr>
            <a:spLocks noGrp="1"/>
          </p:cNvSpPr>
          <p:nvPr>
            <p:ph idx="1"/>
          </p:nvPr>
        </p:nvSpPr>
        <p:spPr>
          <a:xfrm>
            <a:off x="677334" y="1911496"/>
            <a:ext cx="8596668" cy="4494991"/>
          </a:xfrm>
        </p:spPr>
        <p:txBody>
          <a:bodyPr>
            <a:normAutofit/>
          </a:bodyPr>
          <a:lstStyle/>
          <a:p>
            <a:pPr lvl="0">
              <a:buNone/>
            </a:pPr>
            <a:endParaRPr lang="fr-FR" sz="2400" dirty="0">
              <a:solidFill>
                <a:srgbClr val="000000"/>
              </a:solidFill>
              <a:cs typeface="Arial"/>
            </a:endParaRPr>
          </a:p>
          <a:p>
            <a:pPr lvl="0">
              <a:buNone/>
            </a:pPr>
            <a:endParaRPr lang="fr-FR" sz="2400" dirty="0">
              <a:solidFill>
                <a:srgbClr val="000000"/>
              </a:solidFill>
              <a:cs typeface="Arial"/>
            </a:endParaRPr>
          </a:p>
          <a:p>
            <a:pPr lvl="0">
              <a:buNone/>
            </a:pPr>
            <a:r>
              <a:rPr lang="fr-FR" sz="2400" dirty="0">
                <a:solidFill>
                  <a:srgbClr val="000000"/>
                </a:solidFill>
                <a:cs typeface="Arial"/>
              </a:rPr>
              <a:t>Commentaires : Cet enseignement ne se limite pas à apprendre à écrire et à dire les nombres, mais s’attache à permettre une compréhension des aspects décimal et positionnel. […] Des recherches empiriques ont montré que la réussite dans l’apprentissage des décimaux est conditionnée par une bonne connaissance des nombres entiers. Les évaluations nationales renforcent ce constat : elles font apparaître des difficultés sur les décimaux dont on peut penser qu’elles sont le signe d’une construction insuffisante des nombres entiers […]. »</a:t>
            </a:r>
          </a:p>
          <a:p>
            <a:endParaRPr lang="fr-FR" dirty="0"/>
          </a:p>
        </p:txBody>
      </p:sp>
      <p:sp>
        <p:nvSpPr>
          <p:cNvPr id="5" name="Espace réservé du numéro de diapositive 4">
            <a:extLst>
              <a:ext uri="{FF2B5EF4-FFF2-40B4-BE49-F238E27FC236}">
                <a16:creationId xmlns:a16="http://schemas.microsoft.com/office/drawing/2014/main" id="{6C7DBDDE-41F3-405F-AAF9-37D6AE6072D9}"/>
              </a:ext>
            </a:extLst>
          </p:cNvPr>
          <p:cNvSpPr>
            <a:spLocks noGrp="1"/>
          </p:cNvSpPr>
          <p:nvPr>
            <p:ph type="sldNum" sz="quarter" idx="12"/>
          </p:nvPr>
        </p:nvSpPr>
        <p:spPr/>
        <p:txBody>
          <a:bodyPr/>
          <a:lstStyle/>
          <a:p>
            <a:fld id="{69E57DC2-970A-4B3E-BB1C-7A09969E49DF}" type="slidenum">
              <a:rPr lang="en-US" smtClean="0"/>
              <a:t>5</a:t>
            </a:fld>
            <a:endParaRPr lang="en-US" dirty="0"/>
          </a:p>
        </p:txBody>
      </p:sp>
    </p:spTree>
    <p:extLst>
      <p:ext uri="{BB962C8B-B14F-4D97-AF65-F5344CB8AC3E}">
        <p14:creationId xmlns:p14="http://schemas.microsoft.com/office/powerpoint/2010/main" val="92013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250B3FE9-DDBF-46B1-8126-4C3ED384360C}"/>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50</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01800" y="1854116"/>
          <a:ext cx="8788400" cy="2641600"/>
        </p:xfrm>
        <a:graphic>
          <a:graphicData uri="http://schemas.openxmlformats.org/presentationml/2006/ole">
            <mc:AlternateContent xmlns:mc="http://schemas.openxmlformats.org/markup-compatibility/2006">
              <mc:Choice xmlns:v="urn:schemas-microsoft-com:vml" Requires="v">
                <p:oleObj spid="_x0000_s5232"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1854116"/>
                        <a:ext cx="8788400" cy="2641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2207568" y="433832"/>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4583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id="{EE2EE5EE-C3EA-4793-A10D-0488CB747757}"/>
              </a:ext>
            </a:extLst>
          </p:cNvPr>
          <p:cNvSpPr txBox="1"/>
          <p:nvPr/>
        </p:nvSpPr>
        <p:spPr>
          <a:xfrm>
            <a:off x="1705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endParaRPr lang="fr-FR" dirty="0"/>
          </a:p>
          <a:p>
            <a:r>
              <a:rPr lang="fr-FR" sz="1600" b="1" dirty="0"/>
              <a:t>Pas d’enseignement sur la signification des chiffres</a:t>
            </a:r>
          </a:p>
          <a:p>
            <a:endParaRPr lang="fr-FR" dirty="0"/>
          </a:p>
        </p:txBody>
      </p:sp>
      <p:sp>
        <p:nvSpPr>
          <p:cNvPr id="8" name="ZoneTexte 7">
            <a:extLst>
              <a:ext uri="{FF2B5EF4-FFF2-40B4-BE49-F238E27FC236}">
                <a16:creationId xmlns:a16="http://schemas.microsoft.com/office/drawing/2014/main" id="{737E66BC-9168-4AE2-881C-32F3620630DC}"/>
              </a:ext>
            </a:extLst>
          </p:cNvPr>
          <p:cNvSpPr txBox="1"/>
          <p:nvPr/>
        </p:nvSpPr>
        <p:spPr>
          <a:xfrm>
            <a:off x="4007768" y="3933056"/>
            <a:ext cx="1224136" cy="2581255"/>
          </a:xfrm>
          <a:prstGeom prst="rect">
            <a:avLst/>
          </a:prstGeom>
          <a:noFill/>
          <a:ln w="19050">
            <a:solidFill>
              <a:schemeClr val="tx1"/>
            </a:solidFill>
          </a:ln>
        </p:spPr>
        <p:txBody>
          <a:bodyPr wrap="square" rtlCol="0">
            <a:noAutofit/>
          </a:bodyPr>
          <a:lstStyle/>
          <a:p>
            <a:r>
              <a:rPr lang="fr-FR" dirty="0"/>
              <a:t>Les EC des nombres de 1 à 99</a:t>
            </a:r>
          </a:p>
          <a:p>
            <a:endParaRPr lang="fr-FR" dirty="0"/>
          </a:p>
          <a:p>
            <a:r>
              <a:rPr lang="fr-FR" sz="1600" b="1" dirty="0"/>
              <a:t>Construire</a:t>
            </a:r>
          </a:p>
          <a:p>
            <a:r>
              <a:rPr lang="fr-FR" sz="1600" b="1" dirty="0"/>
              <a:t>les EC</a:t>
            </a:r>
          </a:p>
          <a:p>
            <a:endParaRPr lang="fr-FR" sz="1600" b="1" dirty="0"/>
          </a:p>
          <a:p>
            <a:endParaRPr lang="fr-FR" sz="1600" b="1" dirty="0"/>
          </a:p>
          <a:p>
            <a:endParaRPr lang="fr-FR" dirty="0"/>
          </a:p>
          <a:p>
            <a:endParaRPr lang="fr-FR" dirty="0"/>
          </a:p>
        </p:txBody>
      </p:sp>
      <p:sp>
        <p:nvSpPr>
          <p:cNvPr id="9" name="ZoneTexte 8">
            <a:extLst>
              <a:ext uri="{FF2B5EF4-FFF2-40B4-BE49-F238E27FC236}">
                <a16:creationId xmlns:a16="http://schemas.microsoft.com/office/drawing/2014/main" id="{F5AF1181-7A7F-4A2F-8FDD-F56707085487}"/>
              </a:ext>
            </a:extLst>
          </p:cNvPr>
          <p:cNvSpPr txBox="1"/>
          <p:nvPr/>
        </p:nvSpPr>
        <p:spPr>
          <a:xfrm>
            <a:off x="5231904" y="3928989"/>
            <a:ext cx="5261822" cy="2585323"/>
          </a:xfrm>
          <a:prstGeom prst="rect">
            <a:avLst/>
          </a:prstGeom>
          <a:noFill/>
          <a:ln w="19050">
            <a:solidFill>
              <a:schemeClr val="tx1"/>
            </a:solidFill>
          </a:ln>
        </p:spPr>
        <p:txBody>
          <a:bodyPr wrap="square" rtlCol="0">
            <a:noAutofit/>
          </a:bodyPr>
          <a:lstStyle/>
          <a:p>
            <a:endParaRPr lang="fr-FR" dirty="0"/>
          </a:p>
          <a:p>
            <a:r>
              <a:rPr lang="fr-FR" dirty="0"/>
              <a:t>Le lien entre les deux systèmes de numération</a:t>
            </a:r>
          </a:p>
          <a:p>
            <a:endParaRPr lang="fr-FR" dirty="0"/>
          </a:p>
          <a:p>
            <a:endParaRPr lang="fr-FR" dirty="0"/>
          </a:p>
          <a:p>
            <a:endParaRPr lang="fr-FR" b="1" dirty="0"/>
          </a:p>
          <a:p>
            <a:r>
              <a:rPr lang="fr-FR" b="1" dirty="0"/>
              <a:t>Lire, dire, écrire les nombres de 1 à 99</a:t>
            </a:r>
          </a:p>
          <a:p>
            <a:endParaRPr lang="fr-FR" dirty="0"/>
          </a:p>
          <a:p>
            <a:endParaRPr lang="fr-FR" dirty="0"/>
          </a:p>
        </p:txBody>
      </p:sp>
    </p:spTree>
    <p:extLst>
      <p:ext uri="{BB962C8B-B14F-4D97-AF65-F5344CB8AC3E}">
        <p14:creationId xmlns:p14="http://schemas.microsoft.com/office/powerpoint/2010/main" val="2412886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C9397190-72EE-4D6E-9E87-2632326E6BEE}"/>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51</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01800" y="1854116"/>
          <a:ext cx="8788400" cy="2641600"/>
        </p:xfrm>
        <a:graphic>
          <a:graphicData uri="http://schemas.openxmlformats.org/presentationml/2006/ole">
            <mc:AlternateContent xmlns:mc="http://schemas.openxmlformats.org/markup-compatibility/2006">
              <mc:Choice xmlns:v="urn:schemas-microsoft-com:vml" Requires="v">
                <p:oleObj spid="_x0000_s6257"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1854116"/>
                        <a:ext cx="8788400" cy="2641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2207568" y="433832"/>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4583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id="{EE2EE5EE-C3EA-4793-A10D-0488CB747757}"/>
              </a:ext>
            </a:extLst>
          </p:cNvPr>
          <p:cNvSpPr txBox="1"/>
          <p:nvPr/>
        </p:nvSpPr>
        <p:spPr>
          <a:xfrm>
            <a:off x="1705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r>
              <a:rPr lang="fr-FR" dirty="0">
                <a:solidFill>
                  <a:srgbClr val="FF0000"/>
                </a:solidFill>
              </a:rPr>
              <a:t>Nécessité de la dizaine pour organiser des collections afin de les comparer</a:t>
            </a:r>
          </a:p>
          <a:p>
            <a:endParaRPr lang="fr-FR" dirty="0"/>
          </a:p>
        </p:txBody>
      </p:sp>
      <p:sp>
        <p:nvSpPr>
          <p:cNvPr id="8" name="ZoneTexte 7">
            <a:extLst>
              <a:ext uri="{FF2B5EF4-FFF2-40B4-BE49-F238E27FC236}">
                <a16:creationId xmlns:a16="http://schemas.microsoft.com/office/drawing/2014/main" id="{737E66BC-9168-4AE2-881C-32F3620630DC}"/>
              </a:ext>
            </a:extLst>
          </p:cNvPr>
          <p:cNvSpPr txBox="1"/>
          <p:nvPr/>
        </p:nvSpPr>
        <p:spPr>
          <a:xfrm>
            <a:off x="4007768" y="3933056"/>
            <a:ext cx="1224136" cy="2581255"/>
          </a:xfrm>
          <a:prstGeom prst="rect">
            <a:avLst/>
          </a:prstGeom>
          <a:noFill/>
          <a:ln w="19050">
            <a:solidFill>
              <a:schemeClr val="tx1"/>
            </a:solidFill>
          </a:ln>
        </p:spPr>
        <p:txBody>
          <a:bodyPr wrap="square" rtlCol="0">
            <a:noAutofit/>
          </a:bodyPr>
          <a:lstStyle/>
          <a:p>
            <a:r>
              <a:rPr lang="fr-FR" dirty="0"/>
              <a:t>Les EC des nombres de 1 à 99</a:t>
            </a:r>
          </a:p>
          <a:p>
            <a:endParaRPr lang="fr-FR" dirty="0"/>
          </a:p>
          <a:p>
            <a:r>
              <a:rPr lang="fr-FR" sz="1600" b="1" dirty="0"/>
              <a:t>Construire</a:t>
            </a:r>
          </a:p>
          <a:p>
            <a:r>
              <a:rPr lang="fr-FR" sz="1600" b="1" dirty="0"/>
              <a:t>les EC</a:t>
            </a:r>
          </a:p>
          <a:p>
            <a:endParaRPr lang="fr-FR" sz="1600" b="1" dirty="0"/>
          </a:p>
          <a:p>
            <a:endParaRPr lang="fr-FR" sz="1600" b="1" dirty="0"/>
          </a:p>
          <a:p>
            <a:endParaRPr lang="fr-FR" dirty="0"/>
          </a:p>
          <a:p>
            <a:endParaRPr lang="fr-FR" dirty="0"/>
          </a:p>
        </p:txBody>
      </p:sp>
      <p:sp>
        <p:nvSpPr>
          <p:cNvPr id="9" name="ZoneTexte 8">
            <a:extLst>
              <a:ext uri="{FF2B5EF4-FFF2-40B4-BE49-F238E27FC236}">
                <a16:creationId xmlns:a16="http://schemas.microsoft.com/office/drawing/2014/main" id="{F5AF1181-7A7F-4A2F-8FDD-F56707085487}"/>
              </a:ext>
            </a:extLst>
          </p:cNvPr>
          <p:cNvSpPr txBox="1"/>
          <p:nvPr/>
        </p:nvSpPr>
        <p:spPr>
          <a:xfrm>
            <a:off x="5231904" y="3928989"/>
            <a:ext cx="5261822" cy="2585323"/>
          </a:xfrm>
          <a:prstGeom prst="rect">
            <a:avLst/>
          </a:prstGeom>
          <a:noFill/>
          <a:ln w="19050">
            <a:solidFill>
              <a:schemeClr val="tx1"/>
            </a:solidFill>
          </a:ln>
        </p:spPr>
        <p:txBody>
          <a:bodyPr wrap="square" rtlCol="0">
            <a:noAutofit/>
          </a:bodyPr>
          <a:lstStyle/>
          <a:p>
            <a:endParaRPr lang="fr-FR" dirty="0"/>
          </a:p>
          <a:p>
            <a:r>
              <a:rPr lang="fr-FR" dirty="0"/>
              <a:t>Le lien entre les deux systèmes de numération</a:t>
            </a:r>
          </a:p>
          <a:p>
            <a:endParaRPr lang="fr-FR" dirty="0"/>
          </a:p>
          <a:p>
            <a:endParaRPr lang="fr-FR" dirty="0"/>
          </a:p>
          <a:p>
            <a:endParaRPr lang="fr-FR" b="1" dirty="0"/>
          </a:p>
          <a:p>
            <a:r>
              <a:rPr lang="fr-FR" b="1" dirty="0"/>
              <a:t>Lire, dire, écrire les nombres de 1 à 99</a:t>
            </a:r>
          </a:p>
          <a:p>
            <a:endParaRPr lang="fr-FR" dirty="0"/>
          </a:p>
          <a:p>
            <a:endParaRPr lang="fr-FR" dirty="0"/>
          </a:p>
        </p:txBody>
      </p:sp>
    </p:spTree>
    <p:extLst>
      <p:ext uri="{BB962C8B-B14F-4D97-AF65-F5344CB8AC3E}">
        <p14:creationId xmlns:p14="http://schemas.microsoft.com/office/powerpoint/2010/main" val="3202503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ED6E9905-4885-4536-B631-C6A2482B4EF5}"/>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52</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01800" y="1854116"/>
          <a:ext cx="8788400" cy="2641600"/>
        </p:xfrm>
        <a:graphic>
          <a:graphicData uri="http://schemas.openxmlformats.org/presentationml/2006/ole">
            <mc:AlternateContent xmlns:mc="http://schemas.openxmlformats.org/markup-compatibility/2006">
              <mc:Choice xmlns:v="urn:schemas-microsoft-com:vml" Requires="v">
                <p:oleObj spid="_x0000_s7280"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1854116"/>
                        <a:ext cx="8788400" cy="2641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2207568" y="433832"/>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4583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id="{EE2EE5EE-C3EA-4793-A10D-0488CB747757}"/>
              </a:ext>
            </a:extLst>
          </p:cNvPr>
          <p:cNvSpPr txBox="1"/>
          <p:nvPr/>
        </p:nvSpPr>
        <p:spPr>
          <a:xfrm>
            <a:off x="1705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r>
              <a:rPr lang="fr-FR" dirty="0">
                <a:solidFill>
                  <a:srgbClr val="FF0000"/>
                </a:solidFill>
              </a:rPr>
              <a:t>Nécessité de la dizaine pour organiser des collections afin de les comparer</a:t>
            </a:r>
          </a:p>
          <a:p>
            <a:endParaRPr lang="fr-FR" dirty="0"/>
          </a:p>
        </p:txBody>
      </p:sp>
      <p:sp>
        <p:nvSpPr>
          <p:cNvPr id="8" name="ZoneTexte 7">
            <a:extLst>
              <a:ext uri="{FF2B5EF4-FFF2-40B4-BE49-F238E27FC236}">
                <a16:creationId xmlns:a16="http://schemas.microsoft.com/office/drawing/2014/main" id="{737E66BC-9168-4AE2-881C-32F3620630DC}"/>
              </a:ext>
            </a:extLst>
          </p:cNvPr>
          <p:cNvSpPr txBox="1"/>
          <p:nvPr/>
        </p:nvSpPr>
        <p:spPr>
          <a:xfrm>
            <a:off x="4007768" y="3933056"/>
            <a:ext cx="1400938" cy="2581255"/>
          </a:xfrm>
          <a:prstGeom prst="rect">
            <a:avLst/>
          </a:prstGeom>
          <a:noFill/>
          <a:ln w="19050">
            <a:solidFill>
              <a:schemeClr val="tx1"/>
            </a:solidFill>
          </a:ln>
        </p:spPr>
        <p:txBody>
          <a:bodyPr wrap="square" lIns="72000" rtlCol="0">
            <a:noAutofit/>
          </a:bodyPr>
          <a:lstStyle/>
          <a:p>
            <a:r>
              <a:rPr lang="fr-FR" dirty="0"/>
              <a:t>Les EC des nombres de 1 à 99</a:t>
            </a:r>
          </a:p>
          <a:p>
            <a:endParaRPr lang="fr-FR" dirty="0"/>
          </a:p>
          <a:p>
            <a:r>
              <a:rPr lang="fr-FR" sz="1400" dirty="0">
                <a:solidFill>
                  <a:srgbClr val="FF0000"/>
                </a:solidFill>
              </a:rPr>
              <a:t>Coder l’organisation</a:t>
            </a:r>
          </a:p>
          <a:p>
            <a:endParaRPr lang="fr-FR" sz="1600" b="1" dirty="0"/>
          </a:p>
          <a:p>
            <a:endParaRPr lang="fr-FR" sz="1600" b="1" dirty="0"/>
          </a:p>
          <a:p>
            <a:endParaRPr lang="fr-FR" dirty="0"/>
          </a:p>
          <a:p>
            <a:endParaRPr lang="fr-FR" dirty="0"/>
          </a:p>
        </p:txBody>
      </p:sp>
      <p:sp>
        <p:nvSpPr>
          <p:cNvPr id="9" name="ZoneTexte 8">
            <a:extLst>
              <a:ext uri="{FF2B5EF4-FFF2-40B4-BE49-F238E27FC236}">
                <a16:creationId xmlns:a16="http://schemas.microsoft.com/office/drawing/2014/main" id="{F5AF1181-7A7F-4A2F-8FDD-F56707085487}"/>
              </a:ext>
            </a:extLst>
          </p:cNvPr>
          <p:cNvSpPr txBox="1"/>
          <p:nvPr/>
        </p:nvSpPr>
        <p:spPr>
          <a:xfrm>
            <a:off x="5400834" y="3928989"/>
            <a:ext cx="5092892" cy="2585323"/>
          </a:xfrm>
          <a:prstGeom prst="rect">
            <a:avLst/>
          </a:prstGeom>
          <a:noFill/>
          <a:ln w="19050">
            <a:solidFill>
              <a:schemeClr val="tx1"/>
            </a:solidFill>
          </a:ln>
        </p:spPr>
        <p:txBody>
          <a:bodyPr wrap="square" rtlCol="0">
            <a:noAutofit/>
          </a:bodyPr>
          <a:lstStyle/>
          <a:p>
            <a:endParaRPr lang="fr-FR" dirty="0"/>
          </a:p>
          <a:p>
            <a:r>
              <a:rPr lang="fr-FR" dirty="0"/>
              <a:t>Le lien entre les deux systèmes de numération</a:t>
            </a:r>
          </a:p>
          <a:p>
            <a:endParaRPr lang="fr-FR" dirty="0"/>
          </a:p>
          <a:p>
            <a:endParaRPr lang="fr-FR" dirty="0"/>
          </a:p>
          <a:p>
            <a:endParaRPr lang="fr-FR" b="1" dirty="0"/>
          </a:p>
          <a:p>
            <a:r>
              <a:rPr lang="fr-FR" b="1" dirty="0"/>
              <a:t>Lire, dire, écrire les nombres de 1 à 99</a:t>
            </a:r>
          </a:p>
          <a:p>
            <a:endParaRPr lang="fr-FR" dirty="0"/>
          </a:p>
          <a:p>
            <a:endParaRPr lang="fr-FR" dirty="0"/>
          </a:p>
        </p:txBody>
      </p:sp>
    </p:spTree>
    <p:extLst>
      <p:ext uri="{BB962C8B-B14F-4D97-AF65-F5344CB8AC3E}">
        <p14:creationId xmlns:p14="http://schemas.microsoft.com/office/powerpoint/2010/main" val="2762475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37E96A70-50B9-4099-863B-AFE706D0A389}"/>
              </a:ext>
            </a:extLst>
          </p:cNvPr>
          <p:cNvSpPr>
            <a:spLocks noGrp="1"/>
          </p:cNvSpPr>
          <p:nvPr>
            <p:ph type="ftr" sz="quarter" idx="11"/>
          </p:nvPr>
        </p:nvSpPr>
        <p:spPr/>
        <p:txBody>
          <a:bodyPr/>
          <a:lstStyle/>
          <a:p>
            <a:r>
              <a:rPr lang="en-US"/>
              <a:t>source : conférence Eric Mounier</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53</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01800" y="1854116"/>
          <a:ext cx="8788400" cy="2641600"/>
        </p:xfrm>
        <a:graphic>
          <a:graphicData uri="http://schemas.openxmlformats.org/presentationml/2006/ole">
            <mc:AlternateContent xmlns:mc="http://schemas.openxmlformats.org/markup-compatibility/2006">
              <mc:Choice xmlns:v="urn:schemas-microsoft-com:vml" Requires="v">
                <p:oleObj spid="_x0000_s8304"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1854116"/>
                        <a:ext cx="8788400" cy="2641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2207568" y="433832"/>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4583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id="{EE2EE5EE-C3EA-4793-A10D-0488CB747757}"/>
              </a:ext>
            </a:extLst>
          </p:cNvPr>
          <p:cNvSpPr txBox="1"/>
          <p:nvPr/>
        </p:nvSpPr>
        <p:spPr>
          <a:xfrm>
            <a:off x="1705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r>
              <a:rPr lang="fr-FR" dirty="0">
                <a:solidFill>
                  <a:srgbClr val="FF0000"/>
                </a:solidFill>
              </a:rPr>
              <a:t>Nécessité de la dizaine pour organiser des collections afin de les comparer</a:t>
            </a:r>
          </a:p>
          <a:p>
            <a:endParaRPr lang="fr-FR" dirty="0"/>
          </a:p>
        </p:txBody>
      </p:sp>
      <p:sp>
        <p:nvSpPr>
          <p:cNvPr id="8" name="ZoneTexte 7">
            <a:extLst>
              <a:ext uri="{FF2B5EF4-FFF2-40B4-BE49-F238E27FC236}">
                <a16:creationId xmlns:a16="http://schemas.microsoft.com/office/drawing/2014/main" id="{737E66BC-9168-4AE2-881C-32F3620630DC}"/>
              </a:ext>
            </a:extLst>
          </p:cNvPr>
          <p:cNvSpPr txBox="1"/>
          <p:nvPr/>
        </p:nvSpPr>
        <p:spPr>
          <a:xfrm>
            <a:off x="4007767" y="3933056"/>
            <a:ext cx="1460703" cy="2581255"/>
          </a:xfrm>
          <a:prstGeom prst="rect">
            <a:avLst/>
          </a:prstGeom>
          <a:noFill/>
          <a:ln w="19050">
            <a:solidFill>
              <a:schemeClr val="tx1"/>
            </a:solidFill>
          </a:ln>
        </p:spPr>
        <p:txBody>
          <a:bodyPr wrap="square" lIns="72000" rtlCol="0">
            <a:noAutofit/>
          </a:bodyPr>
          <a:lstStyle/>
          <a:p>
            <a:r>
              <a:rPr lang="fr-FR" dirty="0"/>
              <a:t>Les EC des nombres de 1 à 99</a:t>
            </a:r>
          </a:p>
          <a:p>
            <a:endParaRPr lang="fr-FR" dirty="0"/>
          </a:p>
          <a:p>
            <a:r>
              <a:rPr lang="fr-FR" sz="1400" dirty="0">
                <a:solidFill>
                  <a:srgbClr val="FF0000"/>
                </a:solidFill>
              </a:rPr>
              <a:t>Coder l’organisation</a:t>
            </a:r>
          </a:p>
          <a:p>
            <a:endParaRPr lang="fr-FR" sz="1600" b="1" dirty="0"/>
          </a:p>
          <a:p>
            <a:endParaRPr lang="fr-FR" sz="1600" b="1" dirty="0"/>
          </a:p>
          <a:p>
            <a:endParaRPr lang="fr-FR" dirty="0"/>
          </a:p>
          <a:p>
            <a:endParaRPr lang="fr-FR" dirty="0"/>
          </a:p>
        </p:txBody>
      </p:sp>
      <p:sp>
        <p:nvSpPr>
          <p:cNvPr id="9" name="ZoneTexte 8">
            <a:extLst>
              <a:ext uri="{FF2B5EF4-FFF2-40B4-BE49-F238E27FC236}">
                <a16:creationId xmlns:a16="http://schemas.microsoft.com/office/drawing/2014/main" id="{F5AF1181-7A7F-4A2F-8FDD-F56707085487}"/>
              </a:ext>
            </a:extLst>
          </p:cNvPr>
          <p:cNvSpPr txBox="1"/>
          <p:nvPr/>
        </p:nvSpPr>
        <p:spPr>
          <a:xfrm>
            <a:off x="5498353" y="3928989"/>
            <a:ext cx="4995372" cy="2585323"/>
          </a:xfrm>
          <a:prstGeom prst="rect">
            <a:avLst/>
          </a:prstGeom>
          <a:noFill/>
          <a:ln w="19050">
            <a:solidFill>
              <a:schemeClr val="tx1"/>
            </a:solidFill>
          </a:ln>
        </p:spPr>
        <p:txBody>
          <a:bodyPr wrap="square" rtlCol="0">
            <a:noAutofit/>
          </a:bodyPr>
          <a:lstStyle/>
          <a:p>
            <a:endParaRPr lang="fr-FR" dirty="0"/>
          </a:p>
          <a:p>
            <a:r>
              <a:rPr lang="fr-FR" dirty="0"/>
              <a:t>Le lien entre les deux systèmes de numération</a:t>
            </a:r>
          </a:p>
          <a:p>
            <a:endParaRPr lang="fr-FR" dirty="0"/>
          </a:p>
          <a:p>
            <a:endParaRPr lang="fr-FR" dirty="0"/>
          </a:p>
          <a:p>
            <a:endParaRPr lang="fr-FR" b="1" dirty="0"/>
          </a:p>
          <a:p>
            <a:r>
              <a:rPr lang="fr-FR" dirty="0">
                <a:solidFill>
                  <a:srgbClr val="FF0000"/>
                </a:solidFill>
              </a:rPr>
              <a:t>Utiliser une file numérique adaptée pour passer de l’une à l’autre … ou ne pas en utiliser</a:t>
            </a:r>
          </a:p>
          <a:p>
            <a:endParaRPr lang="fr-FR" dirty="0"/>
          </a:p>
          <a:p>
            <a:endParaRPr lang="fr-FR" dirty="0"/>
          </a:p>
        </p:txBody>
      </p:sp>
    </p:spTree>
    <p:extLst>
      <p:ext uri="{BB962C8B-B14F-4D97-AF65-F5344CB8AC3E}">
        <p14:creationId xmlns:p14="http://schemas.microsoft.com/office/powerpoint/2010/main" val="3338035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Lien avec les repères de progression du CP</a:t>
            </a:r>
          </a:p>
        </p:txBody>
      </p:sp>
      <p:sp>
        <p:nvSpPr>
          <p:cNvPr id="3" name="Espace réservé du contenu 2"/>
          <p:cNvSpPr>
            <a:spLocks noGrp="1"/>
          </p:cNvSpPr>
          <p:nvPr>
            <p:ph idx="1"/>
          </p:nvPr>
        </p:nvSpPr>
        <p:spPr>
          <a:xfrm>
            <a:off x="677333" y="1549201"/>
            <a:ext cx="9426553" cy="4492162"/>
          </a:xfrm>
        </p:spPr>
        <p:txBody>
          <a:bodyPr>
            <a:normAutofit/>
          </a:bodyPr>
          <a:lstStyle/>
          <a:p>
            <a:r>
              <a:rPr lang="fr-FR" dirty="0"/>
              <a:t> Dès la période 2 , ils (les élèves) réalisent des groupements par 10. Ils s’exercent à</a:t>
            </a:r>
          </a:p>
          <a:p>
            <a:pPr marL="0" indent="0">
              <a:buNone/>
            </a:pPr>
            <a:r>
              <a:rPr lang="fr-FR" dirty="0"/>
              <a:t>       échanger 10 unités pour une dizaine, et inversement.</a:t>
            </a:r>
          </a:p>
          <a:p>
            <a:pPr marL="0" indent="0">
              <a:buNone/>
            </a:pPr>
            <a:r>
              <a:rPr lang="fr-FR" dirty="0"/>
              <a:t>	Le travail de groupements par 10 permet d’aborder rapidement les nombres</a:t>
            </a:r>
          </a:p>
          <a:p>
            <a:pPr marL="0" indent="0">
              <a:buNone/>
            </a:pPr>
            <a:r>
              <a:rPr lang="fr-FR" dirty="0"/>
              <a:t> 	supérieurs à 20 (jusqu’à 60 au moins) pour travailler sur les aspects positionnel et</a:t>
            </a:r>
          </a:p>
          <a:p>
            <a:pPr marL="0" indent="0">
              <a:buNone/>
            </a:pPr>
            <a:r>
              <a:rPr lang="fr-FR" dirty="0"/>
              <a:t>       décimal de la numération écrite.</a:t>
            </a:r>
          </a:p>
          <a:p>
            <a:r>
              <a:rPr lang="fr-FR" dirty="0"/>
              <a:t>Les nombres jusqu’à 100 sont introduits suffisamment tôt (en période 4  au plus tard) pour pouvoir être maîtrisés à la fin du CP.</a:t>
            </a:r>
          </a:p>
          <a:p>
            <a:r>
              <a:rPr lang="fr-FR" dirty="0"/>
              <a:t>Dès le début de l’année , les élèves étudient de façon systématique la numération décimale écrite en chiffres (dizaines, unités simples) pour les nombres jusqu’à 100. </a:t>
            </a:r>
          </a:p>
          <a:p>
            <a:r>
              <a:rPr lang="fr-FR" dirty="0"/>
              <a:t>La désignation orale des nombres est démarrée en période 3 :</a:t>
            </a:r>
          </a:p>
          <a:p>
            <a:pPr marL="0" indent="0">
              <a:buNone/>
            </a:pPr>
            <a:r>
              <a:rPr lang="fr-FR" dirty="0"/>
              <a:t>      « 53, c’est 5 dizaines et 3 unités ; c’est (5 fois 10) et (3 fois 1)  ».</a:t>
            </a: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9E57DC2-970A-4B3E-BB1C-7A09969E49DF}" type="slidenum">
              <a:rPr lang="en-US" smtClean="0"/>
              <a:t>54</a:t>
            </a:fld>
            <a:endParaRPr lang="en-US" dirty="0"/>
          </a:p>
        </p:txBody>
      </p:sp>
    </p:spTree>
    <p:extLst>
      <p:ext uri="{BB962C8B-B14F-4D97-AF65-F5344CB8AC3E}">
        <p14:creationId xmlns:p14="http://schemas.microsoft.com/office/powerpoint/2010/main" val="25659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48A0E8-2EED-4420-A1F8-B0DA669D6E30}"/>
              </a:ext>
            </a:extLst>
          </p:cNvPr>
          <p:cNvSpPr>
            <a:spLocks noGrp="1"/>
          </p:cNvSpPr>
          <p:nvPr>
            <p:ph type="title"/>
          </p:nvPr>
        </p:nvSpPr>
        <p:spPr/>
        <p:txBody>
          <a:bodyPr/>
          <a:lstStyle/>
          <a:p>
            <a:r>
              <a:rPr lang="fr-FR" dirty="0"/>
              <a:t>Poursuite de l’apprentissage au CE1 et au CE2</a:t>
            </a:r>
          </a:p>
        </p:txBody>
      </p:sp>
      <p:sp>
        <p:nvSpPr>
          <p:cNvPr id="3" name="Espace réservé du texte 2">
            <a:extLst>
              <a:ext uri="{FF2B5EF4-FFF2-40B4-BE49-F238E27FC236}">
                <a16:creationId xmlns:a16="http://schemas.microsoft.com/office/drawing/2014/main" id="{6D03059C-3BDF-4024-9F9B-54D460F254CE}"/>
              </a:ext>
            </a:extLst>
          </p:cNvPr>
          <p:cNvSpPr>
            <a:spLocks noGrp="1"/>
          </p:cNvSpPr>
          <p:nvPr>
            <p:ph type="body" idx="1"/>
          </p:nvPr>
        </p:nvSpPr>
        <p:spPr/>
        <p:txBody>
          <a:bodyPr/>
          <a:lstStyle/>
          <a:p>
            <a:r>
              <a:rPr lang="fr-FR" sz="2400" dirty="0">
                <a:solidFill>
                  <a:schemeClr val="accent1"/>
                </a:solidFill>
              </a:rPr>
              <a:t>Pistes</a:t>
            </a:r>
            <a:r>
              <a:rPr lang="fr-FR" dirty="0">
                <a:solidFill>
                  <a:schemeClr val="accent1"/>
                </a:solidFill>
              </a:rPr>
              <a:t>…</a:t>
            </a:r>
          </a:p>
        </p:txBody>
      </p:sp>
      <p:sp>
        <p:nvSpPr>
          <p:cNvPr id="4" name="Espace réservé du pied de page 3">
            <a:extLst>
              <a:ext uri="{FF2B5EF4-FFF2-40B4-BE49-F238E27FC236}">
                <a16:creationId xmlns:a16="http://schemas.microsoft.com/office/drawing/2014/main" id="{80831903-C69B-46FB-8C05-BC020A0B9441}"/>
              </a:ext>
            </a:extLst>
          </p:cNvPr>
          <p:cNvSpPr>
            <a:spLocks noGrp="1"/>
          </p:cNvSpPr>
          <p:nvPr>
            <p:ph type="ftr" sz="quarter" idx="11"/>
          </p:nvPr>
        </p:nvSpPr>
        <p:spPr/>
        <p:txBody>
          <a:bodyPr/>
          <a:lstStyle/>
          <a:p>
            <a:r>
              <a:rPr lang="en-US"/>
              <a:t>source : conférence Eric Mounier</a:t>
            </a:r>
            <a:endParaRPr lang="en-US" dirty="0"/>
          </a:p>
        </p:txBody>
      </p:sp>
      <p:sp>
        <p:nvSpPr>
          <p:cNvPr id="5" name="Espace réservé du numéro de diapositive 4">
            <a:extLst>
              <a:ext uri="{FF2B5EF4-FFF2-40B4-BE49-F238E27FC236}">
                <a16:creationId xmlns:a16="http://schemas.microsoft.com/office/drawing/2014/main" id="{6293A5DE-B9BE-4BBE-91C2-3F014A5462C2}"/>
              </a:ext>
            </a:extLst>
          </p:cNvPr>
          <p:cNvSpPr>
            <a:spLocks noGrp="1"/>
          </p:cNvSpPr>
          <p:nvPr>
            <p:ph type="sldNum" sz="quarter" idx="12"/>
          </p:nvPr>
        </p:nvSpPr>
        <p:spPr/>
        <p:txBody>
          <a:bodyPr/>
          <a:lstStyle/>
          <a:p>
            <a:fld id="{69E57DC2-970A-4B3E-BB1C-7A09969E49DF}" type="slidenum">
              <a:rPr lang="en-US" smtClean="0"/>
              <a:pPr/>
              <a:t>55</a:t>
            </a:fld>
            <a:endParaRPr lang="en-US" dirty="0"/>
          </a:p>
        </p:txBody>
      </p:sp>
    </p:spTree>
    <p:extLst>
      <p:ext uri="{BB962C8B-B14F-4D97-AF65-F5344CB8AC3E}">
        <p14:creationId xmlns:p14="http://schemas.microsoft.com/office/powerpoint/2010/main" val="525454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309" y="214834"/>
            <a:ext cx="10972800" cy="519336"/>
          </a:xfrm>
        </p:spPr>
        <p:txBody>
          <a:bodyPr>
            <a:normAutofit/>
          </a:bodyPr>
          <a:lstStyle/>
          <a:p>
            <a:r>
              <a:rPr lang="fr-FR" sz="2800" dirty="0"/>
              <a:t>CP, CE1, CE2</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56</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670532" y="928011"/>
            <a:ext cx="11233028" cy="7063472"/>
          </a:xfrm>
          <a:prstGeom prst="rect">
            <a:avLst/>
          </a:prstGeom>
          <a:noFill/>
        </p:spPr>
        <p:txBody>
          <a:bodyPr wrap="square" rtlCol="0">
            <a:spAutoFit/>
          </a:bodyPr>
          <a:lstStyle/>
          <a:p>
            <a:r>
              <a:rPr lang="fr-FR" sz="2400" b="1" dirty="0"/>
              <a:t>-&gt; travailler les relations entre les unités de numération </a:t>
            </a:r>
          </a:p>
          <a:p>
            <a:endParaRPr lang="fr-FR" sz="2400" b="1" dirty="0">
              <a:solidFill>
                <a:schemeClr val="accent1"/>
              </a:solidFill>
            </a:endParaRPr>
          </a:p>
          <a:p>
            <a:r>
              <a:rPr lang="fr-FR" sz="2400" dirty="0"/>
              <a:t>Introduction de la </a:t>
            </a:r>
            <a:r>
              <a:rPr lang="fr-FR" sz="2400" u="sng" dirty="0"/>
              <a:t>centaine comme étant 10 dizaines </a:t>
            </a:r>
            <a:r>
              <a:rPr lang="fr-FR" sz="2400" dirty="0"/>
              <a:t>(puis 100U) :</a:t>
            </a:r>
          </a:p>
          <a:p>
            <a:r>
              <a:rPr lang="fr-FR" sz="2400" dirty="0"/>
              <a:t>	comment s’écrit 12D 3U ? </a:t>
            </a:r>
          </a:p>
          <a:p>
            <a:r>
              <a:rPr lang="fr-FR" sz="2400" dirty="0"/>
              <a:t>Introduction du </a:t>
            </a:r>
            <a:r>
              <a:rPr lang="fr-FR" sz="2400" u="sng" dirty="0"/>
              <a:t>millier comme étant 10 centaines </a:t>
            </a:r>
            <a:r>
              <a:rPr lang="fr-FR" sz="2400" dirty="0"/>
              <a:t>(puis 100D et 1000U):</a:t>
            </a:r>
          </a:p>
          <a:p>
            <a:r>
              <a:rPr lang="fr-FR" sz="2400" dirty="0"/>
              <a:t>	comment s’écrit 12C 3D 5U ?</a:t>
            </a:r>
          </a:p>
          <a:p>
            <a:r>
              <a:rPr lang="fr-FR" sz="2400" dirty="0"/>
              <a:t>Travailler les décompositions dans tous les sens : 12D 10C 8U 2M</a:t>
            </a:r>
          </a:p>
          <a:p>
            <a:endParaRPr lang="fr-FR" sz="2400" dirty="0"/>
          </a:p>
          <a:p>
            <a:r>
              <a:rPr lang="fr-FR" sz="2400" dirty="0"/>
              <a:t>Exemples d’activités, voir :</a:t>
            </a:r>
          </a:p>
          <a:p>
            <a:endParaRPr lang="fr-FR" sz="2400" dirty="0"/>
          </a:p>
          <a:p>
            <a:pPr>
              <a:spcBef>
                <a:spcPts val="600"/>
              </a:spcBef>
            </a:pPr>
            <a:r>
              <a:rPr lang="fr-FR" dirty="0"/>
              <a:t> </a:t>
            </a:r>
            <a:r>
              <a:rPr lang="fr-FR" dirty="0">
                <a:hlinkClick r:id="rId3"/>
              </a:rPr>
              <a:t>http://numerationdecimale.free.fr/</a:t>
            </a:r>
            <a:endParaRPr lang="fr-FR" dirty="0"/>
          </a:p>
          <a:p>
            <a:pPr>
              <a:spcBef>
                <a:spcPts val="600"/>
              </a:spcBef>
            </a:pPr>
            <a:endParaRPr lang="fr-FR" dirty="0"/>
          </a:p>
          <a:p>
            <a:pPr marL="171450" indent="-171450">
              <a:spcBef>
                <a:spcPts val="600"/>
              </a:spcBef>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r>
              <a:rPr lang="fr-FR" dirty="0"/>
              <a:t>.</a:t>
            </a:r>
          </a:p>
        </p:txBody>
      </p:sp>
    </p:spTree>
    <p:extLst>
      <p:ext uri="{BB962C8B-B14F-4D97-AF65-F5344CB8AC3E}">
        <p14:creationId xmlns:p14="http://schemas.microsoft.com/office/powerpoint/2010/main" val="390972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2"/>
          <p:cNvPicPr preferRelativeResize="0">
            <a:picLocks noGrp="1"/>
          </p:cNvPicPr>
          <p:nvPr>
            <p:ph type="body" idx="1"/>
          </p:nvPr>
        </p:nvPicPr>
        <p:blipFill rotWithShape="1">
          <a:blip r:embed="rId3">
            <a:alphaModFix/>
          </a:blip>
          <a:srcRect/>
          <a:stretch/>
        </p:blipFill>
        <p:spPr>
          <a:xfrm>
            <a:off x="5039883" y="3068959"/>
            <a:ext cx="6084149" cy="3387255"/>
          </a:xfrm>
          <a:prstGeom prst="rect">
            <a:avLst/>
          </a:prstGeom>
          <a:noFill/>
          <a:ln>
            <a:noFill/>
          </a:ln>
        </p:spPr>
      </p:pic>
      <p:sp>
        <p:nvSpPr>
          <p:cNvPr id="272" name="Google Shape;272;p4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57</a:t>
            </a:fld>
            <a:endParaRPr/>
          </a:p>
        </p:txBody>
      </p:sp>
      <p:pic>
        <p:nvPicPr>
          <p:cNvPr id="273" name="Google Shape;273;p42"/>
          <p:cNvPicPr preferRelativeResize="0"/>
          <p:nvPr/>
        </p:nvPicPr>
        <p:blipFill rotWithShape="1">
          <a:blip r:embed="rId4">
            <a:alphaModFix/>
          </a:blip>
          <a:srcRect/>
          <a:stretch/>
        </p:blipFill>
        <p:spPr>
          <a:xfrm>
            <a:off x="335360" y="846137"/>
            <a:ext cx="5167082" cy="3308767"/>
          </a:xfrm>
          <a:prstGeom prst="rect">
            <a:avLst/>
          </a:prstGeom>
          <a:noFill/>
          <a:ln>
            <a:noFill/>
          </a:ln>
        </p:spPr>
      </p:pic>
      <p:sp>
        <p:nvSpPr>
          <p:cNvPr id="274" name="Google Shape;274;p42"/>
          <p:cNvSpPr txBox="1"/>
          <p:nvPr/>
        </p:nvSpPr>
        <p:spPr>
          <a:xfrm>
            <a:off x="6689560" y="1503722"/>
            <a:ext cx="3416966" cy="8544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000" b="1" i="0" u="none" strike="noStrike" cap="none" dirty="0">
                <a:solidFill>
                  <a:schemeClr val="dk1"/>
                </a:solidFill>
                <a:latin typeface="Calibri"/>
                <a:ea typeface="Calibri"/>
                <a:cs typeface="Calibri"/>
                <a:sym typeface="Calibri"/>
              </a:rPr>
              <a:t>Qu’est ce que les élèves ont  besoin de savoir pour réussir ce type de tâche ?</a:t>
            </a:r>
            <a:endParaRPr sz="1600" b="1" dirty="0"/>
          </a:p>
        </p:txBody>
      </p:sp>
      <p:sp>
        <p:nvSpPr>
          <p:cNvPr id="2" name="ZoneTexte 1">
            <a:extLst>
              <a:ext uri="{FF2B5EF4-FFF2-40B4-BE49-F238E27FC236}">
                <a16:creationId xmlns:a16="http://schemas.microsoft.com/office/drawing/2014/main" id="{1F8BF123-32D0-41F7-8779-02F8C879DDB3}"/>
              </a:ext>
            </a:extLst>
          </p:cNvPr>
          <p:cNvSpPr txBox="1"/>
          <p:nvPr/>
        </p:nvSpPr>
        <p:spPr>
          <a:xfrm>
            <a:off x="210665" y="6456215"/>
            <a:ext cx="4704524" cy="307777"/>
          </a:xfrm>
          <a:prstGeom prst="rect">
            <a:avLst/>
          </a:prstGeom>
          <a:noFill/>
        </p:spPr>
        <p:txBody>
          <a:bodyPr wrap="square" rtlCol="0">
            <a:spAutoFit/>
          </a:bodyPr>
          <a:lstStyle/>
          <a:p>
            <a:r>
              <a:rPr lang="fr-FR" dirty="0"/>
              <a:t>D’après le site de F. </a:t>
            </a:r>
            <a:r>
              <a:rPr lang="fr-FR" dirty="0" err="1"/>
              <a:t>Tempier</a:t>
            </a:r>
            <a:r>
              <a:rPr lang="fr-FR" dirty="0"/>
              <a:t> numeration.decimale.free.fr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43"/>
          <p:cNvPicPr preferRelativeResize="0">
            <a:picLocks noGrp="1"/>
          </p:cNvPicPr>
          <p:nvPr>
            <p:ph type="body" idx="1"/>
          </p:nvPr>
        </p:nvPicPr>
        <p:blipFill rotWithShape="1">
          <a:blip r:embed="rId3">
            <a:alphaModFix/>
          </a:blip>
          <a:srcRect/>
          <a:stretch/>
        </p:blipFill>
        <p:spPr>
          <a:xfrm>
            <a:off x="997535" y="1803260"/>
            <a:ext cx="10099964" cy="3073540"/>
          </a:xfrm>
          <a:prstGeom prst="rect">
            <a:avLst/>
          </a:prstGeom>
          <a:noFill/>
          <a:ln>
            <a:noFill/>
          </a:ln>
        </p:spPr>
      </p:pic>
      <p:sp>
        <p:nvSpPr>
          <p:cNvPr id="281" name="Google Shape;281;p4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58</a:t>
            </a:fld>
            <a:endParaRPr/>
          </a:p>
        </p:txBody>
      </p:sp>
      <p:sp>
        <p:nvSpPr>
          <p:cNvPr id="4" name="ZoneTexte 3">
            <a:extLst>
              <a:ext uri="{FF2B5EF4-FFF2-40B4-BE49-F238E27FC236}">
                <a16:creationId xmlns:a16="http://schemas.microsoft.com/office/drawing/2014/main" id="{6613B099-CC9D-4F9B-9281-EBE8CC11C2FB}"/>
              </a:ext>
            </a:extLst>
          </p:cNvPr>
          <p:cNvSpPr txBox="1"/>
          <p:nvPr/>
        </p:nvSpPr>
        <p:spPr>
          <a:xfrm>
            <a:off x="210665" y="6456215"/>
            <a:ext cx="4704524" cy="307777"/>
          </a:xfrm>
          <a:prstGeom prst="rect">
            <a:avLst/>
          </a:prstGeom>
          <a:noFill/>
        </p:spPr>
        <p:txBody>
          <a:bodyPr wrap="square" rtlCol="0">
            <a:spAutoFit/>
          </a:bodyPr>
          <a:lstStyle/>
          <a:p>
            <a:r>
              <a:rPr lang="fr-FR" dirty="0"/>
              <a:t>D’après le site de F. </a:t>
            </a:r>
            <a:r>
              <a:rPr lang="fr-FR" dirty="0" err="1"/>
              <a:t>Tempier</a:t>
            </a:r>
            <a:r>
              <a:rPr lang="fr-FR" dirty="0"/>
              <a:t> numeration.decimale.free.fr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xfrm>
            <a:off x="609600" y="136525"/>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3600"/>
              <a:buFont typeface="Calibri"/>
              <a:buNone/>
            </a:pPr>
            <a:r>
              <a:rPr lang="fr-FR" sz="3200" dirty="0">
                <a:solidFill>
                  <a:srgbClr val="000000"/>
                </a:solidFill>
              </a:rPr>
              <a:t>Résultats d’une recherche effectuée en classe de CE2</a:t>
            </a:r>
            <a:endParaRPr sz="3200" dirty="0"/>
          </a:p>
        </p:txBody>
      </p:sp>
      <p:pic>
        <p:nvPicPr>
          <p:cNvPr id="288" name="Google Shape;288;p44"/>
          <p:cNvPicPr preferRelativeResize="0">
            <a:picLocks noGrp="1"/>
          </p:cNvPicPr>
          <p:nvPr>
            <p:ph type="body" idx="1"/>
          </p:nvPr>
        </p:nvPicPr>
        <p:blipFill rotWithShape="1">
          <a:blip r:embed="rId3">
            <a:alphaModFix/>
          </a:blip>
          <a:srcRect/>
          <a:stretch/>
        </p:blipFill>
        <p:spPr>
          <a:xfrm>
            <a:off x="20649" y="1988839"/>
            <a:ext cx="12171350" cy="3609855"/>
          </a:xfrm>
          <a:prstGeom prst="rect">
            <a:avLst/>
          </a:prstGeom>
          <a:noFill/>
          <a:ln>
            <a:noFill/>
          </a:ln>
        </p:spPr>
      </p:pic>
      <p:sp>
        <p:nvSpPr>
          <p:cNvPr id="289" name="Google Shape;289;p4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solidFill>
                  <a:srgbClr val="888888"/>
                </a:solidFill>
              </a:rPr>
              <a:t>59</a:t>
            </a:fld>
            <a:endParaRPr>
              <a:solidFill>
                <a:srgbClr val="8888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CC5F0-7AD2-4128-B4B5-A83920192C8D}"/>
              </a:ext>
            </a:extLst>
          </p:cNvPr>
          <p:cNvSpPr>
            <a:spLocks noGrp="1"/>
          </p:cNvSpPr>
          <p:nvPr>
            <p:ph type="ctrTitle"/>
          </p:nvPr>
        </p:nvSpPr>
        <p:spPr>
          <a:xfrm>
            <a:off x="1507067" y="2404534"/>
            <a:ext cx="8315806" cy="1646302"/>
          </a:xfrm>
        </p:spPr>
        <p:txBody>
          <a:bodyPr/>
          <a:lstStyle/>
          <a:p>
            <a:pPr algn="l"/>
            <a:r>
              <a:rPr lang="fr-FR" dirty="0"/>
              <a:t>La numération des 						nombres entiers</a:t>
            </a:r>
            <a:br>
              <a:rPr lang="fr-FR" dirty="0"/>
            </a:br>
            <a:endParaRPr lang="fr-FR" dirty="0"/>
          </a:p>
        </p:txBody>
      </p:sp>
      <p:sp>
        <p:nvSpPr>
          <p:cNvPr id="5" name="Espace réservé du numéro de diapositive 4">
            <a:extLst>
              <a:ext uri="{FF2B5EF4-FFF2-40B4-BE49-F238E27FC236}">
                <a16:creationId xmlns:a16="http://schemas.microsoft.com/office/drawing/2014/main" id="{C2C551CA-A636-4ED8-857F-65241491EB67}"/>
              </a:ext>
            </a:extLst>
          </p:cNvPr>
          <p:cNvSpPr>
            <a:spLocks noGrp="1"/>
          </p:cNvSpPr>
          <p:nvPr>
            <p:ph type="sldNum" sz="quarter" idx="12"/>
          </p:nvPr>
        </p:nvSpPr>
        <p:spPr/>
        <p:txBody>
          <a:bodyPr/>
          <a:lstStyle/>
          <a:p>
            <a:fld id="{69E57DC2-970A-4B3E-BB1C-7A09969E49DF}" type="slidenum">
              <a:rPr lang="en-US" smtClean="0"/>
              <a:pPr/>
              <a:t>6</a:t>
            </a:fld>
            <a:endParaRPr lang="en-US" dirty="0"/>
          </a:p>
        </p:txBody>
      </p:sp>
    </p:spTree>
    <p:extLst>
      <p:ext uri="{BB962C8B-B14F-4D97-AF65-F5344CB8AC3E}">
        <p14:creationId xmlns:p14="http://schemas.microsoft.com/office/powerpoint/2010/main" val="3235436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98">
            <a:extLst>
              <a:ext uri="{FF2B5EF4-FFF2-40B4-BE49-F238E27FC236}">
                <a16:creationId xmlns:a16="http://schemas.microsoft.com/office/drawing/2014/main" id="{B63D524A-1CB5-4605-A317-1C33E25802B9}"/>
              </a:ext>
            </a:extLst>
          </p:cNvPr>
          <p:cNvSpPr txBox="1">
            <a:spLocks noGrp="1"/>
          </p:cNvSpPr>
          <p:nvPr>
            <p:ph type="title"/>
          </p:nvPr>
        </p:nvSpPr>
        <p:spPr>
          <a:xfrm>
            <a:off x="1092195" y="1127467"/>
            <a:ext cx="10007595" cy="569597"/>
          </a:xfrm>
        </p:spPr>
        <p:txBody>
          <a:bodyPr>
            <a:normAutofit/>
          </a:bodyPr>
          <a:lstStyle/>
          <a:p>
            <a:pPr lvl="0"/>
            <a:r>
              <a:rPr lang="fr-FR" sz="2400" dirty="0"/>
              <a:t>Les grands nombres : analyse de la difficulté (cf. </a:t>
            </a:r>
            <a:r>
              <a:rPr lang="fr-FR" sz="2400" dirty="0" err="1"/>
              <a:t>F.Tempier</a:t>
            </a:r>
            <a:r>
              <a:rPr lang="fr-FR" sz="2400" dirty="0"/>
              <a:t>)</a:t>
            </a:r>
          </a:p>
        </p:txBody>
      </p:sp>
      <p:sp>
        <p:nvSpPr>
          <p:cNvPr id="3" name="Shape 799">
            <a:extLst>
              <a:ext uri="{FF2B5EF4-FFF2-40B4-BE49-F238E27FC236}">
                <a16:creationId xmlns:a16="http://schemas.microsoft.com/office/drawing/2014/main" id="{120B942C-E2EB-446B-97DF-8BD123B5034F}"/>
              </a:ext>
            </a:extLst>
          </p:cNvPr>
          <p:cNvSpPr txBox="1">
            <a:spLocks noGrp="1"/>
          </p:cNvSpPr>
          <p:nvPr>
            <p:ph type="body" idx="1"/>
          </p:nvPr>
        </p:nvSpPr>
        <p:spPr>
          <a:xfrm>
            <a:off x="1092195" y="1881128"/>
            <a:ext cx="10007595" cy="4037197"/>
          </a:xfrm>
        </p:spPr>
        <p:txBody>
          <a:bodyPr/>
          <a:lstStyle/>
          <a:p>
            <a:pPr lvl="0">
              <a:buNone/>
            </a:pPr>
            <a:r>
              <a:rPr lang="fr-FR" b="1"/>
              <a:t>Deux décompositions : selon les unités de base 10….</a:t>
            </a:r>
          </a:p>
        </p:txBody>
      </p:sp>
      <p:pic>
        <p:nvPicPr>
          <p:cNvPr id="4" name="Shape 800">
            <a:extLst>
              <a:ext uri="{FF2B5EF4-FFF2-40B4-BE49-F238E27FC236}">
                <a16:creationId xmlns:a16="http://schemas.microsoft.com/office/drawing/2014/main" id="{408BA3E5-CD21-4CA1-A376-89AC18E4C066}"/>
              </a:ext>
            </a:extLst>
          </p:cNvPr>
          <p:cNvPicPr>
            <a:picLocks noChangeAspect="1"/>
          </p:cNvPicPr>
          <p:nvPr/>
        </p:nvPicPr>
        <p:blipFill>
          <a:blip r:embed="rId3">
            <a:alphaModFix/>
          </a:blip>
          <a:stretch>
            <a:fillRect/>
          </a:stretch>
        </p:blipFill>
        <p:spPr>
          <a:xfrm>
            <a:off x="2145694" y="2513771"/>
            <a:ext cx="7391399" cy="3556004"/>
          </a:xfrm>
          <a:prstGeom prst="rect">
            <a:avLst/>
          </a:prstGeom>
          <a:noFill/>
          <a:ln cap="flat">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05">
            <a:extLst>
              <a:ext uri="{FF2B5EF4-FFF2-40B4-BE49-F238E27FC236}">
                <a16:creationId xmlns:a16="http://schemas.microsoft.com/office/drawing/2014/main" id="{0E801C3E-C309-48C1-B431-98AB4A56F795}"/>
              </a:ext>
            </a:extLst>
          </p:cNvPr>
          <p:cNvSpPr txBox="1">
            <a:spLocks noGrp="1"/>
          </p:cNvSpPr>
          <p:nvPr>
            <p:ph type="body" idx="1"/>
          </p:nvPr>
        </p:nvSpPr>
        <p:spPr>
          <a:xfrm>
            <a:off x="1092195" y="1131503"/>
            <a:ext cx="10007595" cy="4786797"/>
          </a:xfrm>
        </p:spPr>
        <p:txBody>
          <a:bodyPr/>
          <a:lstStyle/>
          <a:p>
            <a:pPr lvl="0">
              <a:buNone/>
            </a:pPr>
            <a:r>
              <a:rPr lang="fr-FR" b="1"/>
              <a:t>….ou selon les unités de base mille</a:t>
            </a:r>
          </a:p>
          <a:p>
            <a:pPr lvl="0">
              <a:buNone/>
            </a:pPr>
            <a:endParaRPr lang="fr-FR" b="1"/>
          </a:p>
          <a:p>
            <a:pPr lvl="0">
              <a:buNone/>
            </a:pPr>
            <a:endParaRPr lang="fr-FR" b="1"/>
          </a:p>
        </p:txBody>
      </p:sp>
      <p:pic>
        <p:nvPicPr>
          <p:cNvPr id="3" name="Shape 806">
            <a:extLst>
              <a:ext uri="{FF2B5EF4-FFF2-40B4-BE49-F238E27FC236}">
                <a16:creationId xmlns:a16="http://schemas.microsoft.com/office/drawing/2014/main" id="{5961FCA3-B095-4DCA-AF0C-3966618D827B}"/>
              </a:ext>
            </a:extLst>
          </p:cNvPr>
          <p:cNvPicPr>
            <a:picLocks noChangeAspect="1"/>
          </p:cNvPicPr>
          <p:nvPr/>
        </p:nvPicPr>
        <p:blipFill>
          <a:blip r:embed="rId3">
            <a:alphaModFix/>
          </a:blip>
          <a:stretch>
            <a:fillRect/>
          </a:stretch>
        </p:blipFill>
        <p:spPr>
          <a:xfrm>
            <a:off x="2324101" y="1581156"/>
            <a:ext cx="7543799" cy="3695699"/>
          </a:xfrm>
          <a:prstGeom prst="rect">
            <a:avLst/>
          </a:prstGeom>
          <a:noFill/>
          <a:ln cap="flat">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11">
            <a:extLst>
              <a:ext uri="{FF2B5EF4-FFF2-40B4-BE49-F238E27FC236}">
                <a16:creationId xmlns:a16="http://schemas.microsoft.com/office/drawing/2014/main" id="{FD43489A-F1CC-457F-B749-09EDD4F94F29}"/>
              </a:ext>
            </a:extLst>
          </p:cNvPr>
          <p:cNvSpPr txBox="1">
            <a:spLocks noGrp="1"/>
          </p:cNvSpPr>
          <p:nvPr>
            <p:ph type="title"/>
          </p:nvPr>
        </p:nvSpPr>
        <p:spPr>
          <a:xfrm>
            <a:off x="1092195" y="341265"/>
            <a:ext cx="10007595" cy="561197"/>
          </a:xfrm>
        </p:spPr>
        <p:txBody>
          <a:bodyPr/>
          <a:lstStyle/>
          <a:p>
            <a:pPr lvl="0"/>
            <a:r>
              <a:rPr lang="fr-FR" sz="2400" dirty="0"/>
              <a:t>Préconisations</a:t>
            </a:r>
          </a:p>
        </p:txBody>
      </p:sp>
      <p:sp>
        <p:nvSpPr>
          <p:cNvPr id="3" name="Shape 812">
            <a:extLst>
              <a:ext uri="{FF2B5EF4-FFF2-40B4-BE49-F238E27FC236}">
                <a16:creationId xmlns:a16="http://schemas.microsoft.com/office/drawing/2014/main" id="{CDD06CEC-41B3-4470-8376-EC8B8B0F8187}"/>
              </a:ext>
            </a:extLst>
          </p:cNvPr>
          <p:cNvSpPr txBox="1">
            <a:spLocks noGrp="1"/>
          </p:cNvSpPr>
          <p:nvPr>
            <p:ph type="body" idx="1"/>
          </p:nvPr>
        </p:nvSpPr>
        <p:spPr>
          <a:xfrm>
            <a:off x="1092195" y="902462"/>
            <a:ext cx="10007595" cy="5025007"/>
          </a:xfrm>
        </p:spPr>
        <p:txBody>
          <a:bodyPr>
            <a:normAutofit fontScale="25000" lnSpcReduction="20000"/>
          </a:bodyPr>
          <a:lstStyle/>
          <a:p>
            <a:pPr lvl="0">
              <a:buNone/>
            </a:pPr>
            <a:r>
              <a:rPr lang="fr-FR" sz="7200" dirty="0"/>
              <a:t>Travailler les différentes désignations du nombre, en faisant des liens explicites</a:t>
            </a:r>
          </a:p>
          <a:p>
            <a:pPr>
              <a:buNone/>
            </a:pPr>
            <a:r>
              <a:rPr lang="fr-FR" sz="7200" dirty="0">
                <a:solidFill>
                  <a:srgbClr val="000000"/>
                </a:solidFill>
                <a:latin typeface="Arial"/>
                <a:cs typeface="Arial"/>
              </a:rPr>
              <a:t>-&gt; Réserver des moments spécifiques d’étude de la numération écrite pour </a:t>
            </a:r>
          </a:p>
          <a:p>
            <a:pPr>
              <a:buNone/>
            </a:pPr>
            <a:r>
              <a:rPr lang="fr-FR" sz="7200" dirty="0">
                <a:solidFill>
                  <a:srgbClr val="000000"/>
                </a:solidFill>
                <a:latin typeface="Arial"/>
                <a:cs typeface="Arial"/>
              </a:rPr>
              <a:t>comprendre la régularité du système de numération écrit (base 10), la position des </a:t>
            </a:r>
          </a:p>
          <a:p>
            <a:pPr>
              <a:buNone/>
            </a:pPr>
            <a:r>
              <a:rPr lang="fr-FR" sz="7200" dirty="0">
                <a:solidFill>
                  <a:srgbClr val="000000"/>
                </a:solidFill>
                <a:latin typeface="Arial"/>
                <a:cs typeface="Arial"/>
              </a:rPr>
              <a:t>unités et le rôle du 0.</a:t>
            </a:r>
          </a:p>
          <a:p>
            <a:pPr>
              <a:buNone/>
            </a:pPr>
            <a:r>
              <a:rPr lang="fr-FR" sz="7200" dirty="0">
                <a:solidFill>
                  <a:srgbClr val="000000"/>
                </a:solidFill>
                <a:latin typeface="Arial"/>
                <a:cs typeface="Arial"/>
              </a:rPr>
              <a:t>-&gt; Travailler les décompositions en unités selon la</a:t>
            </a:r>
          </a:p>
          <a:p>
            <a:pPr>
              <a:buNone/>
            </a:pPr>
            <a:r>
              <a:rPr lang="fr-FR" sz="7200" dirty="0">
                <a:solidFill>
                  <a:srgbClr val="000000"/>
                </a:solidFill>
                <a:latin typeface="Arial"/>
                <a:cs typeface="Arial"/>
              </a:rPr>
              <a:t> base 10 et la base 1000, afin de préparer la </a:t>
            </a:r>
          </a:p>
          <a:p>
            <a:pPr>
              <a:buNone/>
            </a:pPr>
            <a:r>
              <a:rPr lang="fr-FR" sz="7200" dirty="0">
                <a:solidFill>
                  <a:srgbClr val="000000"/>
                </a:solidFill>
                <a:latin typeface="Arial"/>
                <a:cs typeface="Arial"/>
              </a:rPr>
              <a:t>lecture et l’écriture de grands nombres.</a:t>
            </a:r>
          </a:p>
          <a:p>
            <a:pPr>
              <a:buNone/>
            </a:pPr>
            <a:r>
              <a:rPr lang="fr-FR" sz="7200" dirty="0">
                <a:solidFill>
                  <a:srgbClr val="000000"/>
                </a:solidFill>
                <a:latin typeface="Arial"/>
                <a:cs typeface="Arial"/>
              </a:rPr>
              <a:t>-&gt; Travailler les relations entre les unités dans </a:t>
            </a:r>
          </a:p>
          <a:p>
            <a:pPr>
              <a:buNone/>
            </a:pPr>
            <a:r>
              <a:rPr lang="fr-FR" sz="7200" dirty="0">
                <a:solidFill>
                  <a:srgbClr val="000000"/>
                </a:solidFill>
                <a:latin typeface="Arial"/>
                <a:cs typeface="Arial"/>
              </a:rPr>
              <a:t>différents contextes : quantités, mesures de </a:t>
            </a:r>
          </a:p>
          <a:p>
            <a:pPr>
              <a:buNone/>
            </a:pPr>
            <a:r>
              <a:rPr lang="fr-FR" sz="7200" dirty="0">
                <a:solidFill>
                  <a:srgbClr val="000000"/>
                </a:solidFill>
                <a:latin typeface="Arial"/>
                <a:cs typeface="Arial"/>
              </a:rPr>
              <a:t>grandeurs continues, droite graduée, calcul.</a:t>
            </a:r>
          </a:p>
          <a:p>
            <a:pPr>
              <a:buNone/>
            </a:pPr>
            <a:r>
              <a:rPr lang="fr-FR" sz="7200" dirty="0">
                <a:solidFill>
                  <a:srgbClr val="000000"/>
                </a:solidFill>
                <a:latin typeface="Arial"/>
                <a:cs typeface="Arial"/>
              </a:rPr>
              <a:t>-&gt; Maîtriser les relations entre certains nombres </a:t>
            </a:r>
          </a:p>
          <a:p>
            <a:pPr>
              <a:buNone/>
            </a:pPr>
            <a:r>
              <a:rPr lang="fr-FR" sz="7200" dirty="0">
                <a:solidFill>
                  <a:srgbClr val="000000"/>
                </a:solidFill>
                <a:latin typeface="Arial"/>
                <a:cs typeface="Arial"/>
              </a:rPr>
              <a:t>afin de développer la connaissance des ordres de </a:t>
            </a:r>
          </a:p>
          <a:p>
            <a:pPr>
              <a:buNone/>
            </a:pPr>
            <a:r>
              <a:rPr lang="fr-FR" sz="7200" dirty="0">
                <a:solidFill>
                  <a:srgbClr val="000000"/>
                </a:solidFill>
                <a:latin typeface="Arial"/>
                <a:cs typeface="Arial"/>
              </a:rPr>
              <a:t>grandeur (ex: cent-mille/million, mille/million/</a:t>
            </a:r>
          </a:p>
          <a:p>
            <a:pPr>
              <a:buNone/>
            </a:pPr>
            <a:r>
              <a:rPr lang="fr-FR" sz="7200" dirty="0">
                <a:solidFill>
                  <a:srgbClr val="000000"/>
                </a:solidFill>
                <a:latin typeface="Arial"/>
                <a:cs typeface="Arial"/>
              </a:rPr>
              <a:t>milliard …)</a:t>
            </a:r>
          </a:p>
          <a:p>
            <a:pPr lvl="0">
              <a:buNone/>
            </a:pPr>
            <a:endParaRPr lang="fr-FR" sz="5600" dirty="0"/>
          </a:p>
          <a:p>
            <a:pPr lvl="0">
              <a:buNone/>
            </a:pPr>
            <a:endParaRPr lang="fr-FR" dirty="0"/>
          </a:p>
          <a:p>
            <a:pPr lvl="0">
              <a:buNone/>
            </a:pPr>
            <a:endParaRPr lang="fr-FR" dirty="0"/>
          </a:p>
          <a:p>
            <a:pPr lvl="0">
              <a:buNone/>
            </a:pPr>
            <a:endParaRPr lang="fr-FR" dirty="0"/>
          </a:p>
          <a:p>
            <a:pPr lvl="0">
              <a:buNone/>
            </a:pPr>
            <a:endParaRPr lang="fr-FR" dirty="0"/>
          </a:p>
          <a:p>
            <a:pPr lvl="0">
              <a:buNone/>
            </a:pPr>
            <a:endParaRPr lang="fr-FR" dirty="0"/>
          </a:p>
          <a:p>
            <a:pPr lvl="0" algn="r">
              <a:buNone/>
            </a:pPr>
            <a:r>
              <a:rPr lang="fr-FR" sz="1067" dirty="0"/>
              <a:t>diapo source  : </a:t>
            </a:r>
            <a:r>
              <a:rPr lang="fr-FR" sz="1067" dirty="0" err="1"/>
              <a:t>F.Tempier</a:t>
            </a:r>
            <a:r>
              <a:rPr lang="fr-FR" sz="1067" dirty="0"/>
              <a:t> séminaire national ESEN , Poitiers, septembre 2017</a:t>
            </a:r>
          </a:p>
        </p:txBody>
      </p:sp>
      <p:sp>
        <p:nvSpPr>
          <p:cNvPr id="4" name="Shape 813">
            <a:extLst>
              <a:ext uri="{FF2B5EF4-FFF2-40B4-BE49-F238E27FC236}">
                <a16:creationId xmlns:a16="http://schemas.microsoft.com/office/drawing/2014/main" id="{C3313F30-43E5-4CB3-8DAA-6199D71BF07F}"/>
              </a:ext>
            </a:extLst>
          </p:cNvPr>
          <p:cNvSpPr txBox="1">
            <a:spLocks noGrp="1"/>
          </p:cNvSpPr>
          <p:nvPr>
            <p:ph type="title" idx="4294967295"/>
          </p:nvPr>
        </p:nvSpPr>
        <p:spPr>
          <a:xfrm>
            <a:off x="9055100" y="6027738"/>
            <a:ext cx="3136900" cy="560387"/>
          </a:xfrm>
        </p:spPr>
        <p:txBody>
          <a:bodyPr/>
          <a:lstStyle/>
          <a:p>
            <a:pPr lvl="0"/>
            <a:r>
              <a:rPr lang="fr-FR" sz="1867" i="1"/>
              <a:t>nombres</a:t>
            </a:r>
          </a:p>
        </p:txBody>
      </p:sp>
      <p:pic>
        <p:nvPicPr>
          <p:cNvPr id="5" name="Shape 814">
            <a:extLst>
              <a:ext uri="{FF2B5EF4-FFF2-40B4-BE49-F238E27FC236}">
                <a16:creationId xmlns:a16="http://schemas.microsoft.com/office/drawing/2014/main" id="{5EAE1A1F-0924-48F9-B337-7197FDD96BBC}"/>
              </a:ext>
            </a:extLst>
          </p:cNvPr>
          <p:cNvPicPr>
            <a:picLocks noChangeAspect="1"/>
          </p:cNvPicPr>
          <p:nvPr/>
        </p:nvPicPr>
        <p:blipFill>
          <a:blip r:embed="rId3">
            <a:alphaModFix/>
          </a:blip>
          <a:stretch>
            <a:fillRect/>
          </a:stretch>
        </p:blipFill>
        <p:spPr>
          <a:xfrm>
            <a:off x="6373090" y="1924092"/>
            <a:ext cx="5065931" cy="3700429"/>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CC5F0-7AD2-4128-B4B5-A83920192C8D}"/>
              </a:ext>
            </a:extLst>
          </p:cNvPr>
          <p:cNvSpPr>
            <a:spLocks noGrp="1"/>
          </p:cNvSpPr>
          <p:nvPr>
            <p:ph type="ctrTitle"/>
          </p:nvPr>
        </p:nvSpPr>
        <p:spPr>
          <a:xfrm>
            <a:off x="775855" y="2404534"/>
            <a:ext cx="9047018" cy="1646302"/>
          </a:xfrm>
        </p:spPr>
        <p:txBody>
          <a:bodyPr/>
          <a:lstStyle/>
          <a:p>
            <a:pPr algn="l"/>
            <a:r>
              <a:rPr lang="fr-FR" dirty="0"/>
              <a:t>La numération </a:t>
            </a:r>
            <a:br>
              <a:rPr lang="fr-FR" dirty="0"/>
            </a:br>
            <a:r>
              <a:rPr lang="fr-FR" dirty="0"/>
              <a:t>				des nombres décimaux</a:t>
            </a:r>
            <a:br>
              <a:rPr lang="fr-FR" dirty="0"/>
            </a:br>
            <a:endParaRPr lang="fr-FR" dirty="0"/>
          </a:p>
        </p:txBody>
      </p:sp>
      <p:sp>
        <p:nvSpPr>
          <p:cNvPr id="5" name="Espace réservé du numéro de diapositive 4">
            <a:extLst>
              <a:ext uri="{FF2B5EF4-FFF2-40B4-BE49-F238E27FC236}">
                <a16:creationId xmlns:a16="http://schemas.microsoft.com/office/drawing/2014/main" id="{C2C551CA-A636-4ED8-857F-65241491EB67}"/>
              </a:ext>
            </a:extLst>
          </p:cNvPr>
          <p:cNvSpPr>
            <a:spLocks noGrp="1"/>
          </p:cNvSpPr>
          <p:nvPr>
            <p:ph type="sldNum" sz="quarter" idx="12"/>
          </p:nvPr>
        </p:nvSpPr>
        <p:spPr/>
        <p:txBody>
          <a:bodyPr/>
          <a:lstStyle/>
          <a:p>
            <a:fld id="{69E57DC2-970A-4B3E-BB1C-7A09969E49DF}" type="slidenum">
              <a:rPr lang="en-US" smtClean="0"/>
              <a:pPr/>
              <a:t>63</a:t>
            </a:fld>
            <a:endParaRPr lang="en-US" dirty="0"/>
          </a:p>
        </p:txBody>
      </p:sp>
    </p:spTree>
    <p:extLst>
      <p:ext uri="{BB962C8B-B14F-4D97-AF65-F5344CB8AC3E}">
        <p14:creationId xmlns:p14="http://schemas.microsoft.com/office/powerpoint/2010/main" val="2208511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6593F-562F-4159-9A5C-2C7E5B1A0471}"/>
              </a:ext>
            </a:extLst>
          </p:cNvPr>
          <p:cNvSpPr>
            <a:spLocks noGrp="1"/>
          </p:cNvSpPr>
          <p:nvPr>
            <p:ph type="title"/>
          </p:nvPr>
        </p:nvSpPr>
        <p:spPr>
          <a:xfrm>
            <a:off x="677334" y="609600"/>
            <a:ext cx="8596668" cy="734291"/>
          </a:xfrm>
        </p:spPr>
        <p:txBody>
          <a:bodyPr>
            <a:normAutofit fontScale="90000"/>
          </a:bodyPr>
          <a:lstStyle/>
          <a:p>
            <a:r>
              <a:rPr lang="fr-FR" sz="2400" dirty="0"/>
              <a:t>Petit quiz pour faire le tour des difficultés (didactiques), sous forme de vrai/faux :</a:t>
            </a:r>
          </a:p>
        </p:txBody>
      </p:sp>
      <p:graphicFrame>
        <p:nvGraphicFramePr>
          <p:cNvPr id="6" name="Espace réservé du contenu 5">
            <a:extLst>
              <a:ext uri="{FF2B5EF4-FFF2-40B4-BE49-F238E27FC236}">
                <a16:creationId xmlns:a16="http://schemas.microsoft.com/office/drawing/2014/main" id="{AA010797-6E07-450F-81D9-23C5785238F6}"/>
              </a:ext>
            </a:extLst>
          </p:cNvPr>
          <p:cNvGraphicFramePr>
            <a:graphicFrameLocks noGrp="1"/>
          </p:cNvGraphicFramePr>
          <p:nvPr>
            <p:ph idx="1"/>
            <p:extLst>
              <p:ext uri="{D42A27DB-BD31-4B8C-83A1-F6EECF244321}">
                <p14:modId xmlns:p14="http://schemas.microsoft.com/office/powerpoint/2010/main" val="4230762186"/>
              </p:ext>
            </p:extLst>
          </p:nvPr>
        </p:nvGraphicFramePr>
        <p:xfrm>
          <a:off x="677863" y="1579417"/>
          <a:ext cx="8596312" cy="4827072"/>
        </p:xfrm>
        <a:graphic>
          <a:graphicData uri="http://schemas.openxmlformats.org/drawingml/2006/table">
            <a:tbl>
              <a:tblPr firstRow="1" firstCol="1" bandRow="1" bandCol="1">
                <a:tableStyleId>{5C22544A-7EE6-4342-B048-85BDC9FD1C3A}</a:tableStyleId>
              </a:tblPr>
              <a:tblGrid>
                <a:gridCol w="8596312">
                  <a:extLst>
                    <a:ext uri="{9D8B030D-6E8A-4147-A177-3AD203B41FA5}">
                      <a16:colId xmlns:a16="http://schemas.microsoft.com/office/drawing/2014/main" val="2981217598"/>
                    </a:ext>
                  </a:extLst>
                </a:gridCol>
              </a:tblGrid>
              <a:tr h="442315">
                <a:tc>
                  <a:txBody>
                    <a:bodyPr/>
                    <a:lstStyle/>
                    <a:p>
                      <a:pPr>
                        <a:spcAft>
                          <a:spcPts val="0"/>
                        </a:spcAft>
                      </a:pPr>
                      <a:r>
                        <a:rPr lang="fr-FR" sz="1600">
                          <a:solidFill>
                            <a:schemeClr val="tx1"/>
                          </a:solidFill>
                          <a:effectLst/>
                        </a:rPr>
                        <a:t>1. Entre 17 et 18, on ne peut écrire aucun nombre</a:t>
                      </a:r>
                      <a:endParaRPr lang="fr-FR" sz="1600">
                        <a:solidFill>
                          <a:schemeClr val="tx1"/>
                        </a:solidFill>
                        <a:effectLst/>
                        <a:latin typeface="Times New Roman" panose="02020603050405020304" pitchFamily="18" charset="0"/>
                        <a:ea typeface="Cambria" panose="02040503050406030204" pitchFamily="18" charset="0"/>
                      </a:endParaRPr>
                    </a:p>
                  </a:txBody>
                  <a:tcPr marL="59743" marR="59743" marT="0" marB="0" anchor="ctr"/>
                </a:tc>
                <a:extLst>
                  <a:ext uri="{0D108BD9-81ED-4DB2-BD59-A6C34878D82A}">
                    <a16:rowId xmlns:a16="http://schemas.microsoft.com/office/drawing/2014/main" val="2507494815"/>
                  </a:ext>
                </a:extLst>
              </a:tr>
              <a:tr h="442315">
                <a:tc>
                  <a:txBody>
                    <a:bodyPr/>
                    <a:lstStyle/>
                    <a:p>
                      <a:pPr>
                        <a:spcAft>
                          <a:spcPts val="0"/>
                        </a:spcAft>
                      </a:pPr>
                      <a:r>
                        <a:rPr lang="fr-FR" sz="1600">
                          <a:solidFill>
                            <a:schemeClr val="tx1"/>
                          </a:solidFill>
                          <a:effectLst/>
                        </a:rPr>
                        <a:t>2. Le produit de 2 nombres est toujours supérieur à chaque facteur du produit</a:t>
                      </a:r>
                      <a:endParaRPr lang="fr-FR" sz="1600">
                        <a:solidFill>
                          <a:schemeClr val="tx1"/>
                        </a:solidFill>
                        <a:effectLst/>
                        <a:latin typeface="Times New Roman" panose="02020603050405020304" pitchFamily="18" charset="0"/>
                        <a:ea typeface="Cambria" panose="02040503050406030204" pitchFamily="18" charset="0"/>
                      </a:endParaRPr>
                    </a:p>
                  </a:txBody>
                  <a:tcPr marL="59743" marR="59743" marT="0" marB="0" anchor="ctr"/>
                </a:tc>
                <a:extLst>
                  <a:ext uri="{0D108BD9-81ED-4DB2-BD59-A6C34878D82A}">
                    <a16:rowId xmlns:a16="http://schemas.microsoft.com/office/drawing/2014/main" val="2297609416"/>
                  </a:ext>
                </a:extLst>
              </a:tr>
              <a:tr h="442315">
                <a:tc>
                  <a:txBody>
                    <a:bodyPr/>
                    <a:lstStyle/>
                    <a:p>
                      <a:pPr>
                        <a:spcAft>
                          <a:spcPts val="0"/>
                        </a:spcAft>
                      </a:pPr>
                      <a:r>
                        <a:rPr lang="fr-FR" sz="1600">
                          <a:solidFill>
                            <a:schemeClr val="tx1"/>
                          </a:solidFill>
                          <a:effectLst/>
                        </a:rPr>
                        <a:t>3. Multiplier un nombre par 10, 100, 1000, c'est écrire 0, 00, 000 à la droite du nombre</a:t>
                      </a:r>
                      <a:endParaRPr lang="fr-FR" sz="1600">
                        <a:solidFill>
                          <a:schemeClr val="tx1"/>
                        </a:solidFill>
                        <a:effectLst/>
                        <a:latin typeface="Times New Roman" panose="02020603050405020304" pitchFamily="18" charset="0"/>
                        <a:ea typeface="Cambria" panose="02040503050406030204" pitchFamily="18" charset="0"/>
                      </a:endParaRPr>
                    </a:p>
                  </a:txBody>
                  <a:tcPr marL="59743" marR="59743" marT="0" marB="0" anchor="ctr"/>
                </a:tc>
                <a:extLst>
                  <a:ext uri="{0D108BD9-81ED-4DB2-BD59-A6C34878D82A}">
                    <a16:rowId xmlns:a16="http://schemas.microsoft.com/office/drawing/2014/main" val="147937737"/>
                  </a:ext>
                </a:extLst>
              </a:tr>
              <a:tr h="442315">
                <a:tc>
                  <a:txBody>
                    <a:bodyPr/>
                    <a:lstStyle/>
                    <a:p>
                      <a:pPr>
                        <a:spcAft>
                          <a:spcPts val="0"/>
                        </a:spcAft>
                      </a:pPr>
                      <a:r>
                        <a:rPr lang="fr-FR" sz="1600">
                          <a:solidFill>
                            <a:schemeClr val="tx1"/>
                          </a:solidFill>
                          <a:effectLst/>
                        </a:rPr>
                        <a:t>4. Plus l'écriture d'un nombre est longue, plus sa valeur est grande</a:t>
                      </a:r>
                      <a:endParaRPr lang="fr-FR" sz="1600">
                        <a:solidFill>
                          <a:schemeClr val="tx1"/>
                        </a:solidFill>
                        <a:effectLst/>
                        <a:latin typeface="Times New Roman" panose="02020603050405020304" pitchFamily="18" charset="0"/>
                        <a:ea typeface="Cambria" panose="02040503050406030204" pitchFamily="18" charset="0"/>
                      </a:endParaRPr>
                    </a:p>
                  </a:txBody>
                  <a:tcPr marL="59743" marR="59743" marT="0" marB="0" anchor="ctr"/>
                </a:tc>
                <a:extLst>
                  <a:ext uri="{0D108BD9-81ED-4DB2-BD59-A6C34878D82A}">
                    <a16:rowId xmlns:a16="http://schemas.microsoft.com/office/drawing/2014/main" val="439104424"/>
                  </a:ext>
                </a:extLst>
              </a:tr>
              <a:tr h="442315">
                <a:tc>
                  <a:txBody>
                    <a:bodyPr/>
                    <a:lstStyle/>
                    <a:p>
                      <a:pPr>
                        <a:spcAft>
                          <a:spcPts val="0"/>
                        </a:spcAft>
                      </a:pPr>
                      <a:endParaRPr lang="fr-FR" sz="1600" dirty="0">
                        <a:solidFill>
                          <a:schemeClr val="tx1"/>
                        </a:solidFill>
                        <a:effectLst/>
                        <a:latin typeface="Times New Roman" panose="02020603050405020304" pitchFamily="18" charset="0"/>
                        <a:ea typeface="Cambria" panose="02040503050406030204" pitchFamily="18" charset="0"/>
                      </a:endParaRPr>
                    </a:p>
                  </a:txBody>
                  <a:tcPr marL="59743" marR="59743" marT="0" marB="0" anchor="ctr"/>
                </a:tc>
                <a:extLst>
                  <a:ext uri="{0D108BD9-81ED-4DB2-BD59-A6C34878D82A}">
                    <a16:rowId xmlns:a16="http://schemas.microsoft.com/office/drawing/2014/main" val="2494212770"/>
                  </a:ext>
                </a:extLst>
              </a:tr>
              <a:tr h="442315">
                <a:tc>
                  <a:txBody>
                    <a:bodyPr/>
                    <a:lstStyle/>
                    <a:p>
                      <a:pPr>
                        <a:spcAft>
                          <a:spcPts val="0"/>
                        </a:spcAft>
                      </a:pPr>
                      <a:r>
                        <a:rPr lang="fr-FR" sz="1600" dirty="0">
                          <a:solidFill>
                            <a:schemeClr val="tx1"/>
                          </a:solidFill>
                          <a:effectLst/>
                        </a:rPr>
                        <a:t>5. Un nombre décimal est le résultat du "collage" de 2 entiers</a:t>
                      </a:r>
                      <a:endParaRPr lang="fr-FR" sz="1600" dirty="0">
                        <a:solidFill>
                          <a:schemeClr val="tx1"/>
                        </a:solidFill>
                        <a:effectLst/>
                        <a:latin typeface="Times New Roman" panose="02020603050405020304" pitchFamily="18" charset="0"/>
                        <a:ea typeface="Cambria" panose="02040503050406030204" pitchFamily="18" charset="0"/>
                      </a:endParaRPr>
                    </a:p>
                  </a:txBody>
                  <a:tcPr marL="59743" marR="59743" marT="0" marB="0" anchor="ctr"/>
                </a:tc>
                <a:extLst>
                  <a:ext uri="{0D108BD9-81ED-4DB2-BD59-A6C34878D82A}">
                    <a16:rowId xmlns:a16="http://schemas.microsoft.com/office/drawing/2014/main" val="2079236843"/>
                  </a:ext>
                </a:extLst>
              </a:tr>
              <a:tr h="442315">
                <a:tc>
                  <a:txBody>
                    <a:bodyPr/>
                    <a:lstStyle/>
                    <a:p>
                      <a:pPr>
                        <a:spcAft>
                          <a:spcPts val="0"/>
                        </a:spcAft>
                      </a:pPr>
                      <a:r>
                        <a:rPr lang="fr-FR" sz="1600" dirty="0">
                          <a:solidFill>
                            <a:schemeClr val="tx1"/>
                          </a:solidFill>
                          <a:effectLst/>
                        </a:rPr>
                        <a:t>6. Un décimal est un entier dans lequel on change d'unité (3,25 m c'est 3m25 cm)</a:t>
                      </a:r>
                      <a:endParaRPr lang="fr-FR" sz="1600" dirty="0">
                        <a:solidFill>
                          <a:schemeClr val="tx1"/>
                        </a:solidFill>
                        <a:effectLst/>
                        <a:latin typeface="Times New Roman" panose="02020603050405020304" pitchFamily="18" charset="0"/>
                        <a:ea typeface="Cambria" panose="02040503050406030204" pitchFamily="18" charset="0"/>
                      </a:endParaRPr>
                    </a:p>
                  </a:txBody>
                  <a:tcPr marL="59743" marR="59743" marT="0" marB="0" anchor="ctr"/>
                </a:tc>
                <a:extLst>
                  <a:ext uri="{0D108BD9-81ED-4DB2-BD59-A6C34878D82A}">
                    <a16:rowId xmlns:a16="http://schemas.microsoft.com/office/drawing/2014/main" val="1327384293"/>
                  </a:ext>
                </a:extLst>
              </a:tr>
              <a:tr h="442315">
                <a:tc>
                  <a:txBody>
                    <a:bodyPr/>
                    <a:lstStyle/>
                    <a:p>
                      <a:pPr>
                        <a:spcAft>
                          <a:spcPts val="0"/>
                        </a:spcAft>
                      </a:pPr>
                      <a:r>
                        <a:rPr lang="fr-FR" sz="1600" dirty="0">
                          <a:solidFill>
                            <a:schemeClr val="tx1"/>
                          </a:solidFill>
                          <a:effectLst/>
                        </a:rPr>
                        <a:t>7. Un nombre entier est un nombre décimal</a:t>
                      </a:r>
                      <a:endParaRPr lang="fr-FR" sz="1600" dirty="0">
                        <a:solidFill>
                          <a:schemeClr val="tx1"/>
                        </a:solidFill>
                        <a:effectLst/>
                        <a:latin typeface="Times New Roman" panose="02020603050405020304" pitchFamily="18" charset="0"/>
                        <a:ea typeface="Cambria" panose="02040503050406030204" pitchFamily="18" charset="0"/>
                      </a:endParaRPr>
                    </a:p>
                  </a:txBody>
                  <a:tcPr marL="59743" marR="59743" marT="0" marB="0" anchor="ctr"/>
                </a:tc>
                <a:extLst>
                  <a:ext uri="{0D108BD9-81ED-4DB2-BD59-A6C34878D82A}">
                    <a16:rowId xmlns:a16="http://schemas.microsoft.com/office/drawing/2014/main" val="4223061364"/>
                  </a:ext>
                </a:extLst>
              </a:tr>
              <a:tr h="442315">
                <a:tc>
                  <a:txBody>
                    <a:bodyPr/>
                    <a:lstStyle/>
                    <a:p>
                      <a:pPr>
                        <a:spcAft>
                          <a:spcPts val="0"/>
                        </a:spcAft>
                      </a:pPr>
                      <a:r>
                        <a:rPr lang="fr-FR" sz="1600" dirty="0">
                          <a:solidFill>
                            <a:schemeClr val="tx1"/>
                          </a:solidFill>
                          <a:effectLst/>
                        </a:rPr>
                        <a:t>8. Entre 17,25 et 17,26 on peut écrire une infinité de nombres</a:t>
                      </a:r>
                      <a:endParaRPr lang="fr-FR" sz="1600" dirty="0">
                        <a:solidFill>
                          <a:schemeClr val="tx1"/>
                        </a:solidFill>
                        <a:effectLst/>
                        <a:latin typeface="Times New Roman" panose="02020603050405020304" pitchFamily="18" charset="0"/>
                        <a:ea typeface="Cambria" panose="02040503050406030204" pitchFamily="18" charset="0"/>
                      </a:endParaRPr>
                    </a:p>
                  </a:txBody>
                  <a:tcPr marL="59743" marR="59743" marT="0" marB="0" anchor="ctr"/>
                </a:tc>
                <a:extLst>
                  <a:ext uri="{0D108BD9-81ED-4DB2-BD59-A6C34878D82A}">
                    <a16:rowId xmlns:a16="http://schemas.microsoft.com/office/drawing/2014/main" val="1061295762"/>
                  </a:ext>
                </a:extLst>
              </a:tr>
              <a:tr h="846237">
                <a:tc>
                  <a:txBody>
                    <a:bodyPr/>
                    <a:lstStyle/>
                    <a:p>
                      <a:pPr>
                        <a:spcAft>
                          <a:spcPts val="0"/>
                        </a:spcAft>
                      </a:pPr>
                      <a:r>
                        <a:rPr lang="fr-FR" sz="1600" dirty="0">
                          <a:solidFill>
                            <a:schemeClr val="tx1"/>
                          </a:solidFill>
                          <a:effectLst/>
                        </a:rPr>
                        <a:t>9. Pour comparer deux décimaux, on complète la partie décimale avec des zéros jusqu'à ce que les deux nombres aient autant de chiffres derrière la virgule.</a:t>
                      </a:r>
                      <a:endParaRPr lang="fr-FR" sz="1600" dirty="0">
                        <a:solidFill>
                          <a:schemeClr val="tx1"/>
                        </a:solidFill>
                        <a:effectLst/>
                        <a:latin typeface="Times New Roman" panose="02020603050405020304" pitchFamily="18" charset="0"/>
                        <a:ea typeface="Cambria" panose="02040503050406030204" pitchFamily="18" charset="0"/>
                      </a:endParaRPr>
                    </a:p>
                  </a:txBody>
                  <a:tcPr marL="59743" marR="59743" marT="0" marB="0" anchor="ctr"/>
                </a:tc>
                <a:extLst>
                  <a:ext uri="{0D108BD9-81ED-4DB2-BD59-A6C34878D82A}">
                    <a16:rowId xmlns:a16="http://schemas.microsoft.com/office/drawing/2014/main" val="2028474539"/>
                  </a:ext>
                </a:extLst>
              </a:tr>
            </a:tbl>
          </a:graphicData>
        </a:graphic>
      </p:graphicFrame>
      <p:sp>
        <p:nvSpPr>
          <p:cNvPr id="5" name="Espace réservé du numéro de diapositive 4">
            <a:extLst>
              <a:ext uri="{FF2B5EF4-FFF2-40B4-BE49-F238E27FC236}">
                <a16:creationId xmlns:a16="http://schemas.microsoft.com/office/drawing/2014/main" id="{B58CD1B2-B30C-4995-9901-180BDD2B50AC}"/>
              </a:ext>
            </a:extLst>
          </p:cNvPr>
          <p:cNvSpPr>
            <a:spLocks noGrp="1"/>
          </p:cNvSpPr>
          <p:nvPr>
            <p:ph type="sldNum" sz="quarter" idx="12"/>
          </p:nvPr>
        </p:nvSpPr>
        <p:spPr/>
        <p:txBody>
          <a:bodyPr/>
          <a:lstStyle/>
          <a:p>
            <a:fld id="{69E57DC2-970A-4B3E-BB1C-7A09969E49DF}" type="slidenum">
              <a:rPr lang="en-US" smtClean="0"/>
              <a:t>64</a:t>
            </a:fld>
            <a:endParaRPr lang="en-US" dirty="0"/>
          </a:p>
        </p:txBody>
      </p:sp>
    </p:spTree>
    <p:extLst>
      <p:ext uri="{BB962C8B-B14F-4D97-AF65-F5344CB8AC3E}">
        <p14:creationId xmlns:p14="http://schemas.microsoft.com/office/powerpoint/2010/main" val="36549571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30A09-DB19-4AF8-81C2-2851E289DE66}"/>
              </a:ext>
            </a:extLst>
          </p:cNvPr>
          <p:cNvSpPr>
            <a:spLocks noGrp="1"/>
          </p:cNvSpPr>
          <p:nvPr>
            <p:ph type="title"/>
          </p:nvPr>
        </p:nvSpPr>
        <p:spPr/>
        <p:txBody>
          <a:bodyPr>
            <a:normAutofit/>
          </a:bodyPr>
          <a:lstStyle/>
          <a:p>
            <a:r>
              <a:rPr lang="fr-FR" sz="2400" dirty="0"/>
              <a:t>Quelles sont les ruptures entre nombres entiers et nombres décimaux ?</a:t>
            </a:r>
          </a:p>
        </p:txBody>
      </p:sp>
      <p:sp>
        <p:nvSpPr>
          <p:cNvPr id="3" name="Espace réservé du contenu 2">
            <a:extLst>
              <a:ext uri="{FF2B5EF4-FFF2-40B4-BE49-F238E27FC236}">
                <a16:creationId xmlns:a16="http://schemas.microsoft.com/office/drawing/2014/main" id="{52ED83F3-261C-4717-A9B8-C28387EBDF1C}"/>
              </a:ext>
            </a:extLst>
          </p:cNvPr>
          <p:cNvSpPr>
            <a:spLocks noGrp="1"/>
          </p:cNvSpPr>
          <p:nvPr>
            <p:ph idx="1"/>
          </p:nvPr>
        </p:nvSpPr>
        <p:spPr/>
        <p:txBody>
          <a:bodyPr/>
          <a:lstStyle/>
          <a:p>
            <a:pPr marL="0" indent="0">
              <a:buNone/>
            </a:pPr>
            <a:r>
              <a:rPr lang="fr-FR" dirty="0"/>
              <a:t>Fondamentalement, une : </a:t>
            </a:r>
          </a:p>
          <a:p>
            <a:pPr marL="0" indent="0">
              <a:buNone/>
            </a:pPr>
            <a:r>
              <a:rPr lang="fr-FR" sz="2400" dirty="0"/>
              <a:t>L’ensemble des nombres entiers est </a:t>
            </a:r>
            <a:r>
              <a:rPr lang="fr-FR" sz="2400" b="1" dirty="0"/>
              <a:t>discret</a:t>
            </a:r>
            <a:r>
              <a:rPr lang="fr-FR" sz="2400" dirty="0"/>
              <a:t>, alors que celui des nombres décimaux est </a:t>
            </a:r>
            <a:r>
              <a:rPr lang="fr-FR" sz="2400" b="1" dirty="0"/>
              <a:t>continu.</a:t>
            </a:r>
          </a:p>
          <a:p>
            <a:pPr marL="0" indent="0">
              <a:buNone/>
            </a:pPr>
            <a:endParaRPr lang="fr-FR" sz="2400" b="1" dirty="0"/>
          </a:p>
          <a:p>
            <a:pPr marL="0" indent="0">
              <a:buNone/>
            </a:pPr>
            <a:endParaRPr lang="fr-FR" sz="2400" dirty="0"/>
          </a:p>
        </p:txBody>
      </p:sp>
      <p:sp>
        <p:nvSpPr>
          <p:cNvPr id="4" name="Espace réservé du pied de page 3">
            <a:extLst>
              <a:ext uri="{FF2B5EF4-FFF2-40B4-BE49-F238E27FC236}">
                <a16:creationId xmlns:a16="http://schemas.microsoft.com/office/drawing/2014/main" id="{6FB401C6-FF22-4AB2-8879-692628729A12}"/>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8A73483C-861C-4D2A-BE17-18BCB4028D4F}"/>
              </a:ext>
            </a:extLst>
          </p:cNvPr>
          <p:cNvSpPr>
            <a:spLocks noGrp="1"/>
          </p:cNvSpPr>
          <p:nvPr>
            <p:ph type="sldNum" sz="quarter" idx="12"/>
          </p:nvPr>
        </p:nvSpPr>
        <p:spPr/>
        <p:txBody>
          <a:bodyPr/>
          <a:lstStyle/>
          <a:p>
            <a:fld id="{69E57DC2-970A-4B3E-BB1C-7A09969E49DF}" type="slidenum">
              <a:rPr lang="en-US" smtClean="0"/>
              <a:t>65</a:t>
            </a:fld>
            <a:endParaRPr lang="en-US" dirty="0"/>
          </a:p>
        </p:txBody>
      </p:sp>
    </p:spTree>
    <p:extLst>
      <p:ext uri="{BB962C8B-B14F-4D97-AF65-F5344CB8AC3E}">
        <p14:creationId xmlns:p14="http://schemas.microsoft.com/office/powerpoint/2010/main" val="400221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19">
            <a:extLst>
              <a:ext uri="{FF2B5EF4-FFF2-40B4-BE49-F238E27FC236}">
                <a16:creationId xmlns:a16="http://schemas.microsoft.com/office/drawing/2014/main" id="{730DF270-8859-4E81-9162-815C0EB06B36}"/>
              </a:ext>
            </a:extLst>
          </p:cNvPr>
          <p:cNvSpPr txBox="1">
            <a:spLocks noGrp="1"/>
          </p:cNvSpPr>
          <p:nvPr>
            <p:ph type="title"/>
          </p:nvPr>
        </p:nvSpPr>
        <p:spPr>
          <a:xfrm>
            <a:off x="1029297" y="708135"/>
            <a:ext cx="10007595" cy="696796"/>
          </a:xfrm>
        </p:spPr>
        <p:txBody>
          <a:bodyPr/>
          <a:lstStyle/>
          <a:p>
            <a:pPr lvl="0"/>
            <a:r>
              <a:rPr lang="fr-FR" sz="3200"/>
              <a:t>de fausses ruptures…..et de vraies continuités</a:t>
            </a:r>
          </a:p>
        </p:txBody>
      </p:sp>
      <p:sp>
        <p:nvSpPr>
          <p:cNvPr id="3" name="Shape 820">
            <a:extLst>
              <a:ext uri="{FF2B5EF4-FFF2-40B4-BE49-F238E27FC236}">
                <a16:creationId xmlns:a16="http://schemas.microsoft.com/office/drawing/2014/main" id="{DAF178DF-AB4A-4C5C-A508-8FC98426D0C5}"/>
              </a:ext>
            </a:extLst>
          </p:cNvPr>
          <p:cNvSpPr txBox="1">
            <a:spLocks noGrp="1"/>
          </p:cNvSpPr>
          <p:nvPr>
            <p:ph type="body" idx="1"/>
          </p:nvPr>
        </p:nvSpPr>
        <p:spPr>
          <a:xfrm>
            <a:off x="1092195" y="1256801"/>
            <a:ext cx="10007595" cy="4622804"/>
          </a:xfrm>
        </p:spPr>
        <p:txBody>
          <a:bodyPr/>
          <a:lstStyle/>
          <a:p>
            <a:pPr lvl="0">
              <a:lnSpc>
                <a:spcPct val="100000"/>
              </a:lnSpc>
              <a:buNone/>
            </a:pPr>
            <a:r>
              <a:rPr lang="fr-FR"/>
              <a:t>La multiplication ou la division d‘un nombre entier ou d’un nombre non entier par une puissance de dix correspond toujours à un changement d’unités de numération.</a:t>
            </a:r>
          </a:p>
          <a:p>
            <a:pPr>
              <a:buNone/>
            </a:pPr>
            <a:r>
              <a:rPr lang="fr-FR"/>
              <a:t>Exemples : 5C2D3U multiplié par 100, c’est : 5DM2M3C</a:t>
            </a:r>
          </a:p>
          <a:p>
            <a:pPr>
              <a:buNone/>
            </a:pPr>
            <a:r>
              <a:rPr lang="fr-FR"/>
              <a:t>de même : 3D4d5c divisé par 10 , c’est : 3U4c5m </a:t>
            </a:r>
          </a:p>
          <a:p>
            <a:pPr lvl="0">
              <a:buNone/>
            </a:pPr>
            <a:r>
              <a:rPr lang="fr-FR"/>
              <a:t>On s’appuie sur  : </a:t>
            </a:r>
          </a:p>
          <a:p>
            <a:pPr lvl="0">
              <a:buNone/>
            </a:pPr>
            <a:endParaRPr lang="fr-FR"/>
          </a:p>
          <a:p>
            <a:pPr lvl="0">
              <a:buNone/>
            </a:pPr>
            <a:endParaRPr lang="fr-FR"/>
          </a:p>
        </p:txBody>
      </p:sp>
      <p:sp>
        <p:nvSpPr>
          <p:cNvPr id="4" name="Shape 821">
            <a:extLst>
              <a:ext uri="{FF2B5EF4-FFF2-40B4-BE49-F238E27FC236}">
                <a16:creationId xmlns:a16="http://schemas.microsoft.com/office/drawing/2014/main" id="{DFE26A8D-24E5-40D0-9ECA-76556D5231F4}"/>
              </a:ext>
            </a:extLst>
          </p:cNvPr>
          <p:cNvSpPr txBox="1">
            <a:spLocks noGrp="1"/>
          </p:cNvSpPr>
          <p:nvPr>
            <p:ph type="title" idx="4294967295"/>
          </p:nvPr>
        </p:nvSpPr>
        <p:spPr>
          <a:xfrm>
            <a:off x="9055100" y="6027738"/>
            <a:ext cx="3136900" cy="560387"/>
          </a:xfrm>
        </p:spPr>
        <p:txBody>
          <a:bodyPr>
            <a:normAutofit/>
          </a:bodyPr>
          <a:lstStyle/>
          <a:p>
            <a:pPr lvl="0"/>
            <a:r>
              <a:rPr lang="fr-FR" sz="1867" i="1"/>
              <a:t>                               nombres</a:t>
            </a:r>
          </a:p>
        </p:txBody>
      </p:sp>
      <p:graphicFrame>
        <p:nvGraphicFramePr>
          <p:cNvPr id="5" name="Shape 822">
            <a:extLst>
              <a:ext uri="{FF2B5EF4-FFF2-40B4-BE49-F238E27FC236}">
                <a16:creationId xmlns:a16="http://schemas.microsoft.com/office/drawing/2014/main" id="{9EB09F0F-D347-4BA3-AC76-F1F8E33BE574}"/>
              </a:ext>
            </a:extLst>
          </p:cNvPr>
          <p:cNvGraphicFramePr>
            <a:graphicFrameLocks noGrp="1"/>
          </p:cNvGraphicFramePr>
          <p:nvPr>
            <p:extLst>
              <p:ext uri="{D42A27DB-BD31-4B8C-83A1-F6EECF244321}">
                <p14:modId xmlns:p14="http://schemas.microsoft.com/office/powerpoint/2010/main" val="27597005"/>
              </p:ext>
            </p:extLst>
          </p:nvPr>
        </p:nvGraphicFramePr>
        <p:xfrm>
          <a:off x="908462" y="4034980"/>
          <a:ext cx="10752614" cy="1483314"/>
        </p:xfrm>
        <a:graphic>
          <a:graphicData uri="http://schemas.openxmlformats.org/drawingml/2006/table">
            <a:tbl>
              <a:tblPr>
                <a:effectLst/>
              </a:tblPr>
              <a:tblGrid>
                <a:gridCol w="1086063">
                  <a:extLst>
                    <a:ext uri="{9D8B030D-6E8A-4147-A177-3AD203B41FA5}">
                      <a16:colId xmlns:a16="http://schemas.microsoft.com/office/drawing/2014/main" val="3165917802"/>
                    </a:ext>
                  </a:extLst>
                </a:gridCol>
                <a:gridCol w="1064471">
                  <a:extLst>
                    <a:ext uri="{9D8B030D-6E8A-4147-A177-3AD203B41FA5}">
                      <a16:colId xmlns:a16="http://schemas.microsoft.com/office/drawing/2014/main" val="3407703504"/>
                    </a:ext>
                  </a:extLst>
                </a:gridCol>
                <a:gridCol w="1075260">
                  <a:extLst>
                    <a:ext uri="{9D8B030D-6E8A-4147-A177-3AD203B41FA5}">
                      <a16:colId xmlns:a16="http://schemas.microsoft.com/office/drawing/2014/main" val="4040330270"/>
                    </a:ext>
                  </a:extLst>
                </a:gridCol>
                <a:gridCol w="1075260">
                  <a:extLst>
                    <a:ext uri="{9D8B030D-6E8A-4147-A177-3AD203B41FA5}">
                      <a16:colId xmlns:a16="http://schemas.microsoft.com/office/drawing/2014/main" val="2631104351"/>
                    </a:ext>
                  </a:extLst>
                </a:gridCol>
                <a:gridCol w="1075260">
                  <a:extLst>
                    <a:ext uri="{9D8B030D-6E8A-4147-A177-3AD203B41FA5}">
                      <a16:colId xmlns:a16="http://schemas.microsoft.com/office/drawing/2014/main" val="3503648424"/>
                    </a:ext>
                  </a:extLst>
                </a:gridCol>
                <a:gridCol w="1075260">
                  <a:extLst>
                    <a:ext uri="{9D8B030D-6E8A-4147-A177-3AD203B41FA5}">
                      <a16:colId xmlns:a16="http://schemas.microsoft.com/office/drawing/2014/main" val="2119196238"/>
                    </a:ext>
                  </a:extLst>
                </a:gridCol>
                <a:gridCol w="1075260">
                  <a:extLst>
                    <a:ext uri="{9D8B030D-6E8A-4147-A177-3AD203B41FA5}">
                      <a16:colId xmlns:a16="http://schemas.microsoft.com/office/drawing/2014/main" val="1467501829"/>
                    </a:ext>
                  </a:extLst>
                </a:gridCol>
                <a:gridCol w="1075260">
                  <a:extLst>
                    <a:ext uri="{9D8B030D-6E8A-4147-A177-3AD203B41FA5}">
                      <a16:colId xmlns:a16="http://schemas.microsoft.com/office/drawing/2014/main" val="3412398770"/>
                    </a:ext>
                  </a:extLst>
                </a:gridCol>
                <a:gridCol w="1075260">
                  <a:extLst>
                    <a:ext uri="{9D8B030D-6E8A-4147-A177-3AD203B41FA5}">
                      <a16:colId xmlns:a16="http://schemas.microsoft.com/office/drawing/2014/main" val="4053392002"/>
                    </a:ext>
                  </a:extLst>
                </a:gridCol>
                <a:gridCol w="1075260">
                  <a:extLst>
                    <a:ext uri="{9D8B030D-6E8A-4147-A177-3AD203B41FA5}">
                      <a16:colId xmlns:a16="http://schemas.microsoft.com/office/drawing/2014/main" val="358362420"/>
                    </a:ext>
                  </a:extLst>
                </a:gridCol>
              </a:tblGrid>
              <a:tr h="508004">
                <a:tc>
                  <a:txBody>
                    <a:bodyPr/>
                    <a:lstStyle/>
                    <a:p>
                      <a:pPr lvl="0">
                        <a:spcBef>
                          <a:spcPts val="0"/>
                        </a:spcBef>
                        <a:buNone/>
                      </a:pPr>
                      <a:r>
                        <a:rPr lang="fr-FR" sz="1300"/>
                        <a:t>1 000 000</a:t>
                      </a:r>
                    </a:p>
                  </a:txBody>
                  <a:tcPr marL="121895" marR="121895" marT="121895" marB="121895"/>
                </a:tc>
                <a:tc>
                  <a:txBody>
                    <a:bodyPr/>
                    <a:lstStyle/>
                    <a:p>
                      <a:pPr lvl="0">
                        <a:spcBef>
                          <a:spcPts val="0"/>
                        </a:spcBef>
                        <a:buNone/>
                      </a:pPr>
                      <a:r>
                        <a:rPr lang="fr-FR" sz="1300"/>
                        <a:t>100 000 </a:t>
                      </a:r>
                    </a:p>
                  </a:txBody>
                  <a:tcPr marL="121895" marR="121895" marT="121895" marB="121895"/>
                </a:tc>
                <a:tc>
                  <a:txBody>
                    <a:bodyPr/>
                    <a:lstStyle/>
                    <a:p>
                      <a:pPr lvl="0">
                        <a:spcBef>
                          <a:spcPts val="0"/>
                        </a:spcBef>
                        <a:buNone/>
                      </a:pPr>
                      <a:r>
                        <a:rPr lang="fr-FR" sz="1300"/>
                        <a:t>10 000 </a:t>
                      </a:r>
                    </a:p>
                  </a:txBody>
                  <a:tcPr marL="121895" marR="121895" marT="121895" marB="121895"/>
                </a:tc>
                <a:tc>
                  <a:txBody>
                    <a:bodyPr/>
                    <a:lstStyle/>
                    <a:p>
                      <a:pPr lvl="0">
                        <a:spcBef>
                          <a:spcPts val="0"/>
                        </a:spcBef>
                        <a:buNone/>
                      </a:pPr>
                      <a:r>
                        <a:rPr lang="fr-FR" sz="1300"/>
                        <a:t>1 000</a:t>
                      </a:r>
                    </a:p>
                  </a:txBody>
                  <a:tcPr marL="121895" marR="121895" marT="121895" marB="121895"/>
                </a:tc>
                <a:tc>
                  <a:txBody>
                    <a:bodyPr/>
                    <a:lstStyle/>
                    <a:p>
                      <a:pPr lvl="0">
                        <a:spcBef>
                          <a:spcPts val="0"/>
                        </a:spcBef>
                        <a:buNone/>
                      </a:pPr>
                      <a:r>
                        <a:rPr lang="fr-FR" sz="1300"/>
                        <a:t>100</a:t>
                      </a:r>
                    </a:p>
                  </a:txBody>
                  <a:tcPr marL="121895" marR="121895" marT="121895" marB="121895"/>
                </a:tc>
                <a:tc>
                  <a:txBody>
                    <a:bodyPr/>
                    <a:lstStyle/>
                    <a:p>
                      <a:pPr lvl="0">
                        <a:spcBef>
                          <a:spcPts val="0"/>
                        </a:spcBef>
                        <a:buNone/>
                      </a:pPr>
                      <a:r>
                        <a:rPr lang="fr-FR" sz="1300"/>
                        <a:t>10 </a:t>
                      </a:r>
                    </a:p>
                  </a:txBody>
                  <a:tcPr marL="121895" marR="121895" marT="121895" marB="121895"/>
                </a:tc>
                <a:tc>
                  <a:txBody>
                    <a:bodyPr/>
                    <a:lstStyle/>
                    <a:p>
                      <a:pPr lvl="0">
                        <a:spcBef>
                          <a:spcPts val="0"/>
                        </a:spcBef>
                        <a:buNone/>
                      </a:pPr>
                      <a:r>
                        <a:rPr lang="fr-FR" sz="1300"/>
                        <a:t>1</a:t>
                      </a:r>
                    </a:p>
                  </a:txBody>
                  <a:tcPr marL="121895" marR="121895" marT="121895" marB="121895"/>
                </a:tc>
                <a:tc>
                  <a:txBody>
                    <a:bodyPr/>
                    <a:lstStyle/>
                    <a:p>
                      <a:pPr lvl="0">
                        <a:spcBef>
                          <a:spcPts val="0"/>
                        </a:spcBef>
                        <a:buNone/>
                      </a:pPr>
                      <a:r>
                        <a:rPr lang="fr-FR" sz="1300"/>
                        <a:t>0,1</a:t>
                      </a:r>
                    </a:p>
                  </a:txBody>
                  <a:tcPr marL="121895" marR="121895" marT="121895" marB="121895"/>
                </a:tc>
                <a:tc>
                  <a:txBody>
                    <a:bodyPr/>
                    <a:lstStyle/>
                    <a:p>
                      <a:pPr lvl="0">
                        <a:spcBef>
                          <a:spcPts val="0"/>
                        </a:spcBef>
                        <a:buNone/>
                      </a:pPr>
                      <a:r>
                        <a:rPr lang="fr-FR" sz="1300"/>
                        <a:t>0,01</a:t>
                      </a:r>
                    </a:p>
                  </a:txBody>
                  <a:tcPr marL="121895" marR="121895" marT="121895" marB="121895"/>
                </a:tc>
                <a:tc>
                  <a:txBody>
                    <a:bodyPr/>
                    <a:lstStyle/>
                    <a:p>
                      <a:pPr lvl="0">
                        <a:spcBef>
                          <a:spcPts val="0"/>
                        </a:spcBef>
                        <a:buNone/>
                      </a:pPr>
                      <a:r>
                        <a:rPr lang="fr-FR" sz="1300" dirty="0"/>
                        <a:t>0,001</a:t>
                      </a:r>
                    </a:p>
                  </a:txBody>
                  <a:tcPr marL="121895" marR="121895" marT="121895" marB="121895"/>
                </a:tc>
                <a:extLst>
                  <a:ext uri="{0D108BD9-81ED-4DB2-BD59-A6C34878D82A}">
                    <a16:rowId xmlns:a16="http://schemas.microsoft.com/office/drawing/2014/main" val="2464717226"/>
                  </a:ext>
                </a:extLst>
              </a:tr>
              <a:tr h="975309">
                <a:tc>
                  <a:txBody>
                    <a:bodyPr/>
                    <a:lstStyle/>
                    <a:p>
                      <a:pPr lvl="0">
                        <a:spcBef>
                          <a:spcPts val="0"/>
                        </a:spcBef>
                        <a:buNone/>
                      </a:pPr>
                      <a:r>
                        <a:rPr lang="fr-FR" sz="1600"/>
                        <a:t>Million</a:t>
                      </a:r>
                    </a:p>
                  </a:txBody>
                  <a:tcPr marL="121895" marR="121895" marT="121895" marB="121895"/>
                </a:tc>
                <a:tc>
                  <a:txBody>
                    <a:bodyPr/>
                    <a:lstStyle/>
                    <a:p>
                      <a:pPr lvl="0">
                        <a:spcBef>
                          <a:spcPts val="0"/>
                        </a:spcBef>
                        <a:buNone/>
                      </a:pPr>
                      <a:r>
                        <a:rPr lang="fr-FR" sz="1600"/>
                        <a:t>Centaine de milliers</a:t>
                      </a:r>
                    </a:p>
                  </a:txBody>
                  <a:tcPr marL="121895" marR="121895" marT="121895" marB="121895"/>
                </a:tc>
                <a:tc>
                  <a:txBody>
                    <a:bodyPr/>
                    <a:lstStyle/>
                    <a:p>
                      <a:pPr lvl="0">
                        <a:spcBef>
                          <a:spcPts val="0"/>
                        </a:spcBef>
                        <a:buNone/>
                      </a:pPr>
                      <a:r>
                        <a:rPr lang="fr-FR" sz="1600"/>
                        <a:t>Dizaine de Milliers</a:t>
                      </a:r>
                    </a:p>
                  </a:txBody>
                  <a:tcPr marL="121895" marR="121895" marT="121895" marB="121895"/>
                </a:tc>
                <a:tc>
                  <a:txBody>
                    <a:bodyPr/>
                    <a:lstStyle/>
                    <a:p>
                      <a:pPr lvl="0">
                        <a:spcBef>
                          <a:spcPts val="0"/>
                        </a:spcBef>
                        <a:buNone/>
                      </a:pPr>
                      <a:r>
                        <a:rPr lang="fr-FR" sz="1600"/>
                        <a:t>Millier</a:t>
                      </a:r>
                    </a:p>
                  </a:txBody>
                  <a:tcPr marL="121895" marR="121895" marT="121895" marB="121895"/>
                </a:tc>
                <a:tc>
                  <a:txBody>
                    <a:bodyPr/>
                    <a:lstStyle/>
                    <a:p>
                      <a:pPr lvl="0">
                        <a:spcBef>
                          <a:spcPts val="0"/>
                        </a:spcBef>
                        <a:buNone/>
                      </a:pPr>
                      <a:r>
                        <a:rPr lang="fr-FR" sz="1600"/>
                        <a:t>Centaine</a:t>
                      </a:r>
                    </a:p>
                  </a:txBody>
                  <a:tcPr marL="121895" marR="121895" marT="121895" marB="121895"/>
                </a:tc>
                <a:tc>
                  <a:txBody>
                    <a:bodyPr/>
                    <a:lstStyle/>
                    <a:p>
                      <a:pPr lvl="0">
                        <a:spcBef>
                          <a:spcPts val="0"/>
                        </a:spcBef>
                        <a:buNone/>
                      </a:pPr>
                      <a:r>
                        <a:rPr lang="fr-FR" sz="1600"/>
                        <a:t>Dizaine</a:t>
                      </a:r>
                    </a:p>
                  </a:txBody>
                  <a:tcPr marL="121895" marR="121895" marT="121895" marB="121895"/>
                </a:tc>
                <a:tc>
                  <a:txBody>
                    <a:bodyPr/>
                    <a:lstStyle/>
                    <a:p>
                      <a:pPr lvl="0">
                        <a:spcBef>
                          <a:spcPts val="0"/>
                        </a:spcBef>
                        <a:buNone/>
                      </a:pPr>
                      <a:r>
                        <a:rPr lang="fr-FR" sz="1600"/>
                        <a:t>Unité</a:t>
                      </a:r>
                    </a:p>
                  </a:txBody>
                  <a:tcPr marL="121895" marR="121895" marT="121895" marB="121895"/>
                </a:tc>
                <a:tc>
                  <a:txBody>
                    <a:bodyPr/>
                    <a:lstStyle/>
                    <a:p>
                      <a:pPr lvl="0">
                        <a:spcBef>
                          <a:spcPts val="0"/>
                        </a:spcBef>
                        <a:buNone/>
                      </a:pPr>
                      <a:r>
                        <a:rPr lang="fr-FR" sz="1600"/>
                        <a:t>dixième</a:t>
                      </a:r>
                    </a:p>
                  </a:txBody>
                  <a:tcPr marL="121895" marR="121895" marT="121895" marB="121895"/>
                </a:tc>
                <a:tc>
                  <a:txBody>
                    <a:bodyPr/>
                    <a:lstStyle/>
                    <a:p>
                      <a:pPr lvl="0">
                        <a:spcBef>
                          <a:spcPts val="0"/>
                        </a:spcBef>
                        <a:buNone/>
                      </a:pPr>
                      <a:r>
                        <a:rPr lang="fr-FR" sz="1600"/>
                        <a:t>centième</a:t>
                      </a:r>
                    </a:p>
                  </a:txBody>
                  <a:tcPr marL="121895" marR="121895" marT="121895" marB="121895"/>
                </a:tc>
                <a:tc>
                  <a:txBody>
                    <a:bodyPr/>
                    <a:lstStyle/>
                    <a:p>
                      <a:pPr lvl="0">
                        <a:spcBef>
                          <a:spcPts val="0"/>
                        </a:spcBef>
                        <a:buNone/>
                      </a:pPr>
                      <a:r>
                        <a:rPr lang="fr-FR" sz="1600" dirty="0"/>
                        <a:t>millième</a:t>
                      </a:r>
                    </a:p>
                  </a:txBody>
                  <a:tcPr marL="121895" marR="121895" marT="121895" marB="121895"/>
                </a:tc>
                <a:extLst>
                  <a:ext uri="{0D108BD9-81ED-4DB2-BD59-A6C34878D82A}">
                    <a16:rowId xmlns:a16="http://schemas.microsoft.com/office/drawing/2014/main" val="3904027453"/>
                  </a:ext>
                </a:extLst>
              </a:tr>
            </a:tbl>
          </a:graphicData>
        </a:graphic>
      </p:graphicFrame>
      <p:sp>
        <p:nvSpPr>
          <p:cNvPr id="6" name="Shape 823">
            <a:extLst>
              <a:ext uri="{FF2B5EF4-FFF2-40B4-BE49-F238E27FC236}">
                <a16:creationId xmlns:a16="http://schemas.microsoft.com/office/drawing/2014/main" id="{BFB91B4B-E8FE-4AB7-A513-9C327B9E8D3A}"/>
              </a:ext>
            </a:extLst>
          </p:cNvPr>
          <p:cNvSpPr/>
          <p:nvPr/>
        </p:nvSpPr>
        <p:spPr>
          <a:xfrm rot="10799991">
            <a:off x="2680629" y="3706966"/>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7" name="Shape 824">
            <a:extLst>
              <a:ext uri="{FF2B5EF4-FFF2-40B4-BE49-F238E27FC236}">
                <a16:creationId xmlns:a16="http://schemas.microsoft.com/office/drawing/2014/main" id="{09854B27-C2BF-49E4-9E92-75C30D9AFA55}"/>
              </a:ext>
            </a:extLst>
          </p:cNvPr>
          <p:cNvSpPr/>
          <p:nvPr/>
        </p:nvSpPr>
        <p:spPr>
          <a:xfrm>
            <a:off x="1663233" y="3317870"/>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x10</a:t>
            </a:r>
          </a:p>
        </p:txBody>
      </p:sp>
      <p:sp>
        <p:nvSpPr>
          <p:cNvPr id="8" name="Shape 825">
            <a:extLst>
              <a:ext uri="{FF2B5EF4-FFF2-40B4-BE49-F238E27FC236}">
                <a16:creationId xmlns:a16="http://schemas.microsoft.com/office/drawing/2014/main" id="{CD545839-07A8-400D-8074-476777F64568}"/>
              </a:ext>
            </a:extLst>
          </p:cNvPr>
          <p:cNvSpPr/>
          <p:nvPr/>
        </p:nvSpPr>
        <p:spPr>
          <a:xfrm rot="10799991">
            <a:off x="1666328" y="3706966"/>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9" name="Shape 826">
            <a:extLst>
              <a:ext uri="{FF2B5EF4-FFF2-40B4-BE49-F238E27FC236}">
                <a16:creationId xmlns:a16="http://schemas.microsoft.com/office/drawing/2014/main" id="{F1F39CE2-0C2D-4EA7-A7D3-2E6A0D279040}"/>
              </a:ext>
            </a:extLst>
          </p:cNvPr>
          <p:cNvSpPr/>
          <p:nvPr/>
        </p:nvSpPr>
        <p:spPr>
          <a:xfrm rot="10799991">
            <a:off x="3745747" y="3706966"/>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10" name="Shape 827">
            <a:extLst>
              <a:ext uri="{FF2B5EF4-FFF2-40B4-BE49-F238E27FC236}">
                <a16:creationId xmlns:a16="http://schemas.microsoft.com/office/drawing/2014/main" id="{26385F19-D216-4654-8C0A-928E1BE13947}"/>
              </a:ext>
            </a:extLst>
          </p:cNvPr>
          <p:cNvSpPr/>
          <p:nvPr/>
        </p:nvSpPr>
        <p:spPr>
          <a:xfrm rot="10799991">
            <a:off x="4895196" y="3648274"/>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11" name="Shape 828">
            <a:extLst>
              <a:ext uri="{FF2B5EF4-FFF2-40B4-BE49-F238E27FC236}">
                <a16:creationId xmlns:a16="http://schemas.microsoft.com/office/drawing/2014/main" id="{221AA6A6-5D8F-49F4-8014-6128FDBBEF3B}"/>
              </a:ext>
            </a:extLst>
          </p:cNvPr>
          <p:cNvSpPr/>
          <p:nvPr/>
        </p:nvSpPr>
        <p:spPr>
          <a:xfrm rot="10799991">
            <a:off x="7035661" y="3706966"/>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12" name="Shape 829">
            <a:extLst>
              <a:ext uri="{FF2B5EF4-FFF2-40B4-BE49-F238E27FC236}">
                <a16:creationId xmlns:a16="http://schemas.microsoft.com/office/drawing/2014/main" id="{BCD32474-709C-47DA-BB0A-49C45DF26DF3}"/>
              </a:ext>
            </a:extLst>
          </p:cNvPr>
          <p:cNvSpPr/>
          <p:nvPr/>
        </p:nvSpPr>
        <p:spPr>
          <a:xfrm rot="10799991">
            <a:off x="5920227" y="3706966"/>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13" name="Shape 830">
            <a:extLst>
              <a:ext uri="{FF2B5EF4-FFF2-40B4-BE49-F238E27FC236}">
                <a16:creationId xmlns:a16="http://schemas.microsoft.com/office/drawing/2014/main" id="{4BC4C098-8CD6-4C45-BFD9-25D0F07CBA7F}"/>
              </a:ext>
            </a:extLst>
          </p:cNvPr>
          <p:cNvSpPr/>
          <p:nvPr/>
        </p:nvSpPr>
        <p:spPr>
          <a:xfrm rot="10799991">
            <a:off x="9176125" y="3648274"/>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14" name="Shape 831">
            <a:extLst>
              <a:ext uri="{FF2B5EF4-FFF2-40B4-BE49-F238E27FC236}">
                <a16:creationId xmlns:a16="http://schemas.microsoft.com/office/drawing/2014/main" id="{5E0ABDF8-77AC-4583-96C4-ACF8CB846E2C}"/>
              </a:ext>
            </a:extLst>
          </p:cNvPr>
          <p:cNvSpPr/>
          <p:nvPr/>
        </p:nvSpPr>
        <p:spPr>
          <a:xfrm rot="10799991">
            <a:off x="8032429" y="3706966"/>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15" name="Shape 832">
            <a:extLst>
              <a:ext uri="{FF2B5EF4-FFF2-40B4-BE49-F238E27FC236}">
                <a16:creationId xmlns:a16="http://schemas.microsoft.com/office/drawing/2014/main" id="{13EC0B61-3AF8-49A1-9E2B-4A35FBD221AF}"/>
              </a:ext>
            </a:extLst>
          </p:cNvPr>
          <p:cNvSpPr/>
          <p:nvPr/>
        </p:nvSpPr>
        <p:spPr>
          <a:xfrm rot="10799991">
            <a:off x="10392691" y="3648274"/>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16" name="Shape 833">
            <a:extLst>
              <a:ext uri="{FF2B5EF4-FFF2-40B4-BE49-F238E27FC236}">
                <a16:creationId xmlns:a16="http://schemas.microsoft.com/office/drawing/2014/main" id="{9917365F-2038-4797-9D94-1345D3282F91}"/>
              </a:ext>
            </a:extLst>
          </p:cNvPr>
          <p:cNvSpPr/>
          <p:nvPr/>
        </p:nvSpPr>
        <p:spPr>
          <a:xfrm>
            <a:off x="1666330" y="5819034"/>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 :10</a:t>
            </a:r>
          </a:p>
        </p:txBody>
      </p:sp>
      <p:sp>
        <p:nvSpPr>
          <p:cNvPr id="17" name="Shape 834">
            <a:extLst>
              <a:ext uri="{FF2B5EF4-FFF2-40B4-BE49-F238E27FC236}">
                <a16:creationId xmlns:a16="http://schemas.microsoft.com/office/drawing/2014/main" id="{92D67F3E-E2BD-4538-985F-C28D48DA204C}"/>
              </a:ext>
            </a:extLst>
          </p:cNvPr>
          <p:cNvSpPr/>
          <p:nvPr/>
        </p:nvSpPr>
        <p:spPr>
          <a:xfrm>
            <a:off x="2631022" y="3317870"/>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x10</a:t>
            </a:r>
          </a:p>
        </p:txBody>
      </p:sp>
      <p:sp>
        <p:nvSpPr>
          <p:cNvPr id="18" name="Shape 835">
            <a:extLst>
              <a:ext uri="{FF2B5EF4-FFF2-40B4-BE49-F238E27FC236}">
                <a16:creationId xmlns:a16="http://schemas.microsoft.com/office/drawing/2014/main" id="{86F61F32-A156-4010-B0D9-568AF95B78DF}"/>
              </a:ext>
            </a:extLst>
          </p:cNvPr>
          <p:cNvSpPr/>
          <p:nvPr/>
        </p:nvSpPr>
        <p:spPr>
          <a:xfrm>
            <a:off x="3694931" y="3407578"/>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x10</a:t>
            </a:r>
          </a:p>
        </p:txBody>
      </p:sp>
      <p:sp>
        <p:nvSpPr>
          <p:cNvPr id="19" name="Shape 836">
            <a:extLst>
              <a:ext uri="{FF2B5EF4-FFF2-40B4-BE49-F238E27FC236}">
                <a16:creationId xmlns:a16="http://schemas.microsoft.com/office/drawing/2014/main" id="{95138392-A194-44E1-8108-F5D270B3DC44}"/>
              </a:ext>
            </a:extLst>
          </p:cNvPr>
          <p:cNvSpPr/>
          <p:nvPr/>
        </p:nvSpPr>
        <p:spPr>
          <a:xfrm>
            <a:off x="4853465" y="3384620"/>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x10</a:t>
            </a:r>
          </a:p>
        </p:txBody>
      </p:sp>
      <p:sp>
        <p:nvSpPr>
          <p:cNvPr id="20" name="Shape 837">
            <a:extLst>
              <a:ext uri="{FF2B5EF4-FFF2-40B4-BE49-F238E27FC236}">
                <a16:creationId xmlns:a16="http://schemas.microsoft.com/office/drawing/2014/main" id="{A501F906-7882-444B-A09F-37E2B75E295F}"/>
              </a:ext>
            </a:extLst>
          </p:cNvPr>
          <p:cNvSpPr/>
          <p:nvPr/>
        </p:nvSpPr>
        <p:spPr>
          <a:xfrm>
            <a:off x="5915839" y="3407578"/>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x10</a:t>
            </a:r>
          </a:p>
        </p:txBody>
      </p:sp>
      <p:sp>
        <p:nvSpPr>
          <p:cNvPr id="21" name="Shape 838">
            <a:extLst>
              <a:ext uri="{FF2B5EF4-FFF2-40B4-BE49-F238E27FC236}">
                <a16:creationId xmlns:a16="http://schemas.microsoft.com/office/drawing/2014/main" id="{C1F0267A-E87B-4727-B922-222984ACA1D3}"/>
              </a:ext>
            </a:extLst>
          </p:cNvPr>
          <p:cNvSpPr/>
          <p:nvPr/>
        </p:nvSpPr>
        <p:spPr>
          <a:xfrm>
            <a:off x="6924763" y="3407578"/>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x10</a:t>
            </a:r>
          </a:p>
        </p:txBody>
      </p:sp>
      <p:sp>
        <p:nvSpPr>
          <p:cNvPr id="22" name="Shape 839">
            <a:extLst>
              <a:ext uri="{FF2B5EF4-FFF2-40B4-BE49-F238E27FC236}">
                <a16:creationId xmlns:a16="http://schemas.microsoft.com/office/drawing/2014/main" id="{63BBA23C-08CA-4A40-942B-11FFC591D511}"/>
              </a:ext>
            </a:extLst>
          </p:cNvPr>
          <p:cNvSpPr/>
          <p:nvPr/>
        </p:nvSpPr>
        <p:spPr>
          <a:xfrm>
            <a:off x="7952171" y="3363796"/>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x10</a:t>
            </a:r>
          </a:p>
        </p:txBody>
      </p:sp>
      <p:sp>
        <p:nvSpPr>
          <p:cNvPr id="23" name="Shape 840">
            <a:extLst>
              <a:ext uri="{FF2B5EF4-FFF2-40B4-BE49-F238E27FC236}">
                <a16:creationId xmlns:a16="http://schemas.microsoft.com/office/drawing/2014/main" id="{79B5484D-A57C-4B5E-8907-BB72DF2FBA50}"/>
              </a:ext>
            </a:extLst>
          </p:cNvPr>
          <p:cNvSpPr/>
          <p:nvPr/>
        </p:nvSpPr>
        <p:spPr>
          <a:xfrm>
            <a:off x="9250229" y="3407603"/>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x10</a:t>
            </a:r>
          </a:p>
        </p:txBody>
      </p:sp>
      <p:sp>
        <p:nvSpPr>
          <p:cNvPr id="24" name="Shape 841">
            <a:extLst>
              <a:ext uri="{FF2B5EF4-FFF2-40B4-BE49-F238E27FC236}">
                <a16:creationId xmlns:a16="http://schemas.microsoft.com/office/drawing/2014/main" id="{BE5CC46B-D16D-4782-98C6-2226239F0E95}"/>
              </a:ext>
            </a:extLst>
          </p:cNvPr>
          <p:cNvSpPr/>
          <p:nvPr/>
        </p:nvSpPr>
        <p:spPr>
          <a:xfrm>
            <a:off x="10392705" y="3407578"/>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x10</a:t>
            </a:r>
          </a:p>
        </p:txBody>
      </p:sp>
      <p:sp>
        <p:nvSpPr>
          <p:cNvPr id="25" name="Shape 842">
            <a:extLst>
              <a:ext uri="{FF2B5EF4-FFF2-40B4-BE49-F238E27FC236}">
                <a16:creationId xmlns:a16="http://schemas.microsoft.com/office/drawing/2014/main" id="{CE8D8F0C-0766-4BB7-8147-F101CAF0EB9A}"/>
              </a:ext>
            </a:extLst>
          </p:cNvPr>
          <p:cNvSpPr/>
          <p:nvPr/>
        </p:nvSpPr>
        <p:spPr>
          <a:xfrm>
            <a:off x="1715901" y="5510698"/>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26" name="Shape 843">
            <a:extLst>
              <a:ext uri="{FF2B5EF4-FFF2-40B4-BE49-F238E27FC236}">
                <a16:creationId xmlns:a16="http://schemas.microsoft.com/office/drawing/2014/main" id="{5FD59198-5208-41C5-B768-DDB673BE3AD2}"/>
              </a:ext>
            </a:extLst>
          </p:cNvPr>
          <p:cNvSpPr/>
          <p:nvPr/>
        </p:nvSpPr>
        <p:spPr>
          <a:xfrm>
            <a:off x="5965435" y="5510698"/>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27" name="Shape 844">
            <a:extLst>
              <a:ext uri="{FF2B5EF4-FFF2-40B4-BE49-F238E27FC236}">
                <a16:creationId xmlns:a16="http://schemas.microsoft.com/office/drawing/2014/main" id="{A1FBACE0-42E2-46CA-B086-8559CB28ABA2}"/>
              </a:ext>
            </a:extLst>
          </p:cNvPr>
          <p:cNvSpPr/>
          <p:nvPr/>
        </p:nvSpPr>
        <p:spPr>
          <a:xfrm>
            <a:off x="7038271" y="5510698"/>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28" name="Shape 845">
            <a:extLst>
              <a:ext uri="{FF2B5EF4-FFF2-40B4-BE49-F238E27FC236}">
                <a16:creationId xmlns:a16="http://schemas.microsoft.com/office/drawing/2014/main" id="{05FCC279-708D-4FCA-8C81-91EBB09E6895}"/>
              </a:ext>
            </a:extLst>
          </p:cNvPr>
          <p:cNvSpPr/>
          <p:nvPr/>
        </p:nvSpPr>
        <p:spPr>
          <a:xfrm>
            <a:off x="8111105" y="5510698"/>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29" name="Shape 846">
            <a:extLst>
              <a:ext uri="{FF2B5EF4-FFF2-40B4-BE49-F238E27FC236}">
                <a16:creationId xmlns:a16="http://schemas.microsoft.com/office/drawing/2014/main" id="{442153E1-7F96-483C-A102-89AF8CDBCA7D}"/>
              </a:ext>
            </a:extLst>
          </p:cNvPr>
          <p:cNvSpPr/>
          <p:nvPr/>
        </p:nvSpPr>
        <p:spPr>
          <a:xfrm>
            <a:off x="9183928" y="5510698"/>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30" name="Shape 847">
            <a:extLst>
              <a:ext uri="{FF2B5EF4-FFF2-40B4-BE49-F238E27FC236}">
                <a16:creationId xmlns:a16="http://schemas.microsoft.com/office/drawing/2014/main" id="{7F4A766E-6DDA-4989-B915-B14922E07837}"/>
              </a:ext>
            </a:extLst>
          </p:cNvPr>
          <p:cNvSpPr/>
          <p:nvPr/>
        </p:nvSpPr>
        <p:spPr>
          <a:xfrm>
            <a:off x="10326696" y="5510698"/>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31" name="Shape 848">
            <a:extLst>
              <a:ext uri="{FF2B5EF4-FFF2-40B4-BE49-F238E27FC236}">
                <a16:creationId xmlns:a16="http://schemas.microsoft.com/office/drawing/2014/main" id="{54B3519C-F91C-4920-A71C-33187FDBC864}"/>
              </a:ext>
            </a:extLst>
          </p:cNvPr>
          <p:cNvSpPr/>
          <p:nvPr/>
        </p:nvSpPr>
        <p:spPr>
          <a:xfrm>
            <a:off x="4951097" y="5510698"/>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32" name="Shape 849">
            <a:extLst>
              <a:ext uri="{FF2B5EF4-FFF2-40B4-BE49-F238E27FC236}">
                <a16:creationId xmlns:a16="http://schemas.microsoft.com/office/drawing/2014/main" id="{FDAF49B6-F73D-4390-9D82-C7D00E05B9C9}"/>
              </a:ext>
            </a:extLst>
          </p:cNvPr>
          <p:cNvSpPr/>
          <p:nvPr/>
        </p:nvSpPr>
        <p:spPr>
          <a:xfrm>
            <a:off x="3840663" y="5510698"/>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33" name="Shape 850">
            <a:extLst>
              <a:ext uri="{FF2B5EF4-FFF2-40B4-BE49-F238E27FC236}">
                <a16:creationId xmlns:a16="http://schemas.microsoft.com/office/drawing/2014/main" id="{8FED753A-B071-4ED8-9BFD-75F0F78E2096}"/>
              </a:ext>
            </a:extLst>
          </p:cNvPr>
          <p:cNvSpPr/>
          <p:nvPr/>
        </p:nvSpPr>
        <p:spPr>
          <a:xfrm>
            <a:off x="2730227" y="5510698"/>
            <a:ext cx="608003" cy="408797"/>
          </a:xfrm>
          <a:custGeom>
            <a:avLst>
              <a:gd name="f12" fmla="val 25000"/>
              <a:gd name="f13" fmla="val 50000"/>
              <a:gd name="f14" fmla="val 25000"/>
            </a:avLst>
            <a:gdLst>
              <a:gd name="f3" fmla="val 10800000"/>
              <a:gd name="f4" fmla="val 5400000"/>
              <a:gd name="f5" fmla="val 180"/>
              <a:gd name="f6" fmla="val w"/>
              <a:gd name="f7" fmla="val h"/>
              <a:gd name="f8" fmla="val ss"/>
              <a:gd name="f9" fmla="val 0"/>
              <a:gd name="f10" fmla="*/ 5419351 1 1725033"/>
              <a:gd name="f11" fmla="+- 0 0 5400000"/>
              <a:gd name="f12" fmla="val 25000"/>
              <a:gd name="f13" fmla="val 50000"/>
              <a:gd name="f14" fmla="val 25000"/>
              <a:gd name="f15" fmla="+- 0 0 -360"/>
              <a:gd name="f16" fmla="+- 0 0 -180"/>
              <a:gd name="f17" fmla="+- 0 0 -90"/>
              <a:gd name="f18" fmla="abs f6"/>
              <a:gd name="f19" fmla="abs f7"/>
              <a:gd name="f20" fmla="abs f8"/>
              <a:gd name="f21" fmla="val f9"/>
              <a:gd name="f22" fmla="val f13"/>
              <a:gd name="f23" fmla="val f12"/>
              <a:gd name="f24" fmla="*/ f15 f3 1"/>
              <a:gd name="f25" fmla="*/ f16 f3 1"/>
              <a:gd name="f26" fmla="*/ f17 f3 1"/>
              <a:gd name="f27" fmla="?: f18 f6 1"/>
              <a:gd name="f28" fmla="?: f19 f7 1"/>
              <a:gd name="f29" fmla="?: f20 f8 1"/>
              <a:gd name="f30" fmla="*/ f24 1 f5"/>
              <a:gd name="f31" fmla="*/ f25 1 f5"/>
              <a:gd name="f32" fmla="*/ f26 1 f5"/>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21 f59 0"/>
              <a:gd name="f66" fmla="+- 0 0 f59"/>
              <a:gd name="f67" fmla="*/ f57 1 2"/>
              <a:gd name="f68" fmla="*/ f57 f40 1"/>
              <a:gd name="f69" fmla="*/ f60 1 4"/>
              <a:gd name="f70" fmla="+- f52 0 f62"/>
              <a:gd name="f71" fmla="*/ f63 1 2"/>
              <a:gd name="f72" fmla="+- f43 0 f64"/>
              <a:gd name="f73" fmla="+- 0 0 f66"/>
              <a:gd name="f74" fmla="+- 0 0 f67"/>
              <a:gd name="f75" fmla="*/ f65 f40 1"/>
              <a:gd name="f76" fmla="*/ f67 f40 1"/>
              <a:gd name="f77" fmla="+- f50 0 f69"/>
              <a:gd name="f78" fmla="sqrt f70"/>
              <a:gd name="f79" fmla="+- 0 0 f74"/>
              <a:gd name="f80" fmla="*/ f72 f40 1"/>
              <a:gd name="f81" fmla="*/ f77 2 1"/>
              <a:gd name="f82" fmla="+- f77 f57 0"/>
              <a:gd name="f83" fmla="*/ f78 f77 1"/>
              <a:gd name="f84" fmla="*/ f77 f40 1"/>
              <a:gd name="f85" fmla="*/ f81 f81 1"/>
              <a:gd name="f86" fmla="*/ f83 1 f46"/>
              <a:gd name="f87" fmla="+- f77 f82 0"/>
              <a:gd name="f88" fmla="+- f85 0 f61"/>
              <a:gd name="f89" fmla="+- f77 f86 0"/>
              <a:gd name="f90" fmla="+- f82 f86 0"/>
              <a:gd name="f91" fmla="+- 0 0 f86"/>
              <a:gd name="f92" fmla="*/ f87 1 2"/>
              <a:gd name="f93" fmla="sqrt f88"/>
              <a:gd name="f94" fmla="+- f89 0 f71"/>
              <a:gd name="f95" fmla="+- f90 f71 0"/>
              <a:gd name="f96" fmla="+- 0 0 f91"/>
              <a:gd name="f97" fmla="*/ f90 f40 1"/>
              <a:gd name="f98" fmla="*/ f92 f40 1"/>
              <a:gd name="f99" fmla="*/ f93 f46 1"/>
              <a:gd name="f100" fmla="at2 f73 f96"/>
              <a:gd name="f101" fmla="*/ f95 f40 1"/>
              <a:gd name="f102" fmla="*/ f94 f40 1"/>
              <a:gd name="f103" fmla="*/ f99 1 f81"/>
              <a:gd name="f104" fmla="+- f100 f4 0"/>
              <a:gd name="f105" fmla="*/ f104 f10 1"/>
              <a:gd name="f106" fmla="+- f21 f103 0"/>
              <a:gd name="f107" fmla="+- 0 0 f103"/>
              <a:gd name="f108" fmla="*/ f105 1 f3"/>
              <a:gd name="f109" fmla="+- 0 0 f107"/>
              <a:gd name="f110" fmla="*/ f106 f40 1"/>
              <a:gd name="f111" fmla="+- 0 0 f108"/>
              <a:gd name="f112" fmla="at2 f109 f79"/>
              <a:gd name="f113" fmla="val f111"/>
              <a:gd name="f114" fmla="+- f112 f4 0"/>
              <a:gd name="f115" fmla="+- 0 0 f113"/>
              <a:gd name="f116" fmla="*/ f114 f10 1"/>
              <a:gd name="f117" fmla="*/ f115 f3 1"/>
              <a:gd name="f118" fmla="*/ f116 1 f3"/>
              <a:gd name="f119" fmla="*/ f117 1 f10"/>
              <a:gd name="f120" fmla="+- 0 0 f118"/>
              <a:gd name="f121" fmla="+- f119 0 f4"/>
              <a:gd name="f122" fmla="val f120"/>
              <a:gd name="f123" fmla="+- 0 0 f122"/>
              <a:gd name="f124" fmla="+- f4 0 f121"/>
              <a:gd name="f125" fmla="*/ f123 f3 1"/>
              <a:gd name="f126" fmla="*/ f125 1 f10"/>
              <a:gd name="f127" fmla="+- f126 0 f4"/>
              <a:gd name="f128" fmla="+- f127 0 f121"/>
              <a:gd name="f129" fmla="+- f121 f127 0"/>
              <a:gd name="f130" fmla="+- f4 0 f127"/>
            </a:gdLst>
            <a:ahLst/>
            <a:cxnLst>
              <a:cxn ang="3cd4">
                <a:pos x="hc" y="t"/>
              </a:cxn>
              <a:cxn ang="0">
                <a:pos x="r" y="vc"/>
              </a:cxn>
              <a:cxn ang="cd4">
                <a:pos x="hc" y="b"/>
              </a:cxn>
              <a:cxn ang="cd2">
                <a:pos x="l" y="vc"/>
              </a:cxn>
              <a:cxn ang="f37">
                <a:pos x="f80" y="f45"/>
              </a:cxn>
              <a:cxn ang="f37">
                <a:pos x="f102" y="f75"/>
              </a:cxn>
              <a:cxn ang="f37">
                <a:pos x="f76" y="f45"/>
              </a:cxn>
              <a:cxn ang="f38">
                <a:pos x="f98" y="f49"/>
              </a:cxn>
              <a:cxn ang="f39">
                <a:pos x="f101" y="f75"/>
              </a:cxn>
            </a:cxnLst>
            <a:rect l="f45" t="f45" r="f48" b="f49"/>
            <a:pathLst>
              <a:path stroke="0">
                <a:moveTo>
                  <a:pt x="f80" y="f45"/>
                </a:moveTo>
                <a:lnTo>
                  <a:pt x="f101" y="f75"/>
                </a:lnTo>
                <a:lnTo>
                  <a:pt x="f97" y="f75"/>
                </a:lnTo>
                <a:arcTo wR="f84" hR="f53" stAng="f124" swAng="f129"/>
                <a:arcTo wR="f84" hR="f53" stAng="f130" swAng="f128"/>
                <a:lnTo>
                  <a:pt x="f102" y="f75"/>
                </a:lnTo>
                <a:close/>
              </a:path>
              <a:path stroke="0">
                <a:moveTo>
                  <a:pt x="f84" y="f49"/>
                </a:moveTo>
                <a:arcTo wR="f84" hR="f53" stAng="f4" swAng="f4"/>
                <a:lnTo>
                  <a:pt x="f68" y="f45"/>
                </a:lnTo>
                <a:arcTo wR="f84" hR="f53" stAng="f3" swAng="f11"/>
                <a:close/>
              </a:path>
              <a:path fill="none">
                <a:moveTo>
                  <a:pt x="f98" y="f110"/>
                </a:moveTo>
                <a:arcTo wR="f84" hR="f53" stAng="f130" swAng="f128"/>
                <a:lnTo>
                  <a:pt x="f102" y="f75"/>
                </a:lnTo>
                <a:lnTo>
                  <a:pt x="f80" y="f45"/>
                </a:lnTo>
                <a:lnTo>
                  <a:pt x="f101" y="f75"/>
                </a:lnTo>
                <a:lnTo>
                  <a:pt x="f97" y="f75"/>
                </a:lnTo>
                <a:arcTo wR="f84" hR="f53" stAng="f124" swAng="f121"/>
                <a:lnTo>
                  <a:pt x="f84" y="f49"/>
                </a:lnTo>
                <a:arcTo wR="f84" hR="f53" stAng="f4" swAng="f4"/>
                <a:lnTo>
                  <a:pt x="f68" y="f45"/>
                </a:lnTo>
                <a:arcTo wR="f84" hR="f53" stAng="f3" swAng="f11"/>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fr-FR" sz="1867" kern="0">
              <a:solidFill>
                <a:srgbClr val="000000"/>
              </a:solidFill>
              <a:latin typeface="Arial"/>
              <a:ea typeface="Arial"/>
              <a:cs typeface="Arial"/>
            </a:endParaRPr>
          </a:p>
        </p:txBody>
      </p:sp>
      <p:sp>
        <p:nvSpPr>
          <p:cNvPr id="34" name="Shape 851">
            <a:extLst>
              <a:ext uri="{FF2B5EF4-FFF2-40B4-BE49-F238E27FC236}">
                <a16:creationId xmlns:a16="http://schemas.microsoft.com/office/drawing/2014/main" id="{0406CA52-4596-4BC1-A206-1030A0B52E23}"/>
              </a:ext>
            </a:extLst>
          </p:cNvPr>
          <p:cNvSpPr/>
          <p:nvPr/>
        </p:nvSpPr>
        <p:spPr>
          <a:xfrm>
            <a:off x="2728679" y="5819034"/>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 :10</a:t>
            </a:r>
          </a:p>
        </p:txBody>
      </p:sp>
      <p:sp>
        <p:nvSpPr>
          <p:cNvPr id="35" name="Shape 852">
            <a:extLst>
              <a:ext uri="{FF2B5EF4-FFF2-40B4-BE49-F238E27FC236}">
                <a16:creationId xmlns:a16="http://schemas.microsoft.com/office/drawing/2014/main" id="{C4624DBE-88C1-40AF-86A1-E9252A310E91}"/>
              </a:ext>
            </a:extLst>
          </p:cNvPr>
          <p:cNvSpPr/>
          <p:nvPr/>
        </p:nvSpPr>
        <p:spPr>
          <a:xfrm>
            <a:off x="3791066" y="5819034"/>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 :10</a:t>
            </a:r>
          </a:p>
        </p:txBody>
      </p:sp>
      <p:sp>
        <p:nvSpPr>
          <p:cNvPr id="36" name="Shape 853">
            <a:extLst>
              <a:ext uri="{FF2B5EF4-FFF2-40B4-BE49-F238E27FC236}">
                <a16:creationId xmlns:a16="http://schemas.microsoft.com/office/drawing/2014/main" id="{FCA357B8-ABEA-497B-8B9E-1709FA2EB502}"/>
              </a:ext>
            </a:extLst>
          </p:cNvPr>
          <p:cNvSpPr/>
          <p:nvPr/>
        </p:nvSpPr>
        <p:spPr>
          <a:xfrm>
            <a:off x="4853453" y="5773095"/>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 :10</a:t>
            </a:r>
          </a:p>
        </p:txBody>
      </p:sp>
      <p:sp>
        <p:nvSpPr>
          <p:cNvPr id="37" name="Shape 854">
            <a:extLst>
              <a:ext uri="{FF2B5EF4-FFF2-40B4-BE49-F238E27FC236}">
                <a16:creationId xmlns:a16="http://schemas.microsoft.com/office/drawing/2014/main" id="{BF674C22-A591-4043-A625-D56B2A9E79AC}"/>
              </a:ext>
            </a:extLst>
          </p:cNvPr>
          <p:cNvSpPr/>
          <p:nvPr/>
        </p:nvSpPr>
        <p:spPr>
          <a:xfrm>
            <a:off x="5901489" y="5819034"/>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 :10</a:t>
            </a:r>
          </a:p>
        </p:txBody>
      </p:sp>
      <p:sp>
        <p:nvSpPr>
          <p:cNvPr id="38" name="Shape 855">
            <a:extLst>
              <a:ext uri="{FF2B5EF4-FFF2-40B4-BE49-F238E27FC236}">
                <a16:creationId xmlns:a16="http://schemas.microsoft.com/office/drawing/2014/main" id="{86DB31F1-D09F-41DE-8CFE-08D178BF0E6E}"/>
              </a:ext>
            </a:extLst>
          </p:cNvPr>
          <p:cNvSpPr/>
          <p:nvPr/>
        </p:nvSpPr>
        <p:spPr>
          <a:xfrm>
            <a:off x="7017922" y="5819034"/>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 :10</a:t>
            </a:r>
          </a:p>
        </p:txBody>
      </p:sp>
      <p:sp>
        <p:nvSpPr>
          <p:cNvPr id="39" name="Shape 856">
            <a:extLst>
              <a:ext uri="{FF2B5EF4-FFF2-40B4-BE49-F238E27FC236}">
                <a16:creationId xmlns:a16="http://schemas.microsoft.com/office/drawing/2014/main" id="{362FDBF2-51BA-4888-B70A-E4C777C41E7E}"/>
              </a:ext>
            </a:extLst>
          </p:cNvPr>
          <p:cNvSpPr/>
          <p:nvPr/>
        </p:nvSpPr>
        <p:spPr>
          <a:xfrm>
            <a:off x="8061497" y="5773095"/>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 :10</a:t>
            </a:r>
          </a:p>
        </p:txBody>
      </p:sp>
      <p:sp>
        <p:nvSpPr>
          <p:cNvPr id="40" name="Shape 857">
            <a:extLst>
              <a:ext uri="{FF2B5EF4-FFF2-40B4-BE49-F238E27FC236}">
                <a16:creationId xmlns:a16="http://schemas.microsoft.com/office/drawing/2014/main" id="{BAD5EFC8-6F3A-455E-B3C0-02E273C6103C}"/>
              </a:ext>
            </a:extLst>
          </p:cNvPr>
          <p:cNvSpPr/>
          <p:nvPr/>
        </p:nvSpPr>
        <p:spPr>
          <a:xfrm>
            <a:off x="9084735" y="5773095"/>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 :10</a:t>
            </a:r>
          </a:p>
        </p:txBody>
      </p:sp>
      <p:sp>
        <p:nvSpPr>
          <p:cNvPr id="41" name="Shape 858">
            <a:extLst>
              <a:ext uri="{FF2B5EF4-FFF2-40B4-BE49-F238E27FC236}">
                <a16:creationId xmlns:a16="http://schemas.microsoft.com/office/drawing/2014/main" id="{5C323146-3F89-446C-88AB-66842A936AB3}"/>
              </a:ext>
            </a:extLst>
          </p:cNvPr>
          <p:cNvSpPr/>
          <p:nvPr/>
        </p:nvSpPr>
        <p:spPr>
          <a:xfrm>
            <a:off x="10235867" y="5819034"/>
            <a:ext cx="707196" cy="4087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w="9528" cap="flat">
            <a:solidFill>
              <a:srgbClr val="233A44"/>
            </a:solidFill>
            <a:prstDash val="solid"/>
            <a:roun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fr-FR" sz="1067" b="1" kern="0">
                <a:solidFill>
                  <a:srgbClr val="000000"/>
                </a:solidFill>
                <a:latin typeface="Arial"/>
                <a:ea typeface="Arial"/>
                <a:cs typeface="Arial"/>
              </a:rPr>
              <a:t> :10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64">
            <a:extLst>
              <a:ext uri="{FF2B5EF4-FFF2-40B4-BE49-F238E27FC236}">
                <a16:creationId xmlns:a16="http://schemas.microsoft.com/office/drawing/2014/main" id="{8CC3DE38-F19D-49FE-8E9C-83A343DD4854}"/>
              </a:ext>
            </a:extLst>
          </p:cNvPr>
          <p:cNvSpPr txBox="1">
            <a:spLocks noGrp="1"/>
          </p:cNvSpPr>
          <p:nvPr>
            <p:ph type="title"/>
          </p:nvPr>
        </p:nvSpPr>
        <p:spPr>
          <a:xfrm>
            <a:off x="8727497" y="6027700"/>
            <a:ext cx="3138001" cy="561197"/>
          </a:xfrm>
        </p:spPr>
        <p:txBody>
          <a:bodyPr/>
          <a:lstStyle/>
          <a:p>
            <a:pPr lvl="0"/>
            <a:r>
              <a:rPr lang="fr-FR" sz="1867" i="1"/>
              <a:t>nombres</a:t>
            </a:r>
          </a:p>
        </p:txBody>
      </p:sp>
      <p:sp>
        <p:nvSpPr>
          <p:cNvPr id="2" name="Shape 863">
            <a:extLst>
              <a:ext uri="{FF2B5EF4-FFF2-40B4-BE49-F238E27FC236}">
                <a16:creationId xmlns:a16="http://schemas.microsoft.com/office/drawing/2014/main" id="{5F49B23D-18EB-4268-850B-63942D56420A}"/>
              </a:ext>
            </a:extLst>
          </p:cNvPr>
          <p:cNvSpPr txBox="1">
            <a:spLocks noGrp="1"/>
          </p:cNvSpPr>
          <p:nvPr>
            <p:ph type="body" idx="1"/>
          </p:nvPr>
        </p:nvSpPr>
        <p:spPr>
          <a:xfrm>
            <a:off x="707185" y="801512"/>
            <a:ext cx="10007595" cy="4827995"/>
          </a:xfrm>
        </p:spPr>
        <p:txBody>
          <a:bodyPr/>
          <a:lstStyle/>
          <a:p>
            <a:pPr lvl="0">
              <a:buNone/>
            </a:pPr>
            <a:r>
              <a:rPr lang="fr-FR" dirty="0"/>
              <a:t>5C2D3U multiplié par 100, c’est : 5DM2M3C</a:t>
            </a:r>
          </a:p>
          <a:p>
            <a:pPr lvl="0">
              <a:buNone/>
            </a:pPr>
            <a:r>
              <a:rPr lang="fr-FR" dirty="0"/>
              <a:t>transcription en écriture décimale : 523 x 100 = 52 300</a:t>
            </a:r>
          </a:p>
          <a:p>
            <a:pPr lvl="0">
              <a:lnSpc>
                <a:spcPct val="100000"/>
              </a:lnSpc>
              <a:buNone/>
            </a:pPr>
            <a:r>
              <a:rPr lang="fr-FR" dirty="0"/>
              <a:t>de même : 3D4d5c divisé par 10 , c’est : 3U4c5m</a:t>
            </a:r>
          </a:p>
          <a:p>
            <a:pPr lvl="0">
              <a:buNone/>
            </a:pPr>
            <a:r>
              <a:rPr lang="fr-FR" dirty="0"/>
              <a:t>transcription en écriture décimale : 30,45 : 10 = 3,045</a:t>
            </a:r>
          </a:p>
          <a:p>
            <a:pPr lvl="0">
              <a:buNone/>
            </a:pPr>
            <a:r>
              <a:rPr lang="fr-FR" dirty="0"/>
              <a:t>La “règle des zéros” , pour le produit des entiers par une puissance de 10, puis la “règle du déplacement de la virgule”, pour le produit des décimaux non entiers par une puissance de 10 </a:t>
            </a:r>
            <a:r>
              <a:rPr lang="fr-FR" b="1" dirty="0"/>
              <a:t>rendent opaque la compréhension, au niveau de la numération</a:t>
            </a:r>
            <a:r>
              <a:rPr lang="fr-FR" dirty="0"/>
              <a:t>, des effets de la multiplication par une puissance de 10.</a:t>
            </a:r>
          </a:p>
          <a:p>
            <a:pPr lvl="0">
              <a:buNone/>
            </a:pPr>
            <a:r>
              <a:rPr lang="fr-FR" dirty="0"/>
              <a:t>Par ailleurs, elles créent une rupture factice entre entiers et décimaux et génèrent des erreurs (bien connues) du type : 2,75 x 10 = 2,750</a:t>
            </a:r>
          </a:p>
          <a:p>
            <a:pPr lvl="0">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70">
            <a:extLst>
              <a:ext uri="{FF2B5EF4-FFF2-40B4-BE49-F238E27FC236}">
                <a16:creationId xmlns:a16="http://schemas.microsoft.com/office/drawing/2014/main" id="{AAA938F3-4660-4289-8D7B-D970DF922757}"/>
              </a:ext>
            </a:extLst>
          </p:cNvPr>
          <p:cNvSpPr txBox="1">
            <a:spLocks noGrp="1"/>
          </p:cNvSpPr>
          <p:nvPr>
            <p:ph type="title"/>
          </p:nvPr>
        </p:nvSpPr>
        <p:spPr>
          <a:xfrm>
            <a:off x="8727497" y="6027700"/>
            <a:ext cx="3138001" cy="561197"/>
          </a:xfrm>
        </p:spPr>
        <p:txBody>
          <a:bodyPr/>
          <a:lstStyle/>
          <a:p>
            <a:pPr lvl="0"/>
            <a:r>
              <a:rPr lang="fr-FR" sz="1867" i="1"/>
              <a:t>nombres</a:t>
            </a:r>
          </a:p>
        </p:txBody>
      </p:sp>
      <p:sp>
        <p:nvSpPr>
          <p:cNvPr id="2" name="Shape 869">
            <a:extLst>
              <a:ext uri="{FF2B5EF4-FFF2-40B4-BE49-F238E27FC236}">
                <a16:creationId xmlns:a16="http://schemas.microsoft.com/office/drawing/2014/main" id="{0CB29F57-76D6-460C-B2CA-98707FB00F73}"/>
              </a:ext>
            </a:extLst>
          </p:cNvPr>
          <p:cNvSpPr txBox="1">
            <a:spLocks noGrp="1"/>
          </p:cNvSpPr>
          <p:nvPr>
            <p:ph type="body" idx="1"/>
          </p:nvPr>
        </p:nvSpPr>
        <p:spPr>
          <a:xfrm>
            <a:off x="886638" y="552962"/>
            <a:ext cx="10007595" cy="4765193"/>
          </a:xfrm>
        </p:spPr>
        <p:txBody>
          <a:bodyPr>
            <a:normAutofit fontScale="92500" lnSpcReduction="10000"/>
          </a:bodyPr>
          <a:lstStyle/>
          <a:p>
            <a:pPr>
              <a:buNone/>
            </a:pPr>
            <a:r>
              <a:rPr lang="fr-FR" sz="3200" dirty="0">
                <a:solidFill>
                  <a:srgbClr val="AF7B51"/>
                </a:solidFill>
                <a:latin typeface="Nunito"/>
              </a:rPr>
              <a:t>de fausses ruptures…..et de vraies continuités</a:t>
            </a:r>
          </a:p>
          <a:p>
            <a:pPr lvl="0">
              <a:buNone/>
            </a:pPr>
            <a:endParaRPr lang="fr-FR" dirty="0"/>
          </a:p>
          <a:p>
            <a:pPr>
              <a:buNone/>
            </a:pPr>
            <a:r>
              <a:rPr lang="fr-FR" dirty="0"/>
              <a:t>Comparaison de deux nombres :</a:t>
            </a:r>
          </a:p>
          <a:p>
            <a:pPr>
              <a:buNone/>
            </a:pPr>
            <a:r>
              <a:rPr lang="fr-FR" dirty="0"/>
              <a:t>Pourquoi    : 3257 est il supérieur à  526 ?  12,7 est - il supérieur à 12,08 ? 4,25 est -il supérieur à 4,248 ?</a:t>
            </a:r>
          </a:p>
          <a:p>
            <a:pPr>
              <a:buNone/>
            </a:pPr>
            <a:endParaRPr lang="fr-FR" dirty="0"/>
          </a:p>
          <a:p>
            <a:pPr>
              <a:buNone/>
            </a:pPr>
            <a:r>
              <a:rPr lang="fr-FR" dirty="0"/>
              <a:t>La réponse (réfléchie) passe </a:t>
            </a:r>
            <a:r>
              <a:rPr lang="fr-FR" b="1" dirty="0"/>
              <a:t>toujours</a:t>
            </a:r>
            <a:r>
              <a:rPr lang="fr-FR" dirty="0"/>
              <a:t> par le décodage de l’écriture décimale et son interprétation dans les unités de numération : </a:t>
            </a:r>
          </a:p>
          <a:p>
            <a:pPr>
              <a:buNone/>
            </a:pPr>
            <a:r>
              <a:rPr lang="fr-FR" dirty="0"/>
              <a:t>“3257 , c’est : 3M2C5D7U  de même : 526, c’est : 5C2D6U” </a:t>
            </a:r>
          </a:p>
          <a:p>
            <a:pPr>
              <a:buNone/>
            </a:pPr>
            <a:r>
              <a:rPr lang="fr-FR" dirty="0"/>
              <a:t>“12,7 c’est : 12U7d et 12,08, c’est : 12U8c” </a:t>
            </a:r>
          </a:p>
          <a:p>
            <a:pPr>
              <a:buNone/>
            </a:pPr>
            <a:r>
              <a:rPr lang="fr-FR" dirty="0"/>
              <a:t> </a:t>
            </a:r>
          </a:p>
          <a:p>
            <a:pPr>
              <a:buNone/>
            </a:pPr>
            <a:r>
              <a:rPr lang="fr-FR" dirty="0"/>
              <a:t>De plus, la règle selon laquelle “un nombre entier est d’autant plus grand qu’il s’écrit avec plus de chiffres” ne dispense pas d’un travail sur la numération, dès lors que les deux nombres entiers à comparer comportent autant de chiffres dans leur écriture décimale...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76">
            <a:extLst>
              <a:ext uri="{FF2B5EF4-FFF2-40B4-BE49-F238E27FC236}">
                <a16:creationId xmlns:a16="http://schemas.microsoft.com/office/drawing/2014/main" id="{570B7C27-A504-4258-8265-C0EC15CF18AF}"/>
              </a:ext>
            </a:extLst>
          </p:cNvPr>
          <p:cNvSpPr txBox="1">
            <a:spLocks noGrp="1"/>
          </p:cNvSpPr>
          <p:nvPr>
            <p:ph type="title"/>
          </p:nvPr>
        </p:nvSpPr>
        <p:spPr>
          <a:xfrm>
            <a:off x="8727497" y="6027700"/>
            <a:ext cx="3138001" cy="561197"/>
          </a:xfrm>
        </p:spPr>
        <p:txBody>
          <a:bodyPr/>
          <a:lstStyle/>
          <a:p>
            <a:pPr lvl="0"/>
            <a:r>
              <a:rPr lang="fr-FR" sz="1867" i="1"/>
              <a:t>nombres</a:t>
            </a:r>
          </a:p>
        </p:txBody>
      </p:sp>
      <p:sp>
        <p:nvSpPr>
          <p:cNvPr id="2" name="Shape 875">
            <a:extLst>
              <a:ext uri="{FF2B5EF4-FFF2-40B4-BE49-F238E27FC236}">
                <a16:creationId xmlns:a16="http://schemas.microsoft.com/office/drawing/2014/main" id="{0476E472-8982-4292-A605-D62CD066F7C6}"/>
              </a:ext>
            </a:extLst>
          </p:cNvPr>
          <p:cNvSpPr txBox="1">
            <a:spLocks noGrp="1"/>
          </p:cNvSpPr>
          <p:nvPr>
            <p:ph type="body" idx="1"/>
          </p:nvPr>
        </p:nvSpPr>
        <p:spPr>
          <a:xfrm>
            <a:off x="1092195" y="1490667"/>
            <a:ext cx="10007595" cy="3264005"/>
          </a:xfrm>
        </p:spPr>
        <p:txBody>
          <a:bodyPr>
            <a:normAutofit fontScale="92500" lnSpcReduction="10000"/>
          </a:bodyPr>
          <a:lstStyle/>
          <a:p>
            <a:pPr>
              <a:buNone/>
            </a:pPr>
            <a:r>
              <a:rPr lang="fr-FR" sz="3200">
                <a:solidFill>
                  <a:srgbClr val="AF7B51"/>
                </a:solidFill>
                <a:latin typeface="Nunito"/>
              </a:rPr>
              <a:t>le choix graphique de la virgule, source d’erreurs.</a:t>
            </a:r>
          </a:p>
          <a:p>
            <a:pPr>
              <a:buNone/>
            </a:pPr>
            <a:endParaRPr lang="fr-FR" sz="2400">
              <a:solidFill>
                <a:srgbClr val="000000"/>
              </a:solidFill>
              <a:latin typeface="Nunito"/>
            </a:endParaRPr>
          </a:p>
          <a:p>
            <a:pPr>
              <a:buNone/>
            </a:pPr>
            <a:r>
              <a:rPr lang="fr-FR" sz="2400" i="1">
                <a:solidFill>
                  <a:srgbClr val="000000"/>
                </a:solidFill>
                <a:latin typeface="Nunito"/>
              </a:rPr>
              <a:t>Intention </a:t>
            </a:r>
            <a:r>
              <a:rPr lang="fr-FR" sz="2400">
                <a:solidFill>
                  <a:srgbClr val="000000"/>
                </a:solidFill>
                <a:latin typeface="Nunito"/>
              </a:rPr>
              <a:t>: marquer par un signe graphique , la position de l’unité</a:t>
            </a:r>
          </a:p>
          <a:p>
            <a:pPr>
              <a:buNone/>
            </a:pPr>
            <a:endParaRPr lang="fr-FR" sz="2400">
              <a:solidFill>
                <a:srgbClr val="000000"/>
              </a:solidFill>
              <a:latin typeface="Nunito"/>
            </a:endParaRPr>
          </a:p>
          <a:p>
            <a:pPr>
              <a:buNone/>
            </a:pPr>
            <a:r>
              <a:rPr lang="fr-FR" sz="2400" i="1">
                <a:solidFill>
                  <a:srgbClr val="000000"/>
                </a:solidFill>
                <a:latin typeface="Nunito"/>
              </a:rPr>
              <a:t>Effet </a:t>
            </a:r>
            <a:r>
              <a:rPr lang="fr-FR" sz="2400">
                <a:solidFill>
                  <a:srgbClr val="000000"/>
                </a:solidFill>
                <a:latin typeface="Nunito"/>
              </a:rPr>
              <a:t>: création d’une dissymétrie et d’une séparation </a:t>
            </a:r>
          </a:p>
          <a:p>
            <a:pPr>
              <a:buNone/>
            </a:pPr>
            <a:endParaRPr lang="fr-FR" sz="2400">
              <a:solidFill>
                <a:srgbClr val="000000"/>
              </a:solidFill>
              <a:latin typeface="Nunito"/>
            </a:endParaRPr>
          </a:p>
          <a:p>
            <a:pPr>
              <a:buNone/>
            </a:pPr>
            <a:r>
              <a:rPr lang="fr-FR" sz="2400" i="1">
                <a:solidFill>
                  <a:srgbClr val="000000"/>
                </a:solidFill>
                <a:latin typeface="Nunito"/>
              </a:rPr>
              <a:t>Exemple </a:t>
            </a:r>
            <a:r>
              <a:rPr lang="fr-FR" sz="2400">
                <a:solidFill>
                  <a:srgbClr val="000000"/>
                </a:solidFill>
                <a:latin typeface="Nunito"/>
              </a:rPr>
              <a:t>: 23, 17 vs 2</a:t>
            </a:r>
            <a:r>
              <a:rPr lang="fr-FR" sz="2400" u="sng">
                <a:solidFill>
                  <a:srgbClr val="000000"/>
                </a:solidFill>
                <a:latin typeface="Nunito"/>
              </a:rPr>
              <a:t>3</a:t>
            </a:r>
            <a:r>
              <a:rPr lang="fr-FR" sz="2400">
                <a:solidFill>
                  <a:srgbClr val="000000"/>
                </a:solidFill>
                <a:latin typeface="Nunito"/>
              </a:rPr>
              <a:t>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1B36C0-A9F3-49E1-8357-A3CAF47A8FD0}"/>
              </a:ext>
            </a:extLst>
          </p:cNvPr>
          <p:cNvSpPr>
            <a:spLocks noGrp="1"/>
          </p:cNvSpPr>
          <p:nvPr>
            <p:ph type="title"/>
          </p:nvPr>
        </p:nvSpPr>
        <p:spPr>
          <a:xfrm>
            <a:off x="677334" y="609600"/>
            <a:ext cx="8596668" cy="516556"/>
          </a:xfrm>
        </p:spPr>
        <p:txBody>
          <a:bodyPr>
            <a:noAutofit/>
          </a:bodyPr>
          <a:lstStyle/>
          <a:p>
            <a:r>
              <a:rPr lang="fr-FR" sz="2800" dirty="0"/>
              <a:t>Pratiques ordinaires et propositions des manuels</a:t>
            </a:r>
          </a:p>
        </p:txBody>
      </p:sp>
      <p:sp>
        <p:nvSpPr>
          <p:cNvPr id="3" name="Espace réservé du contenu 2">
            <a:extLst>
              <a:ext uri="{FF2B5EF4-FFF2-40B4-BE49-F238E27FC236}">
                <a16:creationId xmlns:a16="http://schemas.microsoft.com/office/drawing/2014/main" id="{E3486EED-66E1-454E-911D-101802A28589}"/>
              </a:ext>
            </a:extLst>
          </p:cNvPr>
          <p:cNvSpPr>
            <a:spLocks noGrp="1"/>
          </p:cNvSpPr>
          <p:nvPr>
            <p:ph idx="1"/>
          </p:nvPr>
        </p:nvSpPr>
        <p:spPr>
          <a:xfrm>
            <a:off x="677334" y="1510848"/>
            <a:ext cx="8596668" cy="4713076"/>
          </a:xfrm>
        </p:spPr>
        <p:txBody>
          <a:bodyPr>
            <a:normAutofit/>
          </a:bodyPr>
          <a:lstStyle/>
          <a:p>
            <a:pPr marL="0" indent="0">
              <a:lnSpc>
                <a:spcPct val="110000"/>
              </a:lnSpc>
              <a:buNone/>
            </a:pPr>
            <a:r>
              <a:rPr lang="fr-FR" sz="2400" dirty="0">
                <a:solidFill>
                  <a:schemeClr val="tx1"/>
                </a:solidFill>
              </a:rPr>
              <a:t>La plupart des manuels proposent des activités permettant de travailler les trois aspects de la numération chiffrée : aspect décimal, aspect positionnel, aspect algorithmique.</a:t>
            </a:r>
          </a:p>
          <a:p>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D823821-3DDD-4F01-8397-42B141AEA3A8}"/>
              </a:ext>
            </a:extLst>
          </p:cNvPr>
          <p:cNvSpPr>
            <a:spLocks noGrp="1"/>
          </p:cNvSpPr>
          <p:nvPr>
            <p:ph type="sldNum" sz="quarter" idx="12"/>
          </p:nvPr>
        </p:nvSpPr>
        <p:spPr/>
        <p:txBody>
          <a:bodyPr/>
          <a:lstStyle/>
          <a:p>
            <a:fld id="{69E57DC2-970A-4B3E-BB1C-7A09969E49DF}" type="slidenum">
              <a:rPr lang="en-US" smtClean="0"/>
              <a:t>7</a:t>
            </a:fld>
            <a:endParaRPr lang="en-US" dirty="0"/>
          </a:p>
        </p:txBody>
      </p:sp>
    </p:spTree>
    <p:extLst>
      <p:ext uri="{BB962C8B-B14F-4D97-AF65-F5344CB8AC3E}">
        <p14:creationId xmlns:p14="http://schemas.microsoft.com/office/powerpoint/2010/main" val="42302691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81">
            <a:extLst>
              <a:ext uri="{FF2B5EF4-FFF2-40B4-BE49-F238E27FC236}">
                <a16:creationId xmlns:a16="http://schemas.microsoft.com/office/drawing/2014/main" id="{50AA130B-85DB-46F6-A1E7-967AF3B519A2}"/>
              </a:ext>
            </a:extLst>
          </p:cNvPr>
          <p:cNvSpPr txBox="1">
            <a:spLocks noGrp="1"/>
          </p:cNvSpPr>
          <p:nvPr>
            <p:ph type="title"/>
          </p:nvPr>
        </p:nvSpPr>
        <p:spPr>
          <a:xfrm>
            <a:off x="1092195" y="1127467"/>
            <a:ext cx="10007595" cy="665195"/>
          </a:xfrm>
        </p:spPr>
        <p:txBody>
          <a:bodyPr/>
          <a:lstStyle/>
          <a:p>
            <a:pPr lvl="0"/>
            <a:r>
              <a:rPr lang="fr-FR" sz="3200" dirty="0"/>
              <a:t>préconisations pour les échanges verbaux</a:t>
            </a:r>
          </a:p>
        </p:txBody>
      </p:sp>
      <p:sp>
        <p:nvSpPr>
          <p:cNvPr id="3" name="Shape 882">
            <a:extLst>
              <a:ext uri="{FF2B5EF4-FFF2-40B4-BE49-F238E27FC236}">
                <a16:creationId xmlns:a16="http://schemas.microsoft.com/office/drawing/2014/main" id="{A9AE309A-5519-4491-A7A4-768B590D14C6}"/>
              </a:ext>
            </a:extLst>
          </p:cNvPr>
          <p:cNvSpPr txBox="1">
            <a:spLocks noGrp="1"/>
          </p:cNvSpPr>
          <p:nvPr>
            <p:ph type="body" idx="1"/>
          </p:nvPr>
        </p:nvSpPr>
        <p:spPr>
          <a:xfrm>
            <a:off x="1092195" y="2086161"/>
            <a:ext cx="10007595" cy="3831993"/>
          </a:xfrm>
        </p:spPr>
        <p:txBody>
          <a:bodyPr/>
          <a:lstStyle/>
          <a:p>
            <a:pPr marL="609585" indent="-457189">
              <a:buSzPts val="1800"/>
              <a:buAutoNum type="arabicPeriod"/>
            </a:pPr>
            <a:r>
              <a:rPr lang="fr-FR" sz="2400" dirty="0"/>
              <a:t>Parler d’ “écriture décimale” plutôt que d’ “écriture à virgule “</a:t>
            </a:r>
          </a:p>
          <a:p>
            <a:pPr marL="609585" indent="-457189">
              <a:buSzPts val="1800"/>
              <a:buAutoNum type="arabicPeriod"/>
            </a:pPr>
            <a:r>
              <a:rPr lang="fr-FR" sz="2400" dirty="0"/>
              <a:t>Désigner à l’oral les nombres en nommant les unités de numération et donc, </a:t>
            </a:r>
            <a:r>
              <a:rPr lang="fr-FR" sz="2400" b="1" dirty="0"/>
              <a:t>sans prononcer les mots “virgule” et “zéro”</a:t>
            </a:r>
          </a:p>
          <a:p>
            <a:pPr lvl="0">
              <a:buNone/>
            </a:pPr>
            <a:r>
              <a:rPr lang="fr-FR" sz="2400" i="1" dirty="0"/>
              <a:t>Exemple </a:t>
            </a:r>
            <a:r>
              <a:rPr lang="fr-FR" sz="2400" dirty="0"/>
              <a:t>: </a:t>
            </a:r>
          </a:p>
          <a:p>
            <a:pPr lvl="0">
              <a:buNone/>
            </a:pPr>
            <a:r>
              <a:rPr lang="fr-FR" sz="2400" dirty="0"/>
              <a:t>25,87 se lit : “vingt-cinq unités (et) quatre-vingt-sept centièmes”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87">
            <a:extLst>
              <a:ext uri="{FF2B5EF4-FFF2-40B4-BE49-F238E27FC236}">
                <a16:creationId xmlns:a16="http://schemas.microsoft.com/office/drawing/2014/main" id="{0861B1B5-5EF0-49AA-9005-53026A9EA204}"/>
              </a:ext>
            </a:extLst>
          </p:cNvPr>
          <p:cNvSpPr txBox="1">
            <a:spLocks noGrp="1"/>
          </p:cNvSpPr>
          <p:nvPr>
            <p:ph type="title"/>
          </p:nvPr>
        </p:nvSpPr>
        <p:spPr>
          <a:xfrm>
            <a:off x="1092195" y="550103"/>
            <a:ext cx="10007595" cy="707196"/>
          </a:xfrm>
        </p:spPr>
        <p:txBody>
          <a:bodyPr/>
          <a:lstStyle/>
          <a:p>
            <a:pPr lvl="0"/>
            <a:r>
              <a:rPr lang="fr-FR"/>
              <a:t>Préconisation</a:t>
            </a:r>
          </a:p>
        </p:txBody>
      </p:sp>
      <p:sp>
        <p:nvSpPr>
          <p:cNvPr id="3" name="Shape 888">
            <a:extLst>
              <a:ext uri="{FF2B5EF4-FFF2-40B4-BE49-F238E27FC236}">
                <a16:creationId xmlns:a16="http://schemas.microsoft.com/office/drawing/2014/main" id="{13B84345-B4E8-4372-8465-93E534EC7293}"/>
              </a:ext>
            </a:extLst>
          </p:cNvPr>
          <p:cNvSpPr txBox="1">
            <a:spLocks noGrp="1"/>
          </p:cNvSpPr>
          <p:nvPr>
            <p:ph type="body" idx="1"/>
          </p:nvPr>
        </p:nvSpPr>
        <p:spPr>
          <a:xfrm>
            <a:off x="1092195" y="1509601"/>
            <a:ext cx="10007595" cy="4852793"/>
          </a:xfrm>
        </p:spPr>
        <p:txBody>
          <a:bodyPr/>
          <a:lstStyle/>
          <a:p>
            <a:pPr>
              <a:buNone/>
            </a:pPr>
            <a:r>
              <a:rPr lang="fr-FR" sz="1867"/>
              <a:t>-&gt; </a:t>
            </a:r>
            <a:r>
              <a:rPr lang="fr-FR" sz="1867" b="1"/>
              <a:t>dès le cycle 2</a:t>
            </a:r>
            <a:r>
              <a:rPr lang="fr-FR" sz="1867"/>
              <a:t>, privilégier le travail sur la numération pour expliciter les effets du produit ou du quotient par une puissance de 10, ainsi que pour comparer deux nombres.</a:t>
            </a:r>
          </a:p>
          <a:p>
            <a:pPr lvl="0">
              <a:buNone/>
            </a:pPr>
            <a:r>
              <a:rPr lang="fr-FR" sz="1867"/>
              <a:t> </a:t>
            </a:r>
            <a:r>
              <a:rPr lang="fr-FR" sz="1867" b="1"/>
              <a:t>Ne pas formuler (et encore moins écrire dans le cahier de règles !) de “règle des zéros”.</a:t>
            </a:r>
          </a:p>
          <a:p>
            <a:pPr lvl="0">
              <a:buNone/>
            </a:pPr>
            <a:r>
              <a:rPr lang="fr-FR" sz="1867" b="1"/>
              <a:t>-&gt; </a:t>
            </a:r>
            <a:r>
              <a:rPr lang="fr-FR" sz="1867"/>
              <a:t> pour le produit ou le quotient d’un décimal par une puissance de 10, passer également par la compréhension au niveau de la numération en formulant que l</a:t>
            </a:r>
            <a:r>
              <a:rPr lang="fr-FR" sz="1867" b="1"/>
              <a:t>es unités de numération changent. </a:t>
            </a:r>
            <a:r>
              <a:rPr lang="fr-FR" sz="1867"/>
              <a:t>S’aider éventuellement du </a:t>
            </a:r>
            <a:r>
              <a:rPr lang="fr-FR" sz="1867" b="1"/>
              <a:t>glisse nombre(*)</a:t>
            </a:r>
            <a:r>
              <a:rPr lang="fr-FR" sz="1867"/>
              <a:t> pour illustrer le propos : </a:t>
            </a:r>
          </a:p>
          <a:p>
            <a:pPr lvl="0">
              <a:buNone/>
            </a:pPr>
            <a:endParaRPr lang="fr-FR"/>
          </a:p>
          <a:p>
            <a:pPr lvl="0">
              <a:buNone/>
            </a:pPr>
            <a:endParaRPr lang="fr-FR"/>
          </a:p>
          <a:p>
            <a:pPr lvl="0">
              <a:buNone/>
            </a:pPr>
            <a:endParaRPr lang="fr-FR"/>
          </a:p>
          <a:p>
            <a:pPr marL="4267093">
              <a:buNone/>
            </a:pPr>
            <a:r>
              <a:rPr lang="fr-FR"/>
              <a:t>(*) une version adaptée peut être utilisée dès le cycle 2</a:t>
            </a:r>
          </a:p>
          <a:p>
            <a:pPr lvl="0">
              <a:buNone/>
            </a:pPr>
            <a:endParaRPr lang="fr-FR"/>
          </a:p>
          <a:p>
            <a:pPr lvl="0">
              <a:buNone/>
            </a:pPr>
            <a:endParaRPr lang="fr-FR"/>
          </a:p>
        </p:txBody>
      </p:sp>
      <p:pic>
        <p:nvPicPr>
          <p:cNvPr id="4" name="Shape 889">
            <a:extLst>
              <a:ext uri="{FF2B5EF4-FFF2-40B4-BE49-F238E27FC236}">
                <a16:creationId xmlns:a16="http://schemas.microsoft.com/office/drawing/2014/main" id="{5707BB03-B16D-4085-B2BA-EE18163146C5}"/>
              </a:ext>
            </a:extLst>
          </p:cNvPr>
          <p:cNvPicPr>
            <a:picLocks noChangeAspect="1"/>
          </p:cNvPicPr>
          <p:nvPr/>
        </p:nvPicPr>
        <p:blipFill>
          <a:blip r:embed="rId3">
            <a:alphaModFix/>
          </a:blip>
          <a:stretch>
            <a:fillRect/>
          </a:stretch>
        </p:blipFill>
        <p:spPr>
          <a:xfrm>
            <a:off x="2006498" y="3920727"/>
            <a:ext cx="7759695" cy="1937869"/>
          </a:xfrm>
          <a:prstGeom prst="rect">
            <a:avLst/>
          </a:prstGeom>
          <a:noFill/>
          <a:ln cap="flat">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94">
            <a:extLst>
              <a:ext uri="{FF2B5EF4-FFF2-40B4-BE49-F238E27FC236}">
                <a16:creationId xmlns:a16="http://schemas.microsoft.com/office/drawing/2014/main" id="{CCF5BB82-5AEA-4EAC-B5DB-CD17A7DFBD88}"/>
              </a:ext>
            </a:extLst>
          </p:cNvPr>
          <p:cNvSpPr txBox="1">
            <a:spLocks noGrp="1"/>
          </p:cNvSpPr>
          <p:nvPr>
            <p:ph type="title"/>
          </p:nvPr>
        </p:nvSpPr>
        <p:spPr>
          <a:xfrm>
            <a:off x="1092195" y="1127467"/>
            <a:ext cx="10007595" cy="665195"/>
          </a:xfrm>
        </p:spPr>
        <p:txBody>
          <a:bodyPr>
            <a:normAutofit fontScale="90000"/>
          </a:bodyPr>
          <a:lstStyle/>
          <a:p>
            <a:endParaRPr lang="fr-FR"/>
          </a:p>
        </p:txBody>
      </p:sp>
      <p:sp>
        <p:nvSpPr>
          <p:cNvPr id="3" name="Shape 895">
            <a:extLst>
              <a:ext uri="{FF2B5EF4-FFF2-40B4-BE49-F238E27FC236}">
                <a16:creationId xmlns:a16="http://schemas.microsoft.com/office/drawing/2014/main" id="{C00ACDB9-63AA-4FCE-B342-1A5FFA7C5549}"/>
              </a:ext>
            </a:extLst>
          </p:cNvPr>
          <p:cNvSpPr txBox="1">
            <a:spLocks noGrp="1"/>
          </p:cNvSpPr>
          <p:nvPr>
            <p:ph type="body" idx="1"/>
          </p:nvPr>
        </p:nvSpPr>
        <p:spPr>
          <a:xfrm>
            <a:off x="1092195" y="2086161"/>
            <a:ext cx="10007595" cy="3831993"/>
          </a:xfrm>
        </p:spPr>
        <p:txBody>
          <a:bodyPr/>
          <a:lstStyle/>
          <a:p>
            <a:pPr lvl="0">
              <a:buNone/>
            </a:pPr>
            <a:r>
              <a:rPr lang="fr-FR" sz="3200" dirty="0">
                <a:solidFill>
                  <a:srgbClr val="AF7B51"/>
                </a:solidFill>
                <a:latin typeface="Nunito"/>
              </a:rPr>
              <a:t>Pourquoi un dixième multiplié par un dixième fait-il un centième ? (rupture?)</a:t>
            </a:r>
          </a:p>
          <a:p>
            <a:pPr lvl="0">
              <a:buNone/>
            </a:pPr>
            <a:endParaRPr lang="fr-FR" sz="3200" dirty="0">
              <a:solidFill>
                <a:srgbClr val="AF7B51"/>
              </a:solidFill>
              <a:latin typeface="Nunit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00">
            <a:extLst>
              <a:ext uri="{FF2B5EF4-FFF2-40B4-BE49-F238E27FC236}">
                <a16:creationId xmlns:a16="http://schemas.microsoft.com/office/drawing/2014/main" id="{8ABC7625-9B6F-4FDB-B204-236258147C4B}"/>
              </a:ext>
            </a:extLst>
          </p:cNvPr>
          <p:cNvSpPr txBox="1">
            <a:spLocks noGrp="1"/>
          </p:cNvSpPr>
          <p:nvPr>
            <p:ph type="title"/>
          </p:nvPr>
        </p:nvSpPr>
        <p:spPr>
          <a:xfrm>
            <a:off x="1092195" y="1127467"/>
            <a:ext cx="10007595" cy="769997"/>
          </a:xfrm>
        </p:spPr>
        <p:txBody>
          <a:bodyPr/>
          <a:lstStyle/>
          <a:p>
            <a:pPr lvl="0"/>
            <a:r>
              <a:rPr lang="fr-FR" sz="3200"/>
              <a:t>et les fractions, dans tout ça ?</a:t>
            </a:r>
          </a:p>
        </p:txBody>
      </p:sp>
      <p:sp>
        <p:nvSpPr>
          <p:cNvPr id="3" name="Shape 901">
            <a:extLst>
              <a:ext uri="{FF2B5EF4-FFF2-40B4-BE49-F238E27FC236}">
                <a16:creationId xmlns:a16="http://schemas.microsoft.com/office/drawing/2014/main" id="{B2E5F60A-BF2F-4133-87C1-52CFB65D898B}"/>
              </a:ext>
            </a:extLst>
          </p:cNvPr>
          <p:cNvSpPr txBox="1">
            <a:spLocks noGrp="1"/>
          </p:cNvSpPr>
          <p:nvPr>
            <p:ph type="body" idx="1"/>
          </p:nvPr>
        </p:nvSpPr>
        <p:spPr/>
        <p:txBody>
          <a:bodyPr/>
          <a:lstStyle/>
          <a:p>
            <a:pPr lvl="0">
              <a:buNone/>
            </a:pPr>
            <a:r>
              <a:rPr lang="fr-FR" sz="2400"/>
              <a:t>quelles articulations entre :</a:t>
            </a:r>
          </a:p>
          <a:p>
            <a:pPr marL="609585" indent="-457189">
              <a:buSzPts val="1800"/>
            </a:pPr>
            <a:r>
              <a:rPr lang="fr-FR" sz="2400"/>
              <a:t>fractions</a:t>
            </a:r>
          </a:p>
          <a:p>
            <a:pPr marL="609585" indent="-457189">
              <a:buSzPts val="1800"/>
            </a:pPr>
            <a:r>
              <a:rPr lang="fr-FR" sz="2400"/>
              <a:t>écriture fractionnaires</a:t>
            </a:r>
          </a:p>
          <a:p>
            <a:pPr marL="609585" indent="-457189">
              <a:buSzPts val="1800"/>
            </a:pPr>
            <a:r>
              <a:rPr lang="fr-FR" sz="2400"/>
              <a:t>nombres rationnels</a:t>
            </a:r>
          </a:p>
          <a:p>
            <a:pPr marL="609585" indent="-457189">
              <a:buSzPts val="1800"/>
            </a:pPr>
            <a:r>
              <a:rPr lang="fr-FR" sz="2400"/>
              <a:t>quotient ?</a:t>
            </a:r>
          </a:p>
        </p:txBody>
      </p:sp>
      <p:sp>
        <p:nvSpPr>
          <p:cNvPr id="4" name="Shape 902">
            <a:extLst>
              <a:ext uri="{FF2B5EF4-FFF2-40B4-BE49-F238E27FC236}">
                <a16:creationId xmlns:a16="http://schemas.microsoft.com/office/drawing/2014/main" id="{C8334786-C1D4-407F-98CC-23C54531B0CD}"/>
              </a:ext>
            </a:extLst>
          </p:cNvPr>
          <p:cNvSpPr txBox="1">
            <a:spLocks noGrp="1"/>
          </p:cNvSpPr>
          <p:nvPr>
            <p:ph type="title" idx="4294967295"/>
          </p:nvPr>
        </p:nvSpPr>
        <p:spPr>
          <a:xfrm>
            <a:off x="9055100" y="6027738"/>
            <a:ext cx="3136900" cy="560387"/>
          </a:xfrm>
        </p:spPr>
        <p:txBody>
          <a:bodyPr/>
          <a:lstStyle/>
          <a:p>
            <a:pPr lvl="0"/>
            <a:r>
              <a:rPr lang="fr-FR" sz="1867" i="1"/>
              <a:t>nombres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08">
            <a:extLst>
              <a:ext uri="{FF2B5EF4-FFF2-40B4-BE49-F238E27FC236}">
                <a16:creationId xmlns:a16="http://schemas.microsoft.com/office/drawing/2014/main" id="{230AF797-CCF3-4AF4-9681-8E0DB716EBA8}"/>
              </a:ext>
            </a:extLst>
          </p:cNvPr>
          <p:cNvSpPr txBox="1">
            <a:spLocks noGrp="1"/>
          </p:cNvSpPr>
          <p:nvPr>
            <p:ph type="title"/>
          </p:nvPr>
        </p:nvSpPr>
        <p:spPr>
          <a:xfrm>
            <a:off x="1092195" y="995270"/>
            <a:ext cx="10007595" cy="769997"/>
          </a:xfrm>
        </p:spPr>
        <p:txBody>
          <a:bodyPr/>
          <a:lstStyle/>
          <a:p>
            <a:pPr lvl="0"/>
            <a:r>
              <a:rPr lang="fr-FR" sz="3200"/>
              <a:t>Nombres rationnels</a:t>
            </a:r>
          </a:p>
        </p:txBody>
      </p:sp>
      <p:sp>
        <p:nvSpPr>
          <p:cNvPr id="2" name="Shape 907">
            <a:extLst>
              <a:ext uri="{FF2B5EF4-FFF2-40B4-BE49-F238E27FC236}">
                <a16:creationId xmlns:a16="http://schemas.microsoft.com/office/drawing/2014/main" id="{902C887B-0835-4D36-9163-7414BA100C4B}"/>
              </a:ext>
            </a:extLst>
          </p:cNvPr>
          <p:cNvSpPr txBox="1">
            <a:spLocks noGrp="1"/>
          </p:cNvSpPr>
          <p:nvPr>
            <p:ph type="body" idx="1"/>
          </p:nvPr>
        </p:nvSpPr>
        <p:spPr>
          <a:xfrm>
            <a:off x="1092195" y="2026371"/>
            <a:ext cx="10007595" cy="3525999"/>
          </a:xfrm>
        </p:spPr>
        <p:txBody>
          <a:bodyPr/>
          <a:lstStyle/>
          <a:p>
            <a:pPr>
              <a:lnSpc>
                <a:spcPct val="90000"/>
              </a:lnSpc>
              <a:buNone/>
            </a:pPr>
            <a:r>
              <a:rPr lang="fr-FR" sz="2400">
                <a:solidFill>
                  <a:srgbClr val="000000"/>
                </a:solidFill>
              </a:rPr>
              <a:t>Un </a:t>
            </a:r>
            <a:r>
              <a:rPr lang="fr-FR" sz="2400" b="1">
                <a:solidFill>
                  <a:srgbClr val="000000"/>
                </a:solidFill>
              </a:rPr>
              <a:t>nombre est rationnel ssi il peut s’écrire</a:t>
            </a:r>
            <a:r>
              <a:rPr lang="fr-FR" sz="2400">
                <a:solidFill>
                  <a:srgbClr val="000000"/>
                </a:solidFill>
              </a:rPr>
              <a:t> comme </a:t>
            </a:r>
            <a:r>
              <a:rPr lang="fr-FR" sz="2400" b="1">
                <a:solidFill>
                  <a:srgbClr val="000000"/>
                </a:solidFill>
              </a:rPr>
              <a:t>quotient</a:t>
            </a:r>
            <a:r>
              <a:rPr lang="fr-FR" sz="2400">
                <a:solidFill>
                  <a:srgbClr val="000000"/>
                </a:solidFill>
              </a:rPr>
              <a:t> de deux </a:t>
            </a:r>
            <a:r>
              <a:rPr lang="fr-FR" sz="2400" b="1">
                <a:solidFill>
                  <a:srgbClr val="000000"/>
                </a:solidFill>
              </a:rPr>
              <a:t>nombres entiers.</a:t>
            </a:r>
          </a:p>
          <a:p>
            <a:pPr>
              <a:lnSpc>
                <a:spcPct val="90000"/>
              </a:lnSpc>
              <a:spcBef>
                <a:spcPts val="727"/>
              </a:spcBef>
              <a:buNone/>
            </a:pPr>
            <a:r>
              <a:rPr lang="fr-FR" sz="2400">
                <a:solidFill>
                  <a:srgbClr val="000000"/>
                </a:solidFill>
              </a:rPr>
              <a:t>Remarques: </a:t>
            </a:r>
          </a:p>
          <a:p>
            <a:pPr>
              <a:lnSpc>
                <a:spcPct val="90000"/>
              </a:lnSpc>
              <a:spcBef>
                <a:spcPts val="727"/>
              </a:spcBef>
              <a:buNone/>
            </a:pPr>
            <a:r>
              <a:rPr lang="fr-FR" sz="2400">
                <a:solidFill>
                  <a:srgbClr val="000000"/>
                </a:solidFill>
              </a:rPr>
              <a:t>1) Il y a plusieurs façons (en fait, une infinité) d’exprimer un même nombre rationnel.</a:t>
            </a:r>
          </a:p>
          <a:p>
            <a:pPr>
              <a:lnSpc>
                <a:spcPct val="90000"/>
              </a:lnSpc>
              <a:spcBef>
                <a:spcPts val="727"/>
              </a:spcBef>
              <a:buNone/>
            </a:pPr>
            <a:r>
              <a:rPr lang="fr-FR" sz="2400">
                <a:solidFill>
                  <a:srgbClr val="000000"/>
                </a:solidFill>
              </a:rPr>
              <a:t>Exemple : 5:3=10:6=15:9=……..</a:t>
            </a:r>
          </a:p>
          <a:p>
            <a:pPr>
              <a:lnSpc>
                <a:spcPct val="90000"/>
              </a:lnSpc>
              <a:spcBef>
                <a:spcPts val="727"/>
              </a:spcBef>
              <a:buNone/>
            </a:pPr>
            <a:r>
              <a:rPr lang="fr-FR" sz="2400">
                <a:solidFill>
                  <a:srgbClr val="000000"/>
                </a:solidFill>
              </a:rPr>
              <a:t>2) Tous les nombres entiers sont des nombres rationnels, </a:t>
            </a:r>
            <a:r>
              <a:rPr lang="fr-FR" sz="2400" b="1">
                <a:solidFill>
                  <a:srgbClr val="000000"/>
                </a:solidFill>
              </a:rPr>
              <a:t>puisqu’ils peuvent s’écrire comme quotient de deux entiers.</a:t>
            </a:r>
          </a:p>
          <a:p>
            <a:pPr lvl="0">
              <a:buNone/>
            </a:pPr>
            <a:endParaRPr lang="fr-F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3">
            <a:extLst>
              <a:ext uri="{FF2B5EF4-FFF2-40B4-BE49-F238E27FC236}">
                <a16:creationId xmlns:a16="http://schemas.microsoft.com/office/drawing/2014/main" id="{4CAAEDB7-FA3C-4E9C-9FF0-46A3AB6ED101}"/>
              </a:ext>
            </a:extLst>
          </p:cNvPr>
          <p:cNvSpPr txBox="1">
            <a:spLocks noGrp="1"/>
          </p:cNvSpPr>
          <p:nvPr>
            <p:ph type="title"/>
          </p:nvPr>
        </p:nvSpPr>
        <p:spPr>
          <a:xfrm>
            <a:off x="1092195" y="619463"/>
            <a:ext cx="10007595" cy="790797"/>
          </a:xfrm>
        </p:spPr>
        <p:txBody>
          <a:bodyPr/>
          <a:lstStyle/>
          <a:p>
            <a:pPr lvl="0"/>
            <a:r>
              <a:rPr lang="fr-FR" sz="3200"/>
              <a:t>Ecritures fractionnaires</a:t>
            </a:r>
          </a:p>
        </p:txBody>
      </p:sp>
      <p:sp>
        <p:nvSpPr>
          <p:cNvPr id="3" name="Shape 914">
            <a:extLst>
              <a:ext uri="{FF2B5EF4-FFF2-40B4-BE49-F238E27FC236}">
                <a16:creationId xmlns:a16="http://schemas.microsoft.com/office/drawing/2014/main" id="{C9DC586C-F966-401E-B8CE-321F7A0CFE9F}"/>
              </a:ext>
            </a:extLst>
          </p:cNvPr>
          <p:cNvSpPr txBox="1">
            <a:spLocks noGrp="1"/>
          </p:cNvSpPr>
          <p:nvPr>
            <p:ph type="body" idx="1"/>
          </p:nvPr>
        </p:nvSpPr>
        <p:spPr>
          <a:xfrm>
            <a:off x="872069" y="1455603"/>
            <a:ext cx="10007595" cy="4445605"/>
          </a:xfrm>
        </p:spPr>
        <p:txBody>
          <a:bodyPr>
            <a:normAutofit fontScale="92500" lnSpcReduction="10000"/>
          </a:bodyPr>
          <a:lstStyle/>
          <a:p>
            <a:pPr>
              <a:buNone/>
            </a:pPr>
            <a:r>
              <a:rPr lang="fr-FR" sz="2400" b="1" dirty="0">
                <a:solidFill>
                  <a:srgbClr val="000000"/>
                </a:solidFill>
              </a:rPr>
              <a:t>L’écriture fractionnaire </a:t>
            </a:r>
            <a:r>
              <a:rPr lang="fr-FR" sz="2400" dirty="0">
                <a:solidFill>
                  <a:srgbClr val="000000"/>
                </a:solidFill>
              </a:rPr>
              <a:t>du quotient a:b est   </a:t>
            </a:r>
            <a:r>
              <a:rPr lang="fr-FR" sz="2400" u="sng" dirty="0">
                <a:solidFill>
                  <a:srgbClr val="000000"/>
                </a:solidFill>
              </a:rPr>
              <a:t> a  </a:t>
            </a:r>
            <a:r>
              <a:rPr lang="fr-FR" sz="2400" dirty="0">
                <a:solidFill>
                  <a:srgbClr val="000000"/>
                </a:solidFill>
              </a:rPr>
              <a:t>    </a:t>
            </a:r>
          </a:p>
          <a:p>
            <a:pPr>
              <a:spcBef>
                <a:spcPts val="640"/>
              </a:spcBef>
              <a:buNone/>
            </a:pPr>
            <a:r>
              <a:rPr lang="fr-FR" sz="2400" dirty="0">
                <a:solidFill>
                  <a:srgbClr val="000000"/>
                </a:solidFill>
              </a:rPr>
              <a:t>                                                                      b</a:t>
            </a:r>
          </a:p>
          <a:p>
            <a:pPr marL="0" lvl="8" indent="0">
              <a:spcBef>
                <a:spcPts val="640"/>
              </a:spcBef>
              <a:buNone/>
            </a:pPr>
            <a:endParaRPr lang="fr-FR" kern="0" dirty="0">
              <a:solidFill>
                <a:srgbClr val="000000"/>
              </a:solidFill>
              <a:latin typeface="Calibri"/>
              <a:cs typeface="Calibri"/>
            </a:endParaRPr>
          </a:p>
          <a:p>
            <a:pPr marL="0" lvl="8" indent="0">
              <a:spcBef>
                <a:spcPts val="640"/>
              </a:spcBef>
              <a:buNone/>
            </a:pPr>
            <a:r>
              <a:rPr lang="fr-FR" sz="2400" kern="0" dirty="0">
                <a:solidFill>
                  <a:srgbClr val="000000"/>
                </a:solidFill>
                <a:cs typeface="Calibri"/>
              </a:rPr>
              <a:t>Cette écriture fractionnaire a  plusieurs sens :</a:t>
            </a:r>
          </a:p>
          <a:p>
            <a:pPr marL="0" lvl="8" indent="0">
              <a:spcBef>
                <a:spcPts val="640"/>
              </a:spcBef>
              <a:buNone/>
            </a:pPr>
            <a:r>
              <a:rPr lang="fr-FR" sz="2400" kern="0" dirty="0">
                <a:solidFill>
                  <a:srgbClr val="000000"/>
                </a:solidFill>
                <a:cs typeface="Calibri"/>
              </a:rPr>
              <a:t>-   « quotient de a par b » (voir ci-dessus)</a:t>
            </a:r>
          </a:p>
          <a:p>
            <a:pPr marL="0" lvl="8" indent="0">
              <a:spcBef>
                <a:spcPts val="640"/>
              </a:spcBef>
              <a:buNone/>
            </a:pPr>
            <a:r>
              <a:rPr lang="fr-FR" sz="2400" kern="0" dirty="0">
                <a:solidFill>
                  <a:srgbClr val="000000"/>
                </a:solidFill>
                <a:cs typeface="Calibri"/>
              </a:rPr>
              <a:t>-   « a </a:t>
            </a:r>
            <a:r>
              <a:rPr lang="fr-FR" sz="2400" i="1" kern="0" dirty="0">
                <a:solidFill>
                  <a:srgbClr val="000000"/>
                </a:solidFill>
                <a:cs typeface="Calibri"/>
              </a:rPr>
              <a:t>b</a:t>
            </a:r>
            <a:r>
              <a:rPr lang="fr-FR" sz="2400" kern="0" dirty="0">
                <a:solidFill>
                  <a:srgbClr val="000000"/>
                </a:solidFill>
                <a:cs typeface="Calibri"/>
              </a:rPr>
              <a:t>-</a:t>
            </a:r>
            <a:r>
              <a:rPr lang="fr-FR" sz="2400" kern="0" dirty="0" err="1">
                <a:solidFill>
                  <a:srgbClr val="000000"/>
                </a:solidFill>
                <a:cs typeface="Calibri"/>
              </a:rPr>
              <a:t>ièmes</a:t>
            </a:r>
            <a:r>
              <a:rPr lang="fr-FR" sz="2400" kern="0" dirty="0">
                <a:solidFill>
                  <a:srgbClr val="000000"/>
                </a:solidFill>
                <a:cs typeface="Calibri"/>
              </a:rPr>
              <a:t> », autrement dit : </a:t>
            </a:r>
            <a:r>
              <a:rPr lang="fr-FR" sz="2400" u="sng" kern="0" dirty="0">
                <a:solidFill>
                  <a:srgbClr val="000000"/>
                </a:solidFill>
                <a:cs typeface="Calibri"/>
              </a:rPr>
              <a:t>a</a:t>
            </a:r>
            <a:r>
              <a:rPr lang="fr-FR" sz="2400" kern="0" dirty="0">
                <a:solidFill>
                  <a:srgbClr val="000000"/>
                </a:solidFill>
                <a:cs typeface="Calibri"/>
              </a:rPr>
              <a:t> = a × </a:t>
            </a:r>
            <a:r>
              <a:rPr lang="fr-FR" sz="2400" u="sng" kern="0" dirty="0">
                <a:solidFill>
                  <a:srgbClr val="000000"/>
                </a:solidFill>
                <a:cs typeface="Calibri"/>
              </a:rPr>
              <a:t>1  </a:t>
            </a:r>
            <a:r>
              <a:rPr lang="fr-FR" sz="2400" kern="0" dirty="0">
                <a:solidFill>
                  <a:srgbClr val="000000"/>
                </a:solidFill>
                <a:cs typeface="Calibri"/>
              </a:rPr>
              <a:t>     </a:t>
            </a:r>
          </a:p>
          <a:p>
            <a:pPr marL="0" lvl="8" indent="0">
              <a:spcBef>
                <a:spcPts val="640"/>
              </a:spcBef>
              <a:buNone/>
            </a:pPr>
            <a:r>
              <a:rPr lang="fr-FR" sz="2400" kern="0" dirty="0">
                <a:solidFill>
                  <a:srgbClr val="000000"/>
                </a:solidFill>
                <a:cs typeface="Calibri"/>
              </a:rPr>
              <a:t>                                                           b           </a:t>
            </a:r>
            <a:r>
              <a:rPr lang="fr-FR" sz="2400" kern="0" dirty="0" err="1">
                <a:solidFill>
                  <a:srgbClr val="000000"/>
                </a:solidFill>
                <a:cs typeface="Calibri"/>
              </a:rPr>
              <a:t>b</a:t>
            </a:r>
            <a:endParaRPr lang="fr-FR" sz="2400" kern="0" dirty="0">
              <a:solidFill>
                <a:srgbClr val="000000"/>
              </a:solidFill>
              <a:cs typeface="Calibri"/>
            </a:endParaRPr>
          </a:p>
          <a:p>
            <a:pPr marL="0" lvl="8" indent="0">
              <a:spcBef>
                <a:spcPts val="640"/>
              </a:spcBef>
              <a:buNone/>
            </a:pPr>
            <a:r>
              <a:rPr lang="fr-FR" sz="2400" kern="0" dirty="0">
                <a:solidFill>
                  <a:srgbClr val="000000"/>
                </a:solidFill>
                <a:cs typeface="Calibri"/>
              </a:rPr>
              <a:t> </a:t>
            </a:r>
            <a:r>
              <a:rPr lang="fr-FR" sz="2400" kern="0" dirty="0">
                <a:solidFill>
                  <a:srgbClr val="FF0000"/>
                </a:solidFill>
                <a:cs typeface="Calibri"/>
              </a:rPr>
              <a:t>et c’est là que l’on parle de “fraction”, au sens des  I.O.</a:t>
            </a:r>
          </a:p>
          <a:p>
            <a:pPr>
              <a:spcBef>
                <a:spcPts val="640"/>
              </a:spcBef>
              <a:buNone/>
            </a:pPr>
            <a:r>
              <a:rPr lang="fr-FR" sz="2400" dirty="0">
                <a:solidFill>
                  <a:srgbClr val="000000"/>
                </a:solidFill>
              </a:rPr>
              <a:t>- un sens « fonctionnel » : « multiplier par </a:t>
            </a:r>
            <a:r>
              <a:rPr lang="fr-FR" sz="2400" u="sng" dirty="0">
                <a:solidFill>
                  <a:srgbClr val="000000"/>
                </a:solidFill>
              </a:rPr>
              <a:t>a</a:t>
            </a:r>
            <a:r>
              <a:rPr lang="fr-FR" sz="2400" dirty="0">
                <a:solidFill>
                  <a:srgbClr val="000000"/>
                </a:solidFill>
              </a:rPr>
              <a:t> , c’est diviser par b, puis multiplier par a (ou le contraire             b</a:t>
            </a:r>
          </a:p>
          <a:p>
            <a:pPr marL="4876678">
              <a:spcBef>
                <a:spcPts val="640"/>
              </a:spcBef>
              <a:buNone/>
            </a:pPr>
            <a:endParaRPr lang="fr-FR" sz="1867" dirty="0">
              <a:solidFill>
                <a:srgbClr val="000000"/>
              </a:solidFill>
            </a:endParaRPr>
          </a:p>
          <a:p>
            <a:pPr marL="0" lvl="8" indent="0">
              <a:spcBef>
                <a:spcPts val="640"/>
              </a:spcBef>
              <a:buNone/>
            </a:pPr>
            <a:r>
              <a:rPr lang="fr-FR" sz="1867" kern="0" dirty="0">
                <a:solidFill>
                  <a:srgbClr val="000000"/>
                </a:solidFill>
                <a:latin typeface="Calibri"/>
                <a:cs typeface="Calibri"/>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20">
            <a:extLst>
              <a:ext uri="{FF2B5EF4-FFF2-40B4-BE49-F238E27FC236}">
                <a16:creationId xmlns:a16="http://schemas.microsoft.com/office/drawing/2014/main" id="{3CEABD99-EB0F-4855-B6F3-7CBC00F8D029}"/>
              </a:ext>
            </a:extLst>
          </p:cNvPr>
          <p:cNvSpPr txBox="1">
            <a:spLocks noGrp="1"/>
          </p:cNvSpPr>
          <p:nvPr>
            <p:ph idx="1"/>
          </p:nvPr>
        </p:nvSpPr>
        <p:spPr>
          <a:xfrm>
            <a:off x="609600" y="720450"/>
            <a:ext cx="10972800" cy="5405713"/>
          </a:xfrm>
        </p:spPr>
        <p:txBody>
          <a:bodyPr vert="horz" lIns="91440" tIns="60935" rIns="91440" bIns="60935" rtlCol="0">
            <a:normAutofit/>
          </a:bodyPr>
          <a:lstStyle/>
          <a:p>
            <a:pPr marL="0" indent="-270923">
              <a:spcBef>
                <a:spcPts val="0"/>
              </a:spcBef>
              <a:buNone/>
            </a:pPr>
            <a:r>
              <a:rPr lang="fr-FR" sz="3200" dirty="0"/>
              <a:t>Ces écritures peuvent être introduites dans différents cadres, sous différents aspects.</a:t>
            </a:r>
          </a:p>
          <a:p>
            <a:pPr marL="0" indent="-270923">
              <a:buNone/>
            </a:pPr>
            <a:endParaRPr lang="fr-FR" dirty="0"/>
          </a:p>
          <a:p>
            <a:pPr marL="0" indent="-270923">
              <a:buNone/>
            </a:pPr>
            <a:r>
              <a:rPr lang="fr-FR" dirty="0"/>
              <a:t>													  	</a:t>
            </a:r>
            <a:r>
              <a:rPr lang="fr-FR" dirty="0">
                <a:solidFill>
                  <a:srgbClr val="6AA84F"/>
                </a:solidFill>
              </a:rPr>
              <a:t>CM</a:t>
            </a:r>
          </a:p>
          <a:p>
            <a:pPr marL="0" indent="-270923">
              <a:buNone/>
            </a:pPr>
            <a:r>
              <a:rPr lang="fr-FR" dirty="0"/>
              <a:t>														</a:t>
            </a:r>
            <a:r>
              <a:rPr lang="fr-FR" dirty="0">
                <a:solidFill>
                  <a:srgbClr val="38761D"/>
                </a:solidFill>
              </a:rPr>
              <a:t>6èm</a:t>
            </a:r>
          </a:p>
          <a:p>
            <a:pPr marL="7924602" indent="338661">
              <a:spcBef>
                <a:spcPts val="0"/>
              </a:spcBef>
              <a:buNone/>
            </a:pPr>
            <a:endParaRPr lang="fr-FR" dirty="0">
              <a:solidFill>
                <a:srgbClr val="F1C232"/>
              </a:solidFill>
            </a:endParaRPr>
          </a:p>
          <a:p>
            <a:pPr marL="0" indent="-270923">
              <a:buNone/>
            </a:pPr>
            <a:endParaRPr lang="fr-FR" dirty="0">
              <a:solidFill>
                <a:srgbClr val="F1C232"/>
              </a:solidFill>
            </a:endParaRPr>
          </a:p>
          <a:p>
            <a:pPr marL="0" indent="-270923">
              <a:buNone/>
            </a:pPr>
            <a:r>
              <a:rPr lang="fr-FR" dirty="0"/>
              <a:t>														</a:t>
            </a:r>
          </a:p>
        </p:txBody>
      </p:sp>
      <p:sp>
        <p:nvSpPr>
          <p:cNvPr id="3" name="Shape 921">
            <a:extLst>
              <a:ext uri="{FF2B5EF4-FFF2-40B4-BE49-F238E27FC236}">
                <a16:creationId xmlns:a16="http://schemas.microsoft.com/office/drawing/2014/main" id="{1AF61BA2-2894-41B7-A766-08BD2B7A9DAF}"/>
              </a:ext>
            </a:extLst>
          </p:cNvPr>
          <p:cNvSpPr txBox="1"/>
          <p:nvPr/>
        </p:nvSpPr>
        <p:spPr>
          <a:xfrm>
            <a:off x="8790029" y="5087929"/>
            <a:ext cx="2844795" cy="365199"/>
          </a:xfrm>
          <a:prstGeom prst="rect">
            <a:avLst/>
          </a:prstGeom>
          <a:noFill/>
          <a:ln cap="flat">
            <a:noFill/>
          </a:ln>
        </p:spPr>
        <p:txBody>
          <a:bodyPr vert="horz" wrap="square" lIns="121895" tIns="60935" rIns="121895" bIns="60935" anchor="ctr" anchorCtr="0" compatLnSpc="1">
            <a:noAutofit/>
          </a:bodyPr>
          <a:lstStyle/>
          <a:p>
            <a:pPr algn="r" defTabSz="1219170">
              <a:defRPr sz="1800" b="0" i="0" u="none" strike="noStrike" kern="0" cap="none" spc="0" baseline="0">
                <a:solidFill>
                  <a:srgbClr val="000000"/>
                </a:solidFill>
                <a:uFillTx/>
              </a:defRPr>
            </a:pPr>
            <a:fld id="{C2D5783D-17FC-4B0F-BD62-9EAC4F0DF263}" type="slidenum">
              <a:rPr lang="fr-FR" sz="1600" kern="0">
                <a:solidFill>
                  <a:srgbClr val="888888"/>
                </a:solidFill>
                <a:latin typeface="Calibri"/>
                <a:ea typeface="Calibri"/>
                <a:cs typeface="Calibri"/>
              </a:rPr>
              <a:pPr algn="r" defTabSz="1219170">
                <a:defRPr sz="1800" b="0" i="0" u="none" strike="noStrike" kern="0" cap="none" spc="0" baseline="0">
                  <a:solidFill>
                    <a:srgbClr val="000000"/>
                  </a:solidFill>
                  <a:uFillTx/>
                </a:defRPr>
              </a:pPr>
              <a:t>76</a:t>
            </a:fld>
            <a:endParaRPr lang="fr-FR" sz="1600" kern="0">
              <a:solidFill>
                <a:srgbClr val="888888"/>
              </a:solidFill>
              <a:latin typeface="Calibri"/>
              <a:ea typeface="Calibri"/>
              <a:cs typeface="Calibri"/>
            </a:endParaRPr>
          </a:p>
        </p:txBody>
      </p:sp>
      <p:pic>
        <p:nvPicPr>
          <p:cNvPr id="4" name="Shape 922">
            <a:extLst>
              <a:ext uri="{FF2B5EF4-FFF2-40B4-BE49-F238E27FC236}">
                <a16:creationId xmlns:a16="http://schemas.microsoft.com/office/drawing/2014/main" id="{B72284F0-0A71-4056-BB87-9CCAD4C57A00}"/>
              </a:ext>
            </a:extLst>
          </p:cNvPr>
          <p:cNvPicPr>
            <a:picLocks noChangeAspect="1"/>
          </p:cNvPicPr>
          <p:nvPr/>
        </p:nvPicPr>
        <p:blipFill>
          <a:blip r:embed="rId3">
            <a:alphaModFix/>
          </a:blip>
          <a:srcRect/>
          <a:stretch>
            <a:fillRect/>
          </a:stretch>
        </p:blipFill>
        <p:spPr>
          <a:xfrm>
            <a:off x="1302654" y="1876580"/>
            <a:ext cx="7378341" cy="4338888"/>
          </a:xfrm>
          <a:prstGeom prst="rect">
            <a:avLst/>
          </a:prstGeom>
          <a:noFill/>
          <a:ln cap="flat">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7F071-51D5-4BD4-84F3-B1E1DB5F42E3}"/>
              </a:ext>
            </a:extLst>
          </p:cNvPr>
          <p:cNvSpPr>
            <a:spLocks noGrp="1"/>
          </p:cNvSpPr>
          <p:nvPr>
            <p:ph type="title"/>
          </p:nvPr>
        </p:nvSpPr>
        <p:spPr/>
        <p:txBody>
          <a:bodyPr/>
          <a:lstStyle/>
          <a:p>
            <a:r>
              <a:rPr lang="fr-FR" dirty="0"/>
              <a:t>Il s’agit donc de ne pas confondre nature et écriture(s) d’un nombre</a:t>
            </a:r>
          </a:p>
        </p:txBody>
      </p:sp>
      <p:sp>
        <p:nvSpPr>
          <p:cNvPr id="3" name="Espace réservé du contenu 2">
            <a:extLst>
              <a:ext uri="{FF2B5EF4-FFF2-40B4-BE49-F238E27FC236}">
                <a16:creationId xmlns:a16="http://schemas.microsoft.com/office/drawing/2014/main" id="{746A46FB-4549-4F3E-99CE-77E2006CDC75}"/>
              </a:ext>
            </a:extLst>
          </p:cNvPr>
          <p:cNvSpPr>
            <a:spLocks noGrp="1"/>
          </p:cNvSpPr>
          <p:nvPr>
            <p:ph idx="1"/>
          </p:nvPr>
        </p:nvSpPr>
        <p:spPr>
          <a:xfrm>
            <a:off x="677334" y="1617045"/>
            <a:ext cx="8596668" cy="4424318"/>
          </a:xfrm>
        </p:spPr>
        <p:txBody>
          <a:bodyPr/>
          <a:lstStyle/>
          <a:p>
            <a:r>
              <a:rPr lang="fr-FR" dirty="0"/>
              <a:t>« entier », « rationnel », « décimal », c’est une question de </a:t>
            </a:r>
            <a:r>
              <a:rPr lang="fr-FR" b="1" dirty="0"/>
              <a:t>nature</a:t>
            </a:r>
          </a:p>
          <a:p>
            <a:r>
              <a:rPr lang="fr-FR" dirty="0"/>
              <a:t>Les nombres peuvent être représentés dans différents registres :</a:t>
            </a:r>
          </a:p>
          <a:p>
            <a:pPr marL="0" indent="0">
              <a:buNone/>
            </a:pPr>
            <a:r>
              <a:rPr lang="fr-FR" dirty="0"/>
              <a:t>	 - verbal (oral et/ou écrit)</a:t>
            </a:r>
          </a:p>
          <a:p>
            <a:pPr marL="0" indent="0">
              <a:buNone/>
            </a:pPr>
            <a:r>
              <a:rPr lang="fr-FR" dirty="0"/>
              <a:t>	 - écriture décimale</a:t>
            </a:r>
          </a:p>
          <a:p>
            <a:pPr marL="0" indent="0">
              <a:buNone/>
            </a:pPr>
            <a:r>
              <a:rPr lang="fr-FR" dirty="0"/>
              <a:t>	 - écriture fractionnaire</a:t>
            </a:r>
          </a:p>
          <a:p>
            <a:pPr marL="0" indent="0">
              <a:buNone/>
            </a:pPr>
            <a:r>
              <a:rPr lang="fr-FR" dirty="0"/>
              <a:t>	 - droite graduée</a:t>
            </a:r>
          </a:p>
          <a:p>
            <a:pPr marL="0" indent="0">
              <a:buNone/>
            </a:pPr>
            <a:r>
              <a:rPr lang="fr-FR" dirty="0"/>
              <a:t>	 - analogique (matériel de numération, par exemple)</a:t>
            </a:r>
          </a:p>
          <a:p>
            <a:pPr marL="0" indent="0">
              <a:buNone/>
            </a:pPr>
            <a:endParaRPr lang="fr-FR" dirty="0"/>
          </a:p>
        </p:txBody>
      </p:sp>
      <p:sp>
        <p:nvSpPr>
          <p:cNvPr id="4" name="Espace réservé du pied de page 3">
            <a:extLst>
              <a:ext uri="{FF2B5EF4-FFF2-40B4-BE49-F238E27FC236}">
                <a16:creationId xmlns:a16="http://schemas.microsoft.com/office/drawing/2014/main" id="{C884EA87-535F-44CB-B73E-4D6A1D1B3BCE}"/>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00B79200-C606-45BC-8239-42D9606A855F}"/>
              </a:ext>
            </a:extLst>
          </p:cNvPr>
          <p:cNvSpPr>
            <a:spLocks noGrp="1"/>
          </p:cNvSpPr>
          <p:nvPr>
            <p:ph type="sldNum" sz="quarter" idx="12"/>
          </p:nvPr>
        </p:nvSpPr>
        <p:spPr/>
        <p:txBody>
          <a:bodyPr/>
          <a:lstStyle/>
          <a:p>
            <a:fld id="{69E57DC2-970A-4B3E-BB1C-7A09969E49DF}" type="slidenum">
              <a:rPr lang="en-US" smtClean="0"/>
              <a:t>77</a:t>
            </a:fld>
            <a:endParaRPr lang="en-US" dirty="0"/>
          </a:p>
        </p:txBody>
      </p:sp>
    </p:spTree>
    <p:extLst>
      <p:ext uri="{BB962C8B-B14F-4D97-AF65-F5344CB8AC3E}">
        <p14:creationId xmlns:p14="http://schemas.microsoft.com/office/powerpoint/2010/main" val="1121214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30">
            <a:extLst>
              <a:ext uri="{FF2B5EF4-FFF2-40B4-BE49-F238E27FC236}">
                <a16:creationId xmlns:a16="http://schemas.microsoft.com/office/drawing/2014/main" id="{EB624572-0CE9-4593-8A78-1F09813CC207}"/>
              </a:ext>
            </a:extLst>
          </p:cNvPr>
          <p:cNvSpPr txBox="1">
            <a:spLocks noGrp="1"/>
          </p:cNvSpPr>
          <p:nvPr>
            <p:ph type="title"/>
          </p:nvPr>
        </p:nvSpPr>
        <p:spPr>
          <a:xfrm>
            <a:off x="1092195" y="1127467"/>
            <a:ext cx="10007595" cy="790797"/>
          </a:xfrm>
        </p:spPr>
        <p:txBody>
          <a:bodyPr/>
          <a:lstStyle/>
          <a:p>
            <a:pPr lvl="0"/>
            <a:r>
              <a:rPr lang="fr-FR" sz="3200" dirty="0"/>
              <a:t>Préconisations</a:t>
            </a:r>
          </a:p>
        </p:txBody>
      </p:sp>
      <p:sp>
        <p:nvSpPr>
          <p:cNvPr id="3" name="Shape 931">
            <a:extLst>
              <a:ext uri="{FF2B5EF4-FFF2-40B4-BE49-F238E27FC236}">
                <a16:creationId xmlns:a16="http://schemas.microsoft.com/office/drawing/2014/main" id="{CFDF2DD3-4AD4-426C-8D7D-FF9D90AC1FF1}"/>
              </a:ext>
            </a:extLst>
          </p:cNvPr>
          <p:cNvSpPr txBox="1">
            <a:spLocks noGrp="1"/>
          </p:cNvSpPr>
          <p:nvPr>
            <p:ph type="body" idx="1"/>
          </p:nvPr>
        </p:nvSpPr>
        <p:spPr>
          <a:xfrm>
            <a:off x="872069" y="2065203"/>
            <a:ext cx="10376403" cy="3873995"/>
          </a:xfrm>
        </p:spPr>
        <p:txBody>
          <a:bodyPr>
            <a:normAutofit/>
          </a:bodyPr>
          <a:lstStyle/>
          <a:p>
            <a:pPr>
              <a:buNone/>
            </a:pPr>
            <a:r>
              <a:rPr lang="fr-FR" sz="2400" dirty="0">
                <a:solidFill>
                  <a:srgbClr val="000000"/>
                </a:solidFill>
              </a:rPr>
              <a:t>-&gt; Présenter les fractions suffisamment tôt au CM1, dans la continuité du cycle 2 (octobre-novembre)</a:t>
            </a:r>
          </a:p>
          <a:p>
            <a:pPr>
              <a:buNone/>
            </a:pPr>
            <a:r>
              <a:rPr lang="fr-FR" sz="2400" dirty="0">
                <a:solidFill>
                  <a:srgbClr val="000000"/>
                </a:solidFill>
                <a:latin typeface="Arial"/>
                <a:cs typeface="Arial"/>
              </a:rPr>
              <a:t>-&gt; </a:t>
            </a:r>
            <a:r>
              <a:rPr lang="fr-FR" sz="2400" dirty="0">
                <a:solidFill>
                  <a:srgbClr val="000000"/>
                </a:solidFill>
              </a:rPr>
              <a:t>Réactiver le plus rapidement possible en CM2</a:t>
            </a:r>
          </a:p>
          <a:p>
            <a:pPr>
              <a:buNone/>
            </a:pPr>
            <a:r>
              <a:rPr lang="fr-FR" sz="2400" dirty="0">
                <a:solidFill>
                  <a:srgbClr val="000000"/>
                </a:solidFill>
                <a:latin typeface="Arial"/>
                <a:cs typeface="Arial"/>
              </a:rPr>
              <a:t>-&gt;</a:t>
            </a:r>
            <a:r>
              <a:rPr lang="fr-FR" sz="2400" dirty="0">
                <a:solidFill>
                  <a:srgbClr val="9E8E5C"/>
                </a:solidFill>
                <a:latin typeface="Arial"/>
                <a:cs typeface="Arial"/>
              </a:rPr>
              <a:t> </a:t>
            </a:r>
            <a:r>
              <a:rPr lang="fr-FR" sz="2400" dirty="0">
                <a:solidFill>
                  <a:srgbClr val="000000"/>
                </a:solidFill>
              </a:rPr>
              <a:t>Veiller à les fréquenter régulièrement au CM2 dans la perspective </a:t>
            </a:r>
          </a:p>
          <a:p>
            <a:pPr>
              <a:buNone/>
            </a:pPr>
            <a:r>
              <a:rPr lang="fr-FR" sz="2400" dirty="0">
                <a:solidFill>
                  <a:srgbClr val="000000"/>
                </a:solidFill>
              </a:rPr>
              <a:t>      d’un enseignement spiralaire</a:t>
            </a:r>
          </a:p>
          <a:p>
            <a:pPr>
              <a:buNone/>
            </a:pPr>
            <a:r>
              <a:rPr lang="fr-FR" sz="2400" dirty="0">
                <a:solidFill>
                  <a:srgbClr val="000000"/>
                </a:solidFill>
                <a:latin typeface="Arial"/>
                <a:cs typeface="Arial"/>
              </a:rPr>
              <a:t>-&gt;</a:t>
            </a:r>
            <a:r>
              <a:rPr lang="fr-FR" sz="2400" dirty="0">
                <a:solidFill>
                  <a:srgbClr val="9E8E5C"/>
                </a:solidFill>
                <a:latin typeface="Arial"/>
                <a:cs typeface="Arial"/>
              </a:rPr>
              <a:t> </a:t>
            </a:r>
            <a:r>
              <a:rPr lang="fr-FR" sz="2400" dirty="0">
                <a:solidFill>
                  <a:srgbClr val="000000"/>
                </a:solidFill>
              </a:rPr>
              <a:t>Travailler parallèlement les grands nombres et les décimaux</a:t>
            </a:r>
          </a:p>
          <a:p>
            <a:pPr>
              <a:buNone/>
            </a:pPr>
            <a:endParaRPr lang="fr-FR" sz="2400" dirty="0">
              <a:solidFill>
                <a:srgbClr val="000000"/>
              </a:solidFill>
            </a:endParaRPr>
          </a:p>
          <a:p>
            <a:pPr>
              <a:buNone/>
            </a:pPr>
            <a:endParaRPr lang="fr-FR"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20E9215-DA42-420B-A24A-A7B98C1A40FF}"/>
              </a:ext>
            </a:extLst>
          </p:cNvPr>
          <p:cNvSpPr>
            <a:spLocks noGrp="1"/>
          </p:cNvSpPr>
          <p:nvPr>
            <p:ph type="body" idx="1"/>
          </p:nvPr>
        </p:nvSpPr>
        <p:spPr>
          <a:xfrm>
            <a:off x="1092195" y="858983"/>
            <a:ext cx="10007595" cy="5059318"/>
          </a:xfrm>
        </p:spPr>
        <p:txBody>
          <a:bodyPr/>
          <a:lstStyle/>
          <a:p>
            <a:r>
              <a:rPr lang="fr-FR" sz="2400" i="1" dirty="0"/>
              <a:t>Une introduction des décimaux par les fractions décimales, mais aussi une entrée rapide dans l'écriture à virgule des nombres décimaux. Il serait préconisé de ne doit pas avoir une période complète de travail sur les fractions décimales avant d'aborder l'écriture à virgule, une ou deux semaines de décalage entre l'introduction des fractions décimales et l'introduction de l'écriture à virgule semblerait raisonnable. Les fractions décimales ne doivent pas être juste une entrée, mais être présentées tout au long des trois années du cycle en invitant les élèves à passer régulièrement d'une écriture à l'autre en fonction des besoins.</a:t>
            </a:r>
          </a:p>
          <a:p>
            <a:pPr marL="0" indent="0">
              <a:buNone/>
            </a:pPr>
            <a:endParaRPr lang="fr-FR" dirty="0"/>
          </a:p>
          <a:p>
            <a:endParaRPr lang="fr-FR" dirty="0"/>
          </a:p>
        </p:txBody>
      </p:sp>
    </p:spTree>
    <p:extLst>
      <p:ext uri="{BB962C8B-B14F-4D97-AF65-F5344CB8AC3E}">
        <p14:creationId xmlns:p14="http://schemas.microsoft.com/office/powerpoint/2010/main" val="3175628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1B36C0-A9F3-49E1-8357-A3CAF47A8FD0}"/>
              </a:ext>
            </a:extLst>
          </p:cNvPr>
          <p:cNvSpPr>
            <a:spLocks noGrp="1"/>
          </p:cNvSpPr>
          <p:nvPr>
            <p:ph type="title"/>
          </p:nvPr>
        </p:nvSpPr>
        <p:spPr>
          <a:xfrm>
            <a:off x="677334" y="609600"/>
            <a:ext cx="8596668" cy="516556"/>
          </a:xfrm>
        </p:spPr>
        <p:txBody>
          <a:bodyPr>
            <a:noAutofit/>
          </a:bodyPr>
          <a:lstStyle/>
          <a:p>
            <a:r>
              <a:rPr lang="fr-FR" sz="2800" dirty="0"/>
              <a:t>Pratiques ordinaires et propositions des manuels</a:t>
            </a:r>
          </a:p>
        </p:txBody>
      </p:sp>
      <p:sp>
        <p:nvSpPr>
          <p:cNvPr id="3" name="Espace réservé du contenu 2">
            <a:extLst>
              <a:ext uri="{FF2B5EF4-FFF2-40B4-BE49-F238E27FC236}">
                <a16:creationId xmlns:a16="http://schemas.microsoft.com/office/drawing/2014/main" id="{E3486EED-66E1-454E-911D-101802A28589}"/>
              </a:ext>
            </a:extLst>
          </p:cNvPr>
          <p:cNvSpPr>
            <a:spLocks noGrp="1"/>
          </p:cNvSpPr>
          <p:nvPr>
            <p:ph idx="1"/>
          </p:nvPr>
        </p:nvSpPr>
        <p:spPr>
          <a:xfrm>
            <a:off x="677334" y="1328287"/>
            <a:ext cx="8596668" cy="4713076"/>
          </a:xfrm>
        </p:spPr>
        <p:txBody>
          <a:bodyPr/>
          <a:lstStyle/>
          <a:p>
            <a:pPr marL="0" indent="0">
              <a:buNone/>
            </a:pPr>
            <a:endParaRPr lang="fr-FR" dirty="0">
              <a:solidFill>
                <a:schemeClr val="tx1"/>
              </a:solidFill>
            </a:endParaRPr>
          </a:p>
          <a:p>
            <a:pPr>
              <a:lnSpc>
                <a:spcPct val="110000"/>
              </a:lnSpc>
            </a:pPr>
            <a:r>
              <a:rPr lang="fr-FR" sz="2400" b="1" dirty="0">
                <a:solidFill>
                  <a:schemeClr val="tx1"/>
                </a:solidFill>
              </a:rPr>
              <a:t>L’aspect décimal </a:t>
            </a:r>
            <a:r>
              <a:rPr lang="fr-FR" sz="2400" dirty="0">
                <a:solidFill>
                  <a:schemeClr val="tx1"/>
                </a:solidFill>
              </a:rPr>
              <a:t>: notre système repose sur des groupements de dix, autrement dit, sur les puissances successives de dix, chaque unité de numération (…,M, C, D, U) correspondant à dix fois l’unité directement inférieure.</a:t>
            </a:r>
          </a:p>
          <a:p>
            <a:pPr marL="0" indent="0">
              <a:lnSpc>
                <a:spcPct val="110000"/>
              </a:lnSpc>
              <a:buNone/>
            </a:pPr>
            <a:endParaRPr lang="fr-FR" sz="2400" dirty="0">
              <a:solidFill>
                <a:schemeClr val="tx1"/>
              </a:solidFill>
            </a:endParaRPr>
          </a:p>
          <a:p>
            <a:pPr>
              <a:lnSpc>
                <a:spcPct val="110000"/>
              </a:lnSpc>
            </a:pPr>
            <a:r>
              <a:rPr lang="fr-FR" sz="2400" dirty="0">
                <a:solidFill>
                  <a:schemeClr val="tx1"/>
                </a:solidFill>
              </a:rPr>
              <a:t>Activité type : jeu du banquier, </a:t>
            </a:r>
            <a:r>
              <a:rPr lang="fr-FR" sz="2400" dirty="0" err="1">
                <a:solidFill>
                  <a:schemeClr val="tx1"/>
                </a:solidFill>
              </a:rPr>
              <a:t>Zyglotron</a:t>
            </a:r>
            <a:r>
              <a:rPr lang="fr-FR" sz="2400" dirty="0">
                <a:solidFill>
                  <a:schemeClr val="tx1"/>
                </a:solidFill>
              </a:rPr>
              <a:t>, </a:t>
            </a:r>
            <a:r>
              <a:rPr lang="fr-FR" sz="2400" dirty="0" err="1">
                <a:solidFill>
                  <a:schemeClr val="tx1"/>
                </a:solidFill>
              </a:rPr>
              <a:t>fourmillion</a:t>
            </a:r>
            <a:r>
              <a:rPr lang="fr-FR" sz="2400" dirty="0">
                <a:solidFill>
                  <a:schemeClr val="tx1"/>
                </a:solidFill>
              </a:rPr>
              <a:t>…</a:t>
            </a:r>
          </a:p>
          <a:p>
            <a:endParaRPr lang="fr-FR" dirty="0"/>
          </a:p>
        </p:txBody>
      </p:sp>
      <p:sp>
        <p:nvSpPr>
          <p:cNvPr id="4" name="Espace réservé du numéro de diapositive 3">
            <a:extLst>
              <a:ext uri="{FF2B5EF4-FFF2-40B4-BE49-F238E27FC236}">
                <a16:creationId xmlns:a16="http://schemas.microsoft.com/office/drawing/2014/main" id="{6D823821-3DDD-4F01-8397-42B141AEA3A8}"/>
              </a:ext>
            </a:extLst>
          </p:cNvPr>
          <p:cNvSpPr>
            <a:spLocks noGrp="1"/>
          </p:cNvSpPr>
          <p:nvPr>
            <p:ph type="sldNum" sz="quarter" idx="12"/>
          </p:nvPr>
        </p:nvSpPr>
        <p:spPr/>
        <p:txBody>
          <a:bodyPr/>
          <a:lstStyle/>
          <a:p>
            <a:fld id="{69E57DC2-970A-4B3E-BB1C-7A09969E49DF}" type="slidenum">
              <a:rPr lang="en-US" smtClean="0"/>
              <a:t>8</a:t>
            </a:fld>
            <a:endParaRPr lang="en-US" dirty="0"/>
          </a:p>
        </p:txBody>
      </p:sp>
    </p:spTree>
    <p:extLst>
      <p:ext uri="{BB962C8B-B14F-4D97-AF65-F5344CB8AC3E}">
        <p14:creationId xmlns:p14="http://schemas.microsoft.com/office/powerpoint/2010/main" val="4368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Bibliographie indicative</a:t>
            </a:r>
          </a:p>
        </p:txBody>
      </p:sp>
      <p:sp>
        <p:nvSpPr>
          <p:cNvPr id="3" name="Espace réservé du contenu 2"/>
          <p:cNvSpPr>
            <a:spLocks noGrp="1"/>
          </p:cNvSpPr>
          <p:nvPr>
            <p:ph idx="1"/>
          </p:nvPr>
        </p:nvSpPr>
        <p:spPr>
          <a:xfrm>
            <a:off x="1991544" y="1340768"/>
            <a:ext cx="8352928" cy="5400600"/>
          </a:xfrm>
        </p:spPr>
        <p:txBody>
          <a:bodyPr>
            <a:normAutofit/>
          </a:bodyPr>
          <a:lstStyle/>
          <a:p>
            <a:pPr>
              <a:spcAft>
                <a:spcPts val="600"/>
              </a:spcAft>
            </a:pPr>
            <a:r>
              <a:rPr lang="en-US" cap="small" dirty="0"/>
              <a:t>Anselmo B.</a:t>
            </a:r>
            <a:r>
              <a:rPr lang="en-US" cap="small" dirty="0">
                <a:latin typeface="Arial" panose="020B0604020202020204" pitchFamily="34" charset="0"/>
                <a:cs typeface="Arial" panose="020B0604020202020204" pitchFamily="34" charset="0"/>
              </a:rPr>
              <a:t>&amp;</a:t>
            </a:r>
            <a:r>
              <a:rPr lang="en-US" cap="small" dirty="0"/>
              <a:t> </a:t>
            </a:r>
            <a:r>
              <a:rPr lang="en-US" cap="small" dirty="0" err="1"/>
              <a:t>Zucchetta</a:t>
            </a:r>
            <a:r>
              <a:rPr lang="en-US" cap="small" dirty="0"/>
              <a:t>, H (2013) </a:t>
            </a:r>
            <a:r>
              <a:rPr lang="fr-FR" dirty="0"/>
              <a:t>Du comptage à la numération. Une formation sur l’enseignement de la numération. </a:t>
            </a:r>
            <a:r>
              <a:rPr lang="fr-FR" i="1" dirty="0"/>
              <a:t>Grand N</a:t>
            </a:r>
            <a:r>
              <a:rPr lang="fr-FR" dirty="0"/>
              <a:t> 91 71-91</a:t>
            </a:r>
            <a:endParaRPr lang="fr-FR" cap="small" dirty="0">
              <a:ea typeface="Times New Roman"/>
            </a:endParaRPr>
          </a:p>
          <a:p>
            <a:pPr>
              <a:spcAft>
                <a:spcPts val="600"/>
              </a:spcAft>
            </a:pPr>
            <a:r>
              <a:rPr lang="fr-FR" cap="small" dirty="0"/>
              <a:t>Fénichel M. </a:t>
            </a:r>
            <a:r>
              <a:rPr lang="en-US" cap="small" dirty="0">
                <a:latin typeface="Arial" panose="020B0604020202020204" pitchFamily="34" charset="0"/>
                <a:cs typeface="Arial" panose="020B0604020202020204" pitchFamily="34" charset="0"/>
              </a:rPr>
              <a:t>&amp;</a:t>
            </a:r>
            <a:r>
              <a:rPr lang="fr-FR" cap="small" dirty="0"/>
              <a:t> Pfaff N. (</a:t>
            </a:r>
            <a:r>
              <a:rPr lang="fr-FR" dirty="0"/>
              <a:t>2005) </a:t>
            </a:r>
            <a:r>
              <a:rPr lang="fr-FR" i="1" dirty="0"/>
              <a:t>Donner du sens aux Mathématiques</a:t>
            </a:r>
            <a:r>
              <a:rPr lang="fr-FR" dirty="0"/>
              <a:t>. </a:t>
            </a:r>
            <a:r>
              <a:rPr lang="en-US" dirty="0"/>
              <a:t>Paris : </a:t>
            </a:r>
            <a:r>
              <a:rPr lang="en-US" dirty="0" err="1"/>
              <a:t>Bordas</a:t>
            </a:r>
            <a:r>
              <a:rPr lang="en-US" dirty="0"/>
              <a:t>.</a:t>
            </a:r>
          </a:p>
          <a:p>
            <a:r>
              <a:rPr lang="fr-FR" cap="small" dirty="0">
                <a:ea typeface="Times New Roman"/>
              </a:rPr>
              <a:t>Mounier E</a:t>
            </a:r>
            <a:r>
              <a:rPr lang="fr-FR" dirty="0"/>
              <a:t> (2010) </a:t>
            </a:r>
            <a:r>
              <a:rPr lang="fr-FR" i="1" dirty="0"/>
              <a:t>Une analyse de l’enseignement de la numération au CP : vers de nouvelles pistes</a:t>
            </a:r>
            <a:r>
              <a:rPr lang="fr-FR" dirty="0"/>
              <a:t>. Thèse de doctorat. Paris : Université </a:t>
            </a:r>
            <a:r>
              <a:rPr lang="fr-FR" dirty="0" err="1"/>
              <a:t>Paris.Diderot</a:t>
            </a:r>
            <a:r>
              <a:rPr lang="fr-FR" dirty="0"/>
              <a:t> (Paris 7). </a:t>
            </a:r>
          </a:p>
          <a:p>
            <a:pPr>
              <a:spcAft>
                <a:spcPts val="600"/>
              </a:spcAft>
            </a:pPr>
            <a:r>
              <a:rPr lang="fr-FR" cap="small" dirty="0">
                <a:ea typeface="Times New Roman"/>
              </a:rPr>
              <a:t>Mounier E</a:t>
            </a:r>
            <a:r>
              <a:rPr lang="fr-FR" cap="small" dirty="0"/>
              <a:t>. </a:t>
            </a:r>
            <a:r>
              <a:rPr lang="en-US" cap="small" dirty="0">
                <a:latin typeface="Arial" panose="020B0604020202020204" pitchFamily="34" charset="0"/>
                <a:cs typeface="Arial" panose="020B0604020202020204" pitchFamily="34" charset="0"/>
              </a:rPr>
              <a:t>&amp;</a:t>
            </a:r>
            <a:r>
              <a:rPr lang="fr-FR" cap="small" dirty="0"/>
              <a:t> </a:t>
            </a:r>
            <a:r>
              <a:rPr lang="fr-FR" cap="small" dirty="0">
                <a:ea typeface="Times New Roman"/>
              </a:rPr>
              <a:t>Pfaff N. </a:t>
            </a:r>
            <a:r>
              <a:rPr lang="fr-FR" dirty="0"/>
              <a:t>(2012 et 2015) Quoi de neuf dans la numération au CP ? </a:t>
            </a:r>
            <a:r>
              <a:rPr lang="fr-FR" i="1" dirty="0"/>
              <a:t>Actes du Colloque Copirelem –</a:t>
            </a:r>
            <a:r>
              <a:rPr lang="fr-FR" dirty="0"/>
              <a:t> Dijon 2011 et Mont de Marsan 2014</a:t>
            </a:r>
          </a:p>
          <a:p>
            <a:pPr>
              <a:spcAft>
                <a:spcPts val="600"/>
              </a:spcAft>
            </a:pPr>
            <a:r>
              <a:rPr lang="fr-FR" cap="small" dirty="0" err="1"/>
              <a:t>Tempier</a:t>
            </a:r>
            <a:r>
              <a:rPr lang="fr-FR" cap="small" dirty="0"/>
              <a:t> F. (2016).</a:t>
            </a:r>
            <a:r>
              <a:rPr lang="fr-FR" b="1" dirty="0"/>
              <a:t> </a:t>
            </a:r>
            <a:r>
              <a:rPr lang="fr-FR" dirty="0"/>
              <a:t>Composer et décomposer : un révélateur de la compréhension de la numération chez les élèves</a:t>
            </a:r>
            <a:r>
              <a:rPr lang="fr-FR" i="1" dirty="0"/>
              <a:t>. Grand N, 98,67-90</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80</a:t>
            </a:fld>
            <a:endParaRPr lang="fr-BE"/>
          </a:p>
        </p:txBody>
      </p:sp>
    </p:spTree>
    <p:extLst>
      <p:ext uri="{BB962C8B-B14F-4D97-AF65-F5344CB8AC3E}">
        <p14:creationId xmlns:p14="http://schemas.microsoft.com/office/powerpoint/2010/main" val="209519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8CB71D-D88A-46C0-BA23-6149BAB8991F}"/>
              </a:ext>
            </a:extLst>
          </p:cNvPr>
          <p:cNvSpPr>
            <a:spLocks noGrp="1"/>
          </p:cNvSpPr>
          <p:nvPr>
            <p:ph type="title"/>
          </p:nvPr>
        </p:nvSpPr>
        <p:spPr/>
        <p:txBody>
          <a:bodyPr>
            <a:normAutofit/>
          </a:bodyPr>
          <a:lstStyle/>
          <a:p>
            <a:r>
              <a:rPr lang="fr-FR" sz="2800" dirty="0"/>
              <a:t>Pratiques ordinaires et propositions des manuels</a:t>
            </a:r>
          </a:p>
        </p:txBody>
      </p:sp>
      <p:sp>
        <p:nvSpPr>
          <p:cNvPr id="3" name="Espace réservé du contenu 2">
            <a:extLst>
              <a:ext uri="{FF2B5EF4-FFF2-40B4-BE49-F238E27FC236}">
                <a16:creationId xmlns:a16="http://schemas.microsoft.com/office/drawing/2014/main" id="{B573452B-258C-4D0B-BE71-EBEA2371541C}"/>
              </a:ext>
            </a:extLst>
          </p:cNvPr>
          <p:cNvSpPr>
            <a:spLocks noGrp="1"/>
          </p:cNvSpPr>
          <p:nvPr>
            <p:ph idx="1"/>
          </p:nvPr>
        </p:nvSpPr>
        <p:spPr>
          <a:xfrm>
            <a:off x="677334" y="1782216"/>
            <a:ext cx="8596668" cy="4259146"/>
          </a:xfrm>
        </p:spPr>
        <p:txBody>
          <a:bodyPr/>
          <a:lstStyle/>
          <a:p>
            <a:pPr>
              <a:lnSpc>
                <a:spcPct val="110000"/>
              </a:lnSpc>
            </a:pPr>
            <a:r>
              <a:rPr lang="fr-FR" sz="2400" dirty="0">
                <a:solidFill>
                  <a:schemeClr val="tx1"/>
                </a:solidFill>
              </a:rPr>
              <a:t>L’aspect positionnel : seuls dix symboles (chiffres) sont utilisés, correspondants aux neufs premiers nombres (de 1 à 9) et au « rien »(0)*. Ces dix symboles renvoient à une unité de numération correspondant à leur position. </a:t>
            </a:r>
          </a:p>
          <a:p>
            <a:pPr>
              <a:lnSpc>
                <a:spcPct val="110000"/>
              </a:lnSpc>
            </a:pPr>
            <a:r>
              <a:rPr lang="fr-FR" sz="2400" dirty="0">
                <a:solidFill>
                  <a:schemeClr val="tx1"/>
                </a:solidFill>
              </a:rPr>
              <a:t>Ex : dans 376, le chiffre « 7 » correspond à des dizaines, alors que dans 127, il correspond à des unités simples.</a:t>
            </a:r>
          </a:p>
          <a:p>
            <a:pPr marL="0" indent="0">
              <a:lnSpc>
                <a:spcPct val="110000"/>
              </a:lnSpc>
              <a:buNone/>
            </a:pPr>
            <a:endParaRPr lang="fr-FR" sz="2400" dirty="0">
              <a:solidFill>
                <a:schemeClr val="tx1"/>
              </a:solidFill>
            </a:endParaRPr>
          </a:p>
          <a:p>
            <a:pPr>
              <a:lnSpc>
                <a:spcPct val="110000"/>
              </a:lnSpc>
            </a:pPr>
            <a:r>
              <a:rPr lang="fr-FR" sz="2400" dirty="0">
                <a:solidFill>
                  <a:schemeClr val="tx1"/>
                </a:solidFill>
              </a:rPr>
              <a:t>Activité type : tableau de numération</a:t>
            </a:r>
          </a:p>
          <a:p>
            <a:pPr marL="0" indent="0">
              <a:buNone/>
            </a:pPr>
            <a:endParaRPr lang="fr-FR" dirty="0">
              <a:solidFill>
                <a:schemeClr val="tx1"/>
              </a:solidFill>
            </a:endParaRPr>
          </a:p>
          <a:p>
            <a:endParaRPr lang="fr-FR" dirty="0"/>
          </a:p>
        </p:txBody>
      </p:sp>
      <p:sp>
        <p:nvSpPr>
          <p:cNvPr id="4" name="Espace réservé du numéro de diapositive 3">
            <a:extLst>
              <a:ext uri="{FF2B5EF4-FFF2-40B4-BE49-F238E27FC236}">
                <a16:creationId xmlns:a16="http://schemas.microsoft.com/office/drawing/2014/main" id="{54EC9954-2F62-41BD-87B9-7BB61AA60D94}"/>
              </a:ext>
            </a:extLst>
          </p:cNvPr>
          <p:cNvSpPr>
            <a:spLocks noGrp="1"/>
          </p:cNvSpPr>
          <p:nvPr>
            <p:ph type="sldNum" sz="quarter" idx="12"/>
          </p:nvPr>
        </p:nvSpPr>
        <p:spPr/>
        <p:txBody>
          <a:bodyPr/>
          <a:lstStyle/>
          <a:p>
            <a:fld id="{69E57DC2-970A-4B3E-BB1C-7A09969E49DF}" type="slidenum">
              <a:rPr lang="en-US" smtClean="0"/>
              <a:t>9</a:t>
            </a:fld>
            <a:endParaRPr lang="en-US" dirty="0"/>
          </a:p>
        </p:txBody>
      </p:sp>
    </p:spTree>
    <p:extLst>
      <p:ext uri="{BB962C8B-B14F-4D97-AF65-F5344CB8AC3E}">
        <p14:creationId xmlns:p14="http://schemas.microsoft.com/office/powerpoint/2010/main" val="165823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3330</TotalTime>
  <Words>5370</Words>
  <Application>Microsoft Office PowerPoint</Application>
  <PresentationFormat>Grand écran</PresentationFormat>
  <Paragraphs>1317</Paragraphs>
  <Slides>80</Slides>
  <Notes>60</Notes>
  <HiddenSlides>3</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80</vt:i4>
      </vt:variant>
    </vt:vector>
  </HeadingPairs>
  <TitlesOfParts>
    <vt:vector size="93" baseType="lpstr">
      <vt:lpstr>Arial</vt:lpstr>
      <vt:lpstr>Calibri</vt:lpstr>
      <vt:lpstr>Cambria</vt:lpstr>
      <vt:lpstr>French Script MT</vt:lpstr>
      <vt:lpstr>Nunito</vt:lpstr>
      <vt:lpstr>Pictchou</vt:lpstr>
      <vt:lpstr>Tahoma</vt:lpstr>
      <vt:lpstr>Times New Roman</vt:lpstr>
      <vt:lpstr>Trebuchet MS</vt:lpstr>
      <vt:lpstr>Wingdings</vt:lpstr>
      <vt:lpstr>Wingdings 3</vt:lpstr>
      <vt:lpstr>Facette</vt:lpstr>
      <vt:lpstr>Document</vt:lpstr>
      <vt:lpstr>Numération et calcul aux cycles 2 et 3 Par : Corinne Jaeck (corinne.jaeck@espe.unistra.fr)</vt:lpstr>
      <vt:lpstr>Enjeux d’apprentissage autour de la numération…</vt:lpstr>
      <vt:lpstr>Pourquoi vous avoir réunis ?</vt:lpstr>
      <vt:lpstr>Présentation PowerPoint</vt:lpstr>
      <vt:lpstr>Recommandation R11 de la conférence de consensus du CNESC0- 2015 : L’acquisition du système de numération décimale de position est fondamentale pour les apprentissages numériques. </vt:lpstr>
      <vt:lpstr>La numération des       nombres entiers </vt:lpstr>
      <vt:lpstr>Pratiques ordinaires et propositions des manuels</vt:lpstr>
      <vt:lpstr>Pratiques ordinaires et propositions des manuels</vt:lpstr>
      <vt:lpstr>Pratiques ordinaires et propositions des manuels</vt:lpstr>
      <vt:lpstr>Pratiques ordinaires et propositions des manuels</vt:lpstr>
      <vt:lpstr>Où est le problème ?  Constats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Proposition d’articulation des deux numérations dans l’enseignement</vt:lpstr>
      <vt:lpstr>Une proposition pour enseigner la numération</vt:lpstr>
      <vt:lpstr>Quelques principes</vt:lpstr>
      <vt:lpstr>Présentation PowerPoint</vt:lpstr>
      <vt:lpstr>Présentation PowerPoint</vt:lpstr>
      <vt:lpstr>Présentation PowerPoint</vt:lpstr>
      <vt:lpstr>Présentation PowerPoint</vt:lpstr>
      <vt:lpstr>Quelques principes</vt:lpstr>
      <vt:lpstr>Présentation PowerPoint</vt:lpstr>
      <vt:lpstr>Présentation PowerPoint</vt:lpstr>
      <vt:lpstr>Présentation PowerPoint</vt:lpstr>
      <vt:lpstr>Présentation PowerPoint</vt:lpstr>
      <vt:lpstr>Présentation PowerPoint</vt:lpstr>
      <vt:lpstr>Présentation PowerPoint</vt:lpstr>
      <vt:lpstr>Quelques principes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Lien avec les repères de progression du CP</vt:lpstr>
      <vt:lpstr>Poursuite de l’apprentissage au CE1 et au CE2</vt:lpstr>
      <vt:lpstr>CP, CE1, CE2</vt:lpstr>
      <vt:lpstr>Présentation PowerPoint</vt:lpstr>
      <vt:lpstr>Présentation PowerPoint</vt:lpstr>
      <vt:lpstr>Résultats d’une recherche effectuée en classe de CE2</vt:lpstr>
      <vt:lpstr>Les grands nombres : analyse de la difficulté (cf. F.Tempier)</vt:lpstr>
      <vt:lpstr>Présentation PowerPoint</vt:lpstr>
      <vt:lpstr>Préconisations</vt:lpstr>
      <vt:lpstr>La numération      des nombres décimaux </vt:lpstr>
      <vt:lpstr>Petit quiz pour faire le tour des difficultés (didactiques), sous forme de vrai/faux :</vt:lpstr>
      <vt:lpstr>Quelles sont les ruptures entre nombres entiers et nombres décimaux ?</vt:lpstr>
      <vt:lpstr>de fausses ruptures…..et de vraies continuités</vt:lpstr>
      <vt:lpstr>nombres</vt:lpstr>
      <vt:lpstr>nombres</vt:lpstr>
      <vt:lpstr>nombres</vt:lpstr>
      <vt:lpstr>préconisations pour les échanges verbaux</vt:lpstr>
      <vt:lpstr>Préconisation</vt:lpstr>
      <vt:lpstr>Présentation PowerPoint</vt:lpstr>
      <vt:lpstr>et les fractions, dans tout ça ?</vt:lpstr>
      <vt:lpstr>Nombres rationnels</vt:lpstr>
      <vt:lpstr>Ecritures fractionnaires</vt:lpstr>
      <vt:lpstr>Présentation PowerPoint</vt:lpstr>
      <vt:lpstr>Il s’agit donc de ne pas confondre nature et écriture(s) d’un nombre</vt:lpstr>
      <vt:lpstr>Préconisations</vt:lpstr>
      <vt:lpstr>Présentation PowerPoint</vt:lpstr>
      <vt:lpstr>Bibliographie indicative</vt:lpstr>
    </vt:vector>
  </TitlesOfParts>
  <Manager/>
  <Company>RECTORAT DE STRASBOURG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maths cycle 2</dc:title>
  <dc:subject/>
  <dc:creator>ien</dc:creator>
  <cp:keywords/>
  <dc:description/>
  <cp:lastModifiedBy>Blandine Triplet</cp:lastModifiedBy>
  <cp:revision>143</cp:revision>
  <dcterms:created xsi:type="dcterms:W3CDTF">2018-11-07T20:14:40Z</dcterms:created>
  <dcterms:modified xsi:type="dcterms:W3CDTF">2019-03-18T13:32:46Z</dcterms:modified>
  <cp:category/>
</cp:coreProperties>
</file>